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2.jpe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3.jpeg" ContentType="image/jpe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 id="446" r:id="rId198"/>
    <p:sldId id="447" r:id="rId199"/>
    <p:sldId id="448" r:id="rId200"/>
    <p:sldId id="449" r:id="rId201"/>
    <p:sldId id="450" r:id="rId202"/>
    <p:sldId id="451" r:id="rId203"/>
    <p:sldId id="452" r:id="rId204"/>
    <p:sldId id="453" r:id="rId205"/>
    <p:sldId id="454" r:id="rId206"/>
    <p:sldId id="455" r:id="rId207"/>
    <p:sldId id="456" r:id="rId208"/>
    <p:sldId id="457" r:id="rId209"/>
    <p:sldId id="458" r:id="rId210"/>
    <p:sldId id="459" r:id="rId211"/>
    <p:sldId id="460" r:id="rId212"/>
    <p:sldId id="461" r:id="rId213"/>
    <p:sldId id="462" r:id="rId214"/>
    <p:sldId id="463" r:id="rId215"/>
    <p:sldId id="464" r:id="rId216"/>
    <p:sldId id="465" r:id="rId217"/>
    <p:sldId id="466" r:id="rId218"/>
    <p:sldId id="467" r:id="rId219"/>
    <p:sldId id="468" r:id="rId220"/>
    <p:sldId id="469" r:id="rId221"/>
    <p:sldId id="470" r:id="rId222"/>
    <p:sldId id="471" r:id="rId223"/>
    <p:sldId id="472" r:id="rId224"/>
    <p:sldId id="473" r:id="rId225"/>
    <p:sldId id="474" r:id="rId226"/>
    <p:sldId id="475" r:id="rId227"/>
    <p:sldId id="476" r:id="rId228"/>
    <p:sldId id="477" r:id="rId229"/>
    <p:sldId id="478" r:id="rId230"/>
    <p:sldId id="479" r:id="rId231"/>
    <p:sldId id="480" r:id="rId232"/>
    <p:sldId id="481" r:id="rId233"/>
    <p:sldId id="482" r:id="rId234"/>
    <p:sldId id="483" r:id="rId235"/>
    <p:sldId id="484" r:id="rId236"/>
    <p:sldId id="485" r:id="rId237"/>
    <p:sldId id="486" r:id="rId238"/>
    <p:sldId id="487" r:id="rId239"/>
    <p:sldId id="488" r:id="rId240"/>
    <p:sldId id="489" r:id="rId241"/>
    <p:sldId id="490" r:id="rId242"/>
    <p:sldId id="491" r:id="rId243"/>
    <p:sldId id="492" r:id="rId244"/>
    <p:sldId id="493" r:id="rId245"/>
    <p:sldId id="494" r:id="rId246"/>
    <p:sldId id="495" r:id="rId247"/>
    <p:sldId id="496" r:id="rId248"/>
    <p:sldId id="497" r:id="rId249"/>
    <p:sldId id="498" r:id="rId250"/>
    <p:sldId id="499" r:id="rId251"/>
    <p:sldId id="500" r:id="rId252"/>
    <p:sldId id="501" r:id="rId253"/>
    <p:sldId id="502" r:id="rId254"/>
    <p:sldId id="503" r:id="rId255"/>
    <p:sldId id="504" r:id="rId256"/>
    <p:sldId id="505" r:id="rId257"/>
    <p:sldId id="506" r:id="rId258"/>
    <p:sldId id="507" r:id="rId259"/>
    <p:sldId id="508" r:id="rId260"/>
    <p:sldId id="509" r:id="rId261"/>
    <p:sldId id="510" r:id="rId262"/>
    <p:sldId id="511" r:id="rId263"/>
    <p:sldId id="512" r:id="rId264"/>
    <p:sldId id="513" r:id="rId265"/>
    <p:sldId id="514" r:id="rId266"/>
    <p:sldId id="515" r:id="rId267"/>
    <p:sldId id="516" r:id="rId268"/>
    <p:sldId id="517" r:id="rId269"/>
    <p:sldId id="518" r:id="rId270"/>
    <p:sldId id="519" r:id="rId271"/>
    <p:sldId id="520" r:id="rId272"/>
    <p:sldId id="521" r:id="rId273"/>
    <p:sldId id="522" r:id="rId274"/>
    <p:sldId id="523" r:id="rId275"/>
    <p:sldId id="524" r:id="rId276"/>
    <p:sldId id="525" r:id="rId277"/>
    <p:sldId id="526" r:id="rId278"/>
    <p:sldId id="527" r:id="rId279"/>
    <p:sldId id="528" r:id="rId280"/>
    <p:sldId id="529" r:id="rId281"/>
    <p:sldId id="530" r:id="rId282"/>
    <p:sldId id="531" r:id="rId283"/>
    <p:sldId id="532" r:id="rId284"/>
    <p:sldId id="533" r:id="rId285"/>
    <p:sldId id="534" r:id="rId286"/>
    <p:sldId id="535" r:id="rId287"/>
    <p:sldId id="536" r:id="rId288"/>
    <p:sldId id="537" r:id="rId289"/>
    <p:sldId id="538" r:id="rId290"/>
    <p:sldId id="539" r:id="rId291"/>
    <p:sldId id="540" r:id="rId292"/>
    <p:sldId id="541" r:id="rId293"/>
    <p:sldId id="542" r:id="rId294"/>
    <p:sldId id="543" r:id="rId295"/>
    <p:sldId id="544" r:id="rId296"/>
    <p:sldId id="545" r:id="rId297"/>
    <p:sldId id="546" r:id="rId298"/>
    <p:sldId id="547" r:id="rId299"/>
    <p:sldId id="548" r:id="rId300"/>
    <p:sldId id="549" r:id="rId301"/>
    <p:sldId id="550" r:id="rId302"/>
    <p:sldId id="551" r:id="rId303"/>
    <p:sldId id="552" r:id="rId304"/>
    <p:sldId id="553" r:id="rId305"/>
    <p:sldId id="554" r:id="rId306"/>
    <p:sldId id="555" r:id="rId307"/>
    <p:sldId id="556" r:id="rId308"/>
    <p:sldId id="557" r:id="rId309"/>
    <p:sldId id="558" r:id="rId310"/>
    <p:sldId id="559" r:id="rId311"/>
    <p:sldId id="560" r:id="rId312"/>
    <p:sldId id="561" r:id="rId313"/>
    <p:sldId id="562" r:id="rId314"/>
    <p:sldId id="563" r:id="rId315"/>
    <p:sldId id="564" r:id="rId316"/>
    <p:sldId id="565" r:id="rId317"/>
    <p:sldId id="566" r:id="rId318"/>
    <p:sldId id="567" r:id="rId319"/>
    <p:sldId id="568" r:id="rId320"/>
    <p:sldId id="569" r:id="rId321"/>
    <p:sldId id="570" r:id="rId322"/>
    <p:sldId id="571" r:id="rId323"/>
    <p:sldId id="572" r:id="rId324"/>
    <p:sldId id="573" r:id="rId325"/>
    <p:sldId id="574" r:id="rId326"/>
    <p:sldId id="575" r:id="rId327"/>
    <p:sldId id="576" r:id="rId328"/>
    <p:sldId id="577" r:id="rId329"/>
    <p:sldId id="578" r:id="rId330"/>
    <p:sldId id="579" r:id="rId331"/>
    <p:sldId id="580" r:id="rId332"/>
    <p:sldId id="581" r:id="rId333"/>
    <p:sldId id="582" r:id="rId334"/>
    <p:sldId id="583" r:id="rId335"/>
    <p:sldId id="584" r:id="rId336"/>
    <p:sldId id="585" r:id="rId337"/>
    <p:sldId id="586" r:id="rId338"/>
    <p:sldId id="587" r:id="rId339"/>
    <p:sldId id="588" r:id="rId340"/>
    <p:sldId id="589" r:id="rId341"/>
    <p:sldId id="590" r:id="rId342"/>
    <p:sldId id="591" r:id="rId343"/>
    <p:sldId id="592" r:id="rId344"/>
    <p:sldId id="593" r:id="rId345"/>
    <p:sldId id="594" r:id="rId346"/>
    <p:sldId id="595" r:id="rId347"/>
    <p:sldId id="596" r:id="rId348"/>
    <p:sldId id="597" r:id="rId349"/>
    <p:sldId id="598" r:id="rId350"/>
    <p:sldId id="599" r:id="rId351"/>
    <p:sldId id="600" r:id="rId352"/>
    <p:sldId id="601" r:id="rId353"/>
    <p:sldId id="602" r:id="rId354"/>
    <p:sldId id="603" r:id="rId355"/>
    <p:sldId id="604" r:id="rId356"/>
    <p:sldId id="605" r:id="rId357"/>
    <p:sldId id="606" r:id="rId358"/>
    <p:sldId id="607" r:id="rId359"/>
    <p:sldId id="608" r:id="rId360"/>
    <p:sldId id="609" r:id="rId361"/>
    <p:sldId id="610" r:id="rId362"/>
    <p:sldId id="611" r:id="rId36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Helvetica"/>
      </a:defRPr>
    </a:lvl1pPr>
    <a:lvl2pPr marL="0" marR="0" indent="228600" algn="ctr" defTabSz="821531"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Helvetica"/>
      </a:defRPr>
    </a:lvl2pPr>
    <a:lvl3pPr marL="0" marR="0" indent="457200" algn="ctr" defTabSz="821531"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Helvetica"/>
      </a:defRPr>
    </a:lvl3pPr>
    <a:lvl4pPr marL="0" marR="0" indent="685800" algn="ctr" defTabSz="821531"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Helvetica"/>
      </a:defRPr>
    </a:lvl4pPr>
    <a:lvl5pPr marL="0" marR="0" indent="914400" algn="ctr" defTabSz="821531"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Helvetica"/>
      </a:defRPr>
    </a:lvl5pPr>
    <a:lvl6pPr marL="0" marR="0" indent="1143000" algn="ctr" defTabSz="821531"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Helvetica"/>
      </a:defRPr>
    </a:lvl6pPr>
    <a:lvl7pPr marL="0" marR="0" indent="1371600" algn="ctr" defTabSz="821531"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Helvetica"/>
      </a:defRPr>
    </a:lvl7pPr>
    <a:lvl8pPr marL="0" marR="0" indent="1600200" algn="ctr" defTabSz="821531"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Helvetica"/>
      </a:defRPr>
    </a:lvl8pPr>
    <a:lvl9pPr marL="0" marR="0" indent="1828800" algn="ctr" defTabSz="821531"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F5F0C"/>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b="def" i="def"/>
      <a:tcStyle>
        <a:tcBdr/>
        <a:fill>
          <a:solidFill>
            <a:srgbClr val="87CED4">
              <a:alpha val="2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398CCE"/>
          </a:solidFill>
        </a:fill>
      </a:tcStyle>
    </a:firstCol>
    <a:la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254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lastRow>
    <a:fir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0365C0"/>
          </a:solid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noFill/>
              <a:miter lim="400000"/>
            </a:ln>
          </a:insideV>
        </a:tcBdr>
        <a:fill>
          <a:noFill/>
        </a:fill>
      </a:tcStyle>
    </a:wholeTbl>
    <a:band2H>
      <a:tcTxStyle b="def" i="def"/>
      <a:tcStyle>
        <a:tcBdr/>
        <a:fill>
          <a:solidFill>
            <a:srgbClr val="5DC123">
              <a:alpha val="19000"/>
            </a:srgbClr>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25400" cap="flat">
              <a:solidFill>
                <a:srgbClr val="CBCBCB"/>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2">
              <a:hueOff val="-4844688"/>
              <a:satOff val="-7914"/>
              <a:lumOff val="-10466"/>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Ref idx="minor">
          <a:srgbClr val="000000"/>
        </a:fontRef>
        <a:srgbClr val="000000"/>
      </a:tcTxStyle>
      <a:tcStyle>
        <a:tcBdr>
          <a:left>
            <a:ln w="12700" cap="flat">
              <a:solidFill>
                <a:srgbClr val="FFFFFF"/>
              </a:solidFill>
              <a:prstDash val="solid"/>
              <a:miter lim="400000"/>
            </a:ln>
          </a:left>
          <a:right>
            <a:ln w="254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8A433"/>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no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noFill/>
              <a:miter lim="400000"/>
            </a:ln>
          </a:insideH>
          <a:insideV>
            <a:ln w="12700" cap="flat">
              <a:noFill/>
              <a:miter lim="400000"/>
            </a:ln>
          </a:insideV>
        </a:tcBdr>
        <a:fill>
          <a:solidFill>
            <a:srgbClr val="E8A433"/>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b="def" i="def"/>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solidFill>
            <a:srgbClr val="545761"/>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noFill/>
              <a:miter lim="400000"/>
            </a:ln>
          </a:insideH>
          <a:insideV>
            <a:ln w="12700" cap="flat">
              <a:noFill/>
              <a:miter lim="400000"/>
            </a:ln>
          </a:insideV>
        </a:tcBdr>
        <a:fill>
          <a:solidFill>
            <a:srgbClr val="777C8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777C83"/>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wholeTbl>
    <a:band2H>
      <a:tcTxStyle b="def" i="def"/>
      <a:tcStyle>
        <a:tcBdr/>
        <a:fill>
          <a:solidFill>
            <a:srgbClr val="797A7C">
              <a:alpha val="30000"/>
            </a:srgbClr>
          </a:solidFill>
        </a:fill>
      </a:tcStyle>
    </a:band2H>
    <a:firstCol>
      <a:tcTxStyle b="on" i="off">
        <a:fontRef idx="minor">
          <a:srgbClr val="FFFFFF"/>
        </a:fontRef>
        <a:srgbClr val="FFFFFF"/>
      </a:tcTxStyle>
      <a:tcStyle>
        <a:tcBdr>
          <a:left>
            <a:ln w="12700" cap="flat">
              <a:noFill/>
              <a:miter lim="400000"/>
            </a:ln>
          </a:left>
          <a:right>
            <a:ln w="12700" cap="flat">
              <a:solidFill>
                <a:srgbClr val="FFFFFF"/>
              </a:solidFill>
              <a:prstDash val="solid"/>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firstCol>
    <a:lastRow>
      <a:tcTxStyle b="on" i="off">
        <a:fontRef idx="min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prstDash val="solid"/>
              <a:miter lim="400000"/>
            </a:ln>
          </a:top>
          <a:bottom>
            <a:ln w="12700" cap="flat">
              <a:noFill/>
              <a:miter lim="400000"/>
            </a:ln>
          </a:bottom>
          <a:insideH>
            <a:ln w="12700" cap="flat">
              <a:noFill/>
              <a:miter lim="400000"/>
            </a:ln>
          </a:insideH>
          <a:insideV>
            <a:ln w="12700" cap="flat">
              <a:solidFill>
                <a:srgbClr val="FFFFFF"/>
              </a:solidFill>
              <a:custDash>
                <a:ds d="200000" sp="200000"/>
              </a:custDash>
              <a:miter lim="400000"/>
            </a:ln>
          </a:insideV>
        </a:tcBdr>
        <a:fill>
          <a:noFill/>
        </a:fill>
      </a:tcStyle>
    </a:lastRow>
    <a:firstRow>
      <a:tcTxStyle b="on" i="off">
        <a:fontRef idx="min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noFill/>
              <a:miter lim="400000"/>
            </a:ln>
          </a:top>
          <a:bottom>
            <a:ln w="12700" cap="flat">
              <a:solidFill>
                <a:srgbClr val="FFFFFF"/>
              </a:solidFill>
              <a:prstDash val="solid"/>
              <a:miter lim="400000"/>
            </a:ln>
          </a:bottom>
          <a:insideH>
            <a:ln w="12700" cap="flat">
              <a:noFill/>
              <a:miter lim="400000"/>
            </a:ln>
          </a:insideH>
          <a:insideV>
            <a:ln w="12700" cap="flat">
              <a:solidFill>
                <a:srgbClr val="FFFFFF"/>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 Id="rId159" Type="http://schemas.openxmlformats.org/officeDocument/2006/relationships/slide" Target="slides/slide152.xml"/><Relationship Id="rId160" Type="http://schemas.openxmlformats.org/officeDocument/2006/relationships/slide" Target="slides/slide153.xml"/><Relationship Id="rId161" Type="http://schemas.openxmlformats.org/officeDocument/2006/relationships/slide" Target="slides/slide154.xml"/><Relationship Id="rId162" Type="http://schemas.openxmlformats.org/officeDocument/2006/relationships/slide" Target="slides/slide155.xml"/><Relationship Id="rId163" Type="http://schemas.openxmlformats.org/officeDocument/2006/relationships/slide" Target="slides/slide156.xml"/><Relationship Id="rId164" Type="http://schemas.openxmlformats.org/officeDocument/2006/relationships/slide" Target="slides/slide157.xml"/><Relationship Id="rId165" Type="http://schemas.openxmlformats.org/officeDocument/2006/relationships/slide" Target="slides/slide158.xml"/><Relationship Id="rId166" Type="http://schemas.openxmlformats.org/officeDocument/2006/relationships/slide" Target="slides/slide159.xml"/><Relationship Id="rId167" Type="http://schemas.openxmlformats.org/officeDocument/2006/relationships/slide" Target="slides/slide160.xml"/><Relationship Id="rId168" Type="http://schemas.openxmlformats.org/officeDocument/2006/relationships/slide" Target="slides/slide161.xml"/><Relationship Id="rId169" Type="http://schemas.openxmlformats.org/officeDocument/2006/relationships/slide" Target="slides/slide162.xml"/><Relationship Id="rId170" Type="http://schemas.openxmlformats.org/officeDocument/2006/relationships/slide" Target="slides/slide163.xml"/><Relationship Id="rId171" Type="http://schemas.openxmlformats.org/officeDocument/2006/relationships/slide" Target="slides/slide164.xml"/><Relationship Id="rId172" Type="http://schemas.openxmlformats.org/officeDocument/2006/relationships/slide" Target="slides/slide165.xml"/><Relationship Id="rId173" Type="http://schemas.openxmlformats.org/officeDocument/2006/relationships/slide" Target="slides/slide166.xml"/><Relationship Id="rId174" Type="http://schemas.openxmlformats.org/officeDocument/2006/relationships/slide" Target="slides/slide167.xml"/><Relationship Id="rId175" Type="http://schemas.openxmlformats.org/officeDocument/2006/relationships/slide" Target="slides/slide168.xml"/><Relationship Id="rId176" Type="http://schemas.openxmlformats.org/officeDocument/2006/relationships/slide" Target="slides/slide169.xml"/><Relationship Id="rId177" Type="http://schemas.openxmlformats.org/officeDocument/2006/relationships/slide" Target="slides/slide170.xml"/><Relationship Id="rId178" Type="http://schemas.openxmlformats.org/officeDocument/2006/relationships/slide" Target="slides/slide171.xml"/><Relationship Id="rId179" Type="http://schemas.openxmlformats.org/officeDocument/2006/relationships/slide" Target="slides/slide172.xml"/><Relationship Id="rId180" Type="http://schemas.openxmlformats.org/officeDocument/2006/relationships/slide" Target="slides/slide173.xml"/><Relationship Id="rId181" Type="http://schemas.openxmlformats.org/officeDocument/2006/relationships/slide" Target="slides/slide174.xml"/><Relationship Id="rId182" Type="http://schemas.openxmlformats.org/officeDocument/2006/relationships/slide" Target="slides/slide175.xml"/><Relationship Id="rId183" Type="http://schemas.openxmlformats.org/officeDocument/2006/relationships/slide" Target="slides/slide176.xml"/><Relationship Id="rId184" Type="http://schemas.openxmlformats.org/officeDocument/2006/relationships/slide" Target="slides/slide177.xml"/><Relationship Id="rId185" Type="http://schemas.openxmlformats.org/officeDocument/2006/relationships/slide" Target="slides/slide178.xml"/><Relationship Id="rId186" Type="http://schemas.openxmlformats.org/officeDocument/2006/relationships/slide" Target="slides/slide179.xml"/><Relationship Id="rId187" Type="http://schemas.openxmlformats.org/officeDocument/2006/relationships/slide" Target="slides/slide180.xml"/><Relationship Id="rId188" Type="http://schemas.openxmlformats.org/officeDocument/2006/relationships/slide" Target="slides/slide181.xml"/><Relationship Id="rId189" Type="http://schemas.openxmlformats.org/officeDocument/2006/relationships/slide" Target="slides/slide182.xml"/><Relationship Id="rId190" Type="http://schemas.openxmlformats.org/officeDocument/2006/relationships/slide" Target="slides/slide183.xml"/><Relationship Id="rId191" Type="http://schemas.openxmlformats.org/officeDocument/2006/relationships/slide" Target="slides/slide184.xml"/><Relationship Id="rId192" Type="http://schemas.openxmlformats.org/officeDocument/2006/relationships/slide" Target="slides/slide185.xml"/><Relationship Id="rId193" Type="http://schemas.openxmlformats.org/officeDocument/2006/relationships/slide" Target="slides/slide186.xml"/><Relationship Id="rId194" Type="http://schemas.openxmlformats.org/officeDocument/2006/relationships/slide" Target="slides/slide187.xml"/><Relationship Id="rId195" Type="http://schemas.openxmlformats.org/officeDocument/2006/relationships/slide" Target="slides/slide188.xml"/><Relationship Id="rId196" Type="http://schemas.openxmlformats.org/officeDocument/2006/relationships/slide" Target="slides/slide189.xml"/><Relationship Id="rId197" Type="http://schemas.openxmlformats.org/officeDocument/2006/relationships/slide" Target="slides/slide190.xml"/><Relationship Id="rId198" Type="http://schemas.openxmlformats.org/officeDocument/2006/relationships/slide" Target="slides/slide191.xml"/><Relationship Id="rId199" Type="http://schemas.openxmlformats.org/officeDocument/2006/relationships/slide" Target="slides/slide192.xml"/><Relationship Id="rId200" Type="http://schemas.openxmlformats.org/officeDocument/2006/relationships/slide" Target="slides/slide193.xml"/><Relationship Id="rId201" Type="http://schemas.openxmlformats.org/officeDocument/2006/relationships/slide" Target="slides/slide194.xml"/><Relationship Id="rId202" Type="http://schemas.openxmlformats.org/officeDocument/2006/relationships/slide" Target="slides/slide195.xml"/><Relationship Id="rId203" Type="http://schemas.openxmlformats.org/officeDocument/2006/relationships/slide" Target="slides/slide196.xml"/><Relationship Id="rId204" Type="http://schemas.openxmlformats.org/officeDocument/2006/relationships/slide" Target="slides/slide197.xml"/><Relationship Id="rId205" Type="http://schemas.openxmlformats.org/officeDocument/2006/relationships/slide" Target="slides/slide198.xml"/><Relationship Id="rId206" Type="http://schemas.openxmlformats.org/officeDocument/2006/relationships/slide" Target="slides/slide199.xml"/><Relationship Id="rId207" Type="http://schemas.openxmlformats.org/officeDocument/2006/relationships/slide" Target="slides/slide200.xml"/><Relationship Id="rId208" Type="http://schemas.openxmlformats.org/officeDocument/2006/relationships/slide" Target="slides/slide201.xml"/><Relationship Id="rId209" Type="http://schemas.openxmlformats.org/officeDocument/2006/relationships/slide" Target="slides/slide202.xml"/><Relationship Id="rId210" Type="http://schemas.openxmlformats.org/officeDocument/2006/relationships/slide" Target="slides/slide203.xml"/><Relationship Id="rId211" Type="http://schemas.openxmlformats.org/officeDocument/2006/relationships/slide" Target="slides/slide204.xml"/><Relationship Id="rId212" Type="http://schemas.openxmlformats.org/officeDocument/2006/relationships/slide" Target="slides/slide205.xml"/><Relationship Id="rId213" Type="http://schemas.openxmlformats.org/officeDocument/2006/relationships/slide" Target="slides/slide206.xml"/><Relationship Id="rId214" Type="http://schemas.openxmlformats.org/officeDocument/2006/relationships/slide" Target="slides/slide207.xml"/><Relationship Id="rId215" Type="http://schemas.openxmlformats.org/officeDocument/2006/relationships/slide" Target="slides/slide208.xml"/><Relationship Id="rId216" Type="http://schemas.openxmlformats.org/officeDocument/2006/relationships/slide" Target="slides/slide209.xml"/><Relationship Id="rId217" Type="http://schemas.openxmlformats.org/officeDocument/2006/relationships/slide" Target="slides/slide210.xml"/><Relationship Id="rId218" Type="http://schemas.openxmlformats.org/officeDocument/2006/relationships/slide" Target="slides/slide211.xml"/><Relationship Id="rId219" Type="http://schemas.openxmlformats.org/officeDocument/2006/relationships/slide" Target="slides/slide212.xml"/><Relationship Id="rId220" Type="http://schemas.openxmlformats.org/officeDocument/2006/relationships/slide" Target="slides/slide213.xml"/><Relationship Id="rId221" Type="http://schemas.openxmlformats.org/officeDocument/2006/relationships/slide" Target="slides/slide214.xml"/><Relationship Id="rId222" Type="http://schemas.openxmlformats.org/officeDocument/2006/relationships/slide" Target="slides/slide215.xml"/><Relationship Id="rId223" Type="http://schemas.openxmlformats.org/officeDocument/2006/relationships/slide" Target="slides/slide216.xml"/><Relationship Id="rId224" Type="http://schemas.openxmlformats.org/officeDocument/2006/relationships/slide" Target="slides/slide217.xml"/><Relationship Id="rId225" Type="http://schemas.openxmlformats.org/officeDocument/2006/relationships/slide" Target="slides/slide218.xml"/><Relationship Id="rId226" Type="http://schemas.openxmlformats.org/officeDocument/2006/relationships/slide" Target="slides/slide219.xml"/><Relationship Id="rId227" Type="http://schemas.openxmlformats.org/officeDocument/2006/relationships/slide" Target="slides/slide220.xml"/><Relationship Id="rId228" Type="http://schemas.openxmlformats.org/officeDocument/2006/relationships/slide" Target="slides/slide221.xml"/><Relationship Id="rId229" Type="http://schemas.openxmlformats.org/officeDocument/2006/relationships/slide" Target="slides/slide222.xml"/><Relationship Id="rId230" Type="http://schemas.openxmlformats.org/officeDocument/2006/relationships/slide" Target="slides/slide223.xml"/><Relationship Id="rId231" Type="http://schemas.openxmlformats.org/officeDocument/2006/relationships/slide" Target="slides/slide224.xml"/><Relationship Id="rId232" Type="http://schemas.openxmlformats.org/officeDocument/2006/relationships/slide" Target="slides/slide225.xml"/><Relationship Id="rId233" Type="http://schemas.openxmlformats.org/officeDocument/2006/relationships/slide" Target="slides/slide226.xml"/><Relationship Id="rId234" Type="http://schemas.openxmlformats.org/officeDocument/2006/relationships/slide" Target="slides/slide227.xml"/><Relationship Id="rId235" Type="http://schemas.openxmlformats.org/officeDocument/2006/relationships/slide" Target="slides/slide228.xml"/><Relationship Id="rId236" Type="http://schemas.openxmlformats.org/officeDocument/2006/relationships/slide" Target="slides/slide229.xml"/><Relationship Id="rId237" Type="http://schemas.openxmlformats.org/officeDocument/2006/relationships/slide" Target="slides/slide230.xml"/><Relationship Id="rId238" Type="http://schemas.openxmlformats.org/officeDocument/2006/relationships/slide" Target="slides/slide231.xml"/><Relationship Id="rId239" Type="http://schemas.openxmlformats.org/officeDocument/2006/relationships/slide" Target="slides/slide232.xml"/><Relationship Id="rId240" Type="http://schemas.openxmlformats.org/officeDocument/2006/relationships/slide" Target="slides/slide233.xml"/><Relationship Id="rId241" Type="http://schemas.openxmlformats.org/officeDocument/2006/relationships/slide" Target="slides/slide234.xml"/><Relationship Id="rId242" Type="http://schemas.openxmlformats.org/officeDocument/2006/relationships/slide" Target="slides/slide235.xml"/><Relationship Id="rId243" Type="http://schemas.openxmlformats.org/officeDocument/2006/relationships/slide" Target="slides/slide236.xml"/><Relationship Id="rId244" Type="http://schemas.openxmlformats.org/officeDocument/2006/relationships/slide" Target="slides/slide237.xml"/><Relationship Id="rId245" Type="http://schemas.openxmlformats.org/officeDocument/2006/relationships/slide" Target="slides/slide238.xml"/><Relationship Id="rId246" Type="http://schemas.openxmlformats.org/officeDocument/2006/relationships/slide" Target="slides/slide239.xml"/><Relationship Id="rId247" Type="http://schemas.openxmlformats.org/officeDocument/2006/relationships/slide" Target="slides/slide240.xml"/><Relationship Id="rId248" Type="http://schemas.openxmlformats.org/officeDocument/2006/relationships/slide" Target="slides/slide241.xml"/><Relationship Id="rId249" Type="http://schemas.openxmlformats.org/officeDocument/2006/relationships/slide" Target="slides/slide242.xml"/><Relationship Id="rId250" Type="http://schemas.openxmlformats.org/officeDocument/2006/relationships/slide" Target="slides/slide243.xml"/><Relationship Id="rId251" Type="http://schemas.openxmlformats.org/officeDocument/2006/relationships/slide" Target="slides/slide244.xml"/><Relationship Id="rId252" Type="http://schemas.openxmlformats.org/officeDocument/2006/relationships/slide" Target="slides/slide245.xml"/><Relationship Id="rId253" Type="http://schemas.openxmlformats.org/officeDocument/2006/relationships/slide" Target="slides/slide246.xml"/><Relationship Id="rId254" Type="http://schemas.openxmlformats.org/officeDocument/2006/relationships/slide" Target="slides/slide247.xml"/><Relationship Id="rId255" Type="http://schemas.openxmlformats.org/officeDocument/2006/relationships/slide" Target="slides/slide248.xml"/><Relationship Id="rId256" Type="http://schemas.openxmlformats.org/officeDocument/2006/relationships/slide" Target="slides/slide249.xml"/><Relationship Id="rId257" Type="http://schemas.openxmlformats.org/officeDocument/2006/relationships/slide" Target="slides/slide250.xml"/><Relationship Id="rId258" Type="http://schemas.openxmlformats.org/officeDocument/2006/relationships/slide" Target="slides/slide251.xml"/><Relationship Id="rId259" Type="http://schemas.openxmlformats.org/officeDocument/2006/relationships/slide" Target="slides/slide252.xml"/><Relationship Id="rId260" Type="http://schemas.openxmlformats.org/officeDocument/2006/relationships/slide" Target="slides/slide253.xml"/><Relationship Id="rId261" Type="http://schemas.openxmlformats.org/officeDocument/2006/relationships/slide" Target="slides/slide254.xml"/><Relationship Id="rId262" Type="http://schemas.openxmlformats.org/officeDocument/2006/relationships/slide" Target="slides/slide255.xml"/><Relationship Id="rId263" Type="http://schemas.openxmlformats.org/officeDocument/2006/relationships/slide" Target="slides/slide256.xml"/><Relationship Id="rId264" Type="http://schemas.openxmlformats.org/officeDocument/2006/relationships/slide" Target="slides/slide257.xml"/><Relationship Id="rId265" Type="http://schemas.openxmlformats.org/officeDocument/2006/relationships/slide" Target="slides/slide258.xml"/><Relationship Id="rId266" Type="http://schemas.openxmlformats.org/officeDocument/2006/relationships/slide" Target="slides/slide259.xml"/><Relationship Id="rId267" Type="http://schemas.openxmlformats.org/officeDocument/2006/relationships/slide" Target="slides/slide260.xml"/><Relationship Id="rId268" Type="http://schemas.openxmlformats.org/officeDocument/2006/relationships/slide" Target="slides/slide261.xml"/><Relationship Id="rId269" Type="http://schemas.openxmlformats.org/officeDocument/2006/relationships/slide" Target="slides/slide262.xml"/><Relationship Id="rId270" Type="http://schemas.openxmlformats.org/officeDocument/2006/relationships/slide" Target="slides/slide263.xml"/><Relationship Id="rId271" Type="http://schemas.openxmlformats.org/officeDocument/2006/relationships/slide" Target="slides/slide264.xml"/><Relationship Id="rId272" Type="http://schemas.openxmlformats.org/officeDocument/2006/relationships/slide" Target="slides/slide265.xml"/><Relationship Id="rId273" Type="http://schemas.openxmlformats.org/officeDocument/2006/relationships/slide" Target="slides/slide266.xml"/><Relationship Id="rId274" Type="http://schemas.openxmlformats.org/officeDocument/2006/relationships/slide" Target="slides/slide267.xml"/><Relationship Id="rId275" Type="http://schemas.openxmlformats.org/officeDocument/2006/relationships/slide" Target="slides/slide268.xml"/><Relationship Id="rId276" Type="http://schemas.openxmlformats.org/officeDocument/2006/relationships/slide" Target="slides/slide269.xml"/><Relationship Id="rId277" Type="http://schemas.openxmlformats.org/officeDocument/2006/relationships/slide" Target="slides/slide270.xml"/><Relationship Id="rId278" Type="http://schemas.openxmlformats.org/officeDocument/2006/relationships/slide" Target="slides/slide271.xml"/><Relationship Id="rId279" Type="http://schemas.openxmlformats.org/officeDocument/2006/relationships/slide" Target="slides/slide272.xml"/><Relationship Id="rId280" Type="http://schemas.openxmlformats.org/officeDocument/2006/relationships/slide" Target="slides/slide273.xml"/><Relationship Id="rId281" Type="http://schemas.openxmlformats.org/officeDocument/2006/relationships/slide" Target="slides/slide274.xml"/><Relationship Id="rId282" Type="http://schemas.openxmlformats.org/officeDocument/2006/relationships/slide" Target="slides/slide275.xml"/><Relationship Id="rId283" Type="http://schemas.openxmlformats.org/officeDocument/2006/relationships/slide" Target="slides/slide276.xml"/><Relationship Id="rId284" Type="http://schemas.openxmlformats.org/officeDocument/2006/relationships/slide" Target="slides/slide277.xml"/><Relationship Id="rId285" Type="http://schemas.openxmlformats.org/officeDocument/2006/relationships/slide" Target="slides/slide278.xml"/><Relationship Id="rId286" Type="http://schemas.openxmlformats.org/officeDocument/2006/relationships/slide" Target="slides/slide279.xml"/><Relationship Id="rId287" Type="http://schemas.openxmlformats.org/officeDocument/2006/relationships/slide" Target="slides/slide280.xml"/><Relationship Id="rId288" Type="http://schemas.openxmlformats.org/officeDocument/2006/relationships/slide" Target="slides/slide281.xml"/><Relationship Id="rId289" Type="http://schemas.openxmlformats.org/officeDocument/2006/relationships/slide" Target="slides/slide282.xml"/><Relationship Id="rId290" Type="http://schemas.openxmlformats.org/officeDocument/2006/relationships/slide" Target="slides/slide283.xml"/><Relationship Id="rId291" Type="http://schemas.openxmlformats.org/officeDocument/2006/relationships/slide" Target="slides/slide284.xml"/><Relationship Id="rId292" Type="http://schemas.openxmlformats.org/officeDocument/2006/relationships/slide" Target="slides/slide285.xml"/><Relationship Id="rId293" Type="http://schemas.openxmlformats.org/officeDocument/2006/relationships/slide" Target="slides/slide286.xml"/><Relationship Id="rId294" Type="http://schemas.openxmlformats.org/officeDocument/2006/relationships/slide" Target="slides/slide287.xml"/><Relationship Id="rId295" Type="http://schemas.openxmlformats.org/officeDocument/2006/relationships/slide" Target="slides/slide288.xml"/><Relationship Id="rId296" Type="http://schemas.openxmlformats.org/officeDocument/2006/relationships/slide" Target="slides/slide289.xml"/><Relationship Id="rId297" Type="http://schemas.openxmlformats.org/officeDocument/2006/relationships/slide" Target="slides/slide290.xml"/><Relationship Id="rId298" Type="http://schemas.openxmlformats.org/officeDocument/2006/relationships/slide" Target="slides/slide291.xml"/><Relationship Id="rId299" Type="http://schemas.openxmlformats.org/officeDocument/2006/relationships/slide" Target="slides/slide292.xml"/><Relationship Id="rId300" Type="http://schemas.openxmlformats.org/officeDocument/2006/relationships/slide" Target="slides/slide293.xml"/><Relationship Id="rId301" Type="http://schemas.openxmlformats.org/officeDocument/2006/relationships/slide" Target="slides/slide294.xml"/><Relationship Id="rId302" Type="http://schemas.openxmlformats.org/officeDocument/2006/relationships/slide" Target="slides/slide295.xml"/><Relationship Id="rId303" Type="http://schemas.openxmlformats.org/officeDocument/2006/relationships/slide" Target="slides/slide296.xml"/><Relationship Id="rId304" Type="http://schemas.openxmlformats.org/officeDocument/2006/relationships/slide" Target="slides/slide297.xml"/><Relationship Id="rId305" Type="http://schemas.openxmlformats.org/officeDocument/2006/relationships/slide" Target="slides/slide298.xml"/><Relationship Id="rId306" Type="http://schemas.openxmlformats.org/officeDocument/2006/relationships/slide" Target="slides/slide299.xml"/><Relationship Id="rId307" Type="http://schemas.openxmlformats.org/officeDocument/2006/relationships/slide" Target="slides/slide300.xml"/><Relationship Id="rId308" Type="http://schemas.openxmlformats.org/officeDocument/2006/relationships/slide" Target="slides/slide301.xml"/><Relationship Id="rId309" Type="http://schemas.openxmlformats.org/officeDocument/2006/relationships/slide" Target="slides/slide302.xml"/><Relationship Id="rId310" Type="http://schemas.openxmlformats.org/officeDocument/2006/relationships/slide" Target="slides/slide303.xml"/><Relationship Id="rId311" Type="http://schemas.openxmlformats.org/officeDocument/2006/relationships/slide" Target="slides/slide304.xml"/><Relationship Id="rId312" Type="http://schemas.openxmlformats.org/officeDocument/2006/relationships/slide" Target="slides/slide305.xml"/><Relationship Id="rId313" Type="http://schemas.openxmlformats.org/officeDocument/2006/relationships/slide" Target="slides/slide306.xml"/><Relationship Id="rId314" Type="http://schemas.openxmlformats.org/officeDocument/2006/relationships/slide" Target="slides/slide307.xml"/><Relationship Id="rId315" Type="http://schemas.openxmlformats.org/officeDocument/2006/relationships/slide" Target="slides/slide308.xml"/><Relationship Id="rId316" Type="http://schemas.openxmlformats.org/officeDocument/2006/relationships/slide" Target="slides/slide309.xml"/><Relationship Id="rId317" Type="http://schemas.openxmlformats.org/officeDocument/2006/relationships/slide" Target="slides/slide310.xml"/><Relationship Id="rId318" Type="http://schemas.openxmlformats.org/officeDocument/2006/relationships/slide" Target="slides/slide311.xml"/><Relationship Id="rId319" Type="http://schemas.openxmlformats.org/officeDocument/2006/relationships/slide" Target="slides/slide312.xml"/><Relationship Id="rId320" Type="http://schemas.openxmlformats.org/officeDocument/2006/relationships/slide" Target="slides/slide313.xml"/><Relationship Id="rId321" Type="http://schemas.openxmlformats.org/officeDocument/2006/relationships/slide" Target="slides/slide314.xml"/><Relationship Id="rId322" Type="http://schemas.openxmlformats.org/officeDocument/2006/relationships/slide" Target="slides/slide315.xml"/><Relationship Id="rId323" Type="http://schemas.openxmlformats.org/officeDocument/2006/relationships/slide" Target="slides/slide316.xml"/><Relationship Id="rId324" Type="http://schemas.openxmlformats.org/officeDocument/2006/relationships/slide" Target="slides/slide317.xml"/><Relationship Id="rId325" Type="http://schemas.openxmlformats.org/officeDocument/2006/relationships/slide" Target="slides/slide318.xml"/><Relationship Id="rId326" Type="http://schemas.openxmlformats.org/officeDocument/2006/relationships/slide" Target="slides/slide319.xml"/><Relationship Id="rId327" Type="http://schemas.openxmlformats.org/officeDocument/2006/relationships/slide" Target="slides/slide320.xml"/><Relationship Id="rId328" Type="http://schemas.openxmlformats.org/officeDocument/2006/relationships/slide" Target="slides/slide321.xml"/><Relationship Id="rId329" Type="http://schemas.openxmlformats.org/officeDocument/2006/relationships/slide" Target="slides/slide322.xml"/><Relationship Id="rId330" Type="http://schemas.openxmlformats.org/officeDocument/2006/relationships/slide" Target="slides/slide323.xml"/><Relationship Id="rId331" Type="http://schemas.openxmlformats.org/officeDocument/2006/relationships/slide" Target="slides/slide324.xml"/><Relationship Id="rId332" Type="http://schemas.openxmlformats.org/officeDocument/2006/relationships/slide" Target="slides/slide325.xml"/><Relationship Id="rId333" Type="http://schemas.openxmlformats.org/officeDocument/2006/relationships/slide" Target="slides/slide326.xml"/><Relationship Id="rId334" Type="http://schemas.openxmlformats.org/officeDocument/2006/relationships/slide" Target="slides/slide327.xml"/><Relationship Id="rId335" Type="http://schemas.openxmlformats.org/officeDocument/2006/relationships/slide" Target="slides/slide328.xml"/><Relationship Id="rId336" Type="http://schemas.openxmlformats.org/officeDocument/2006/relationships/slide" Target="slides/slide329.xml"/><Relationship Id="rId337" Type="http://schemas.openxmlformats.org/officeDocument/2006/relationships/slide" Target="slides/slide330.xml"/><Relationship Id="rId338" Type="http://schemas.openxmlformats.org/officeDocument/2006/relationships/slide" Target="slides/slide331.xml"/><Relationship Id="rId339" Type="http://schemas.openxmlformats.org/officeDocument/2006/relationships/slide" Target="slides/slide332.xml"/><Relationship Id="rId340" Type="http://schemas.openxmlformats.org/officeDocument/2006/relationships/slide" Target="slides/slide333.xml"/><Relationship Id="rId341" Type="http://schemas.openxmlformats.org/officeDocument/2006/relationships/slide" Target="slides/slide334.xml"/><Relationship Id="rId342" Type="http://schemas.openxmlformats.org/officeDocument/2006/relationships/slide" Target="slides/slide335.xml"/><Relationship Id="rId343" Type="http://schemas.openxmlformats.org/officeDocument/2006/relationships/slide" Target="slides/slide336.xml"/><Relationship Id="rId344" Type="http://schemas.openxmlformats.org/officeDocument/2006/relationships/slide" Target="slides/slide337.xml"/><Relationship Id="rId345" Type="http://schemas.openxmlformats.org/officeDocument/2006/relationships/slide" Target="slides/slide338.xml"/><Relationship Id="rId346" Type="http://schemas.openxmlformats.org/officeDocument/2006/relationships/slide" Target="slides/slide339.xml"/><Relationship Id="rId347" Type="http://schemas.openxmlformats.org/officeDocument/2006/relationships/slide" Target="slides/slide340.xml"/><Relationship Id="rId348" Type="http://schemas.openxmlformats.org/officeDocument/2006/relationships/slide" Target="slides/slide341.xml"/><Relationship Id="rId349" Type="http://schemas.openxmlformats.org/officeDocument/2006/relationships/slide" Target="slides/slide342.xml"/><Relationship Id="rId350" Type="http://schemas.openxmlformats.org/officeDocument/2006/relationships/slide" Target="slides/slide343.xml"/><Relationship Id="rId351" Type="http://schemas.openxmlformats.org/officeDocument/2006/relationships/slide" Target="slides/slide344.xml"/><Relationship Id="rId352" Type="http://schemas.openxmlformats.org/officeDocument/2006/relationships/slide" Target="slides/slide345.xml"/><Relationship Id="rId353" Type="http://schemas.openxmlformats.org/officeDocument/2006/relationships/slide" Target="slides/slide346.xml"/><Relationship Id="rId354" Type="http://schemas.openxmlformats.org/officeDocument/2006/relationships/slide" Target="slides/slide347.xml"/><Relationship Id="rId355" Type="http://schemas.openxmlformats.org/officeDocument/2006/relationships/slide" Target="slides/slide348.xml"/><Relationship Id="rId356" Type="http://schemas.openxmlformats.org/officeDocument/2006/relationships/slide" Target="slides/slide349.xml"/><Relationship Id="rId357" Type="http://schemas.openxmlformats.org/officeDocument/2006/relationships/slide" Target="slides/slide350.xml"/><Relationship Id="rId358" Type="http://schemas.openxmlformats.org/officeDocument/2006/relationships/slide" Target="slides/slide351.xml"/><Relationship Id="rId359" Type="http://schemas.openxmlformats.org/officeDocument/2006/relationships/slide" Target="slides/slide352.xml"/><Relationship Id="rId360" Type="http://schemas.openxmlformats.org/officeDocument/2006/relationships/slide" Target="slides/slide353.xml"/><Relationship Id="rId361" Type="http://schemas.openxmlformats.org/officeDocument/2006/relationships/slide" Target="slides/slide354.xml"/><Relationship Id="rId362" Type="http://schemas.openxmlformats.org/officeDocument/2006/relationships/slide" Target="slides/slide355.xml"/><Relationship Id="rId363" Type="http://schemas.openxmlformats.org/officeDocument/2006/relationships/slide" Target="slides/slide35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20" name="Shape 220"/>
          <p:cNvSpPr/>
          <p:nvPr>
            <p:ph type="sldImg"/>
          </p:nvPr>
        </p:nvSpPr>
        <p:spPr>
          <a:xfrm>
            <a:off x="1143000" y="685800"/>
            <a:ext cx="4572000" cy="3429000"/>
          </a:xfrm>
          <a:prstGeom prst="rect">
            <a:avLst/>
          </a:prstGeom>
        </p:spPr>
        <p:txBody>
          <a:bodyPr/>
          <a:lstStyle/>
          <a:p>
            <a:pPr/>
          </a:p>
        </p:txBody>
      </p:sp>
      <p:sp>
        <p:nvSpPr>
          <p:cNvPr id="221" name="Shape 22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a:defRPr>
    </a:lvl1pPr>
    <a:lvl2pPr indent="228600" defTabSz="457200" latinLnBrk="0">
      <a:lnSpc>
        <a:spcPct val="117999"/>
      </a:lnSpc>
      <a:defRPr sz="2200">
        <a:latin typeface="+mn-lt"/>
        <a:ea typeface="+mn-ea"/>
        <a:cs typeface="+mn-cs"/>
        <a:sym typeface="Helvetica"/>
      </a:defRPr>
    </a:lvl2pPr>
    <a:lvl3pPr indent="457200" defTabSz="457200" latinLnBrk="0">
      <a:lnSpc>
        <a:spcPct val="117999"/>
      </a:lnSpc>
      <a:defRPr sz="2200">
        <a:latin typeface="+mn-lt"/>
        <a:ea typeface="+mn-ea"/>
        <a:cs typeface="+mn-cs"/>
        <a:sym typeface="Helvetica"/>
      </a:defRPr>
    </a:lvl3pPr>
    <a:lvl4pPr indent="685800" defTabSz="457200" latinLnBrk="0">
      <a:lnSpc>
        <a:spcPct val="117999"/>
      </a:lnSpc>
      <a:defRPr sz="2200">
        <a:latin typeface="+mn-lt"/>
        <a:ea typeface="+mn-ea"/>
        <a:cs typeface="+mn-cs"/>
        <a:sym typeface="Helvetica"/>
      </a:defRPr>
    </a:lvl4pPr>
    <a:lvl5pPr indent="914400" defTabSz="457200" latinLnBrk="0">
      <a:lnSpc>
        <a:spcPct val="117999"/>
      </a:lnSpc>
      <a:defRPr sz="2200">
        <a:latin typeface="+mn-lt"/>
        <a:ea typeface="+mn-ea"/>
        <a:cs typeface="+mn-cs"/>
        <a:sym typeface="Helvetica"/>
      </a:defRPr>
    </a:lvl5pPr>
    <a:lvl6pPr indent="1143000" defTabSz="457200" latinLnBrk="0">
      <a:lnSpc>
        <a:spcPct val="117999"/>
      </a:lnSpc>
      <a:defRPr sz="2200">
        <a:latin typeface="+mn-lt"/>
        <a:ea typeface="+mn-ea"/>
        <a:cs typeface="+mn-cs"/>
        <a:sym typeface="Helvetica"/>
      </a:defRPr>
    </a:lvl6pPr>
    <a:lvl7pPr indent="1371600" defTabSz="457200" latinLnBrk="0">
      <a:lnSpc>
        <a:spcPct val="117999"/>
      </a:lnSpc>
      <a:defRPr sz="2200">
        <a:latin typeface="+mn-lt"/>
        <a:ea typeface="+mn-ea"/>
        <a:cs typeface="+mn-cs"/>
        <a:sym typeface="Helvetica"/>
      </a:defRPr>
    </a:lvl7pPr>
    <a:lvl8pPr indent="1600200" defTabSz="457200" latinLnBrk="0">
      <a:lnSpc>
        <a:spcPct val="117999"/>
      </a:lnSpc>
      <a:defRPr sz="2200">
        <a:latin typeface="+mn-lt"/>
        <a:ea typeface="+mn-ea"/>
        <a:cs typeface="+mn-cs"/>
        <a:sym typeface="Helvetica"/>
      </a:defRPr>
    </a:lvl8pPr>
    <a:lvl9pPr indent="1828800" defTabSz="457200" latinLnBrk="0">
      <a:lnSpc>
        <a:spcPct val="117999"/>
      </a:lnSpc>
      <a:defRPr sz="2200">
        <a:latin typeface="+mn-lt"/>
        <a:ea typeface="+mn-ea"/>
        <a:cs typeface="+mn-cs"/>
        <a:sym typeface="Helvetica"/>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00.xml.rels><?xml version="1.0" encoding="UTF-8"?>
<Relationships xmlns="http://schemas.openxmlformats.org/package/2006/relationships"><Relationship Id="rId1" Type="http://schemas.openxmlformats.org/officeDocument/2006/relationships/slide" Target="../slides/slide149.xml"/><Relationship Id="rId2" Type="http://schemas.openxmlformats.org/officeDocument/2006/relationships/notesMaster" Target="../notesMasters/notesMaster1.xml"/></Relationships>

</file>

<file path=ppt/notesSlides/_rels/notesSlide101.xml.rels><?xml version="1.0" encoding="UTF-8"?>
<Relationships xmlns="http://schemas.openxmlformats.org/package/2006/relationships"><Relationship Id="rId1" Type="http://schemas.openxmlformats.org/officeDocument/2006/relationships/slide" Target="../slides/slide150.xml"/><Relationship Id="rId2" Type="http://schemas.openxmlformats.org/officeDocument/2006/relationships/notesMaster" Target="../notesMasters/notesMaster1.xml"/></Relationships>

</file>

<file path=ppt/notesSlides/_rels/notesSlide102.xml.rels><?xml version="1.0" encoding="UTF-8"?>
<Relationships xmlns="http://schemas.openxmlformats.org/package/2006/relationships"><Relationship Id="rId1" Type="http://schemas.openxmlformats.org/officeDocument/2006/relationships/slide" Target="../slides/slide151.xml"/><Relationship Id="rId2" Type="http://schemas.openxmlformats.org/officeDocument/2006/relationships/notesMaster" Target="../notesMasters/notesMaster1.xml"/></Relationships>

</file>

<file path=ppt/notesSlides/_rels/notesSlide103.xml.rels><?xml version="1.0" encoding="UTF-8"?>
<Relationships xmlns="http://schemas.openxmlformats.org/package/2006/relationships"><Relationship Id="rId1" Type="http://schemas.openxmlformats.org/officeDocument/2006/relationships/slide" Target="../slides/slide152.xml"/><Relationship Id="rId2" Type="http://schemas.openxmlformats.org/officeDocument/2006/relationships/notesMaster" Target="../notesMasters/notesMaster1.xml"/></Relationships>

</file>

<file path=ppt/notesSlides/_rels/notesSlide104.xml.rels><?xml version="1.0" encoding="UTF-8"?>
<Relationships xmlns="http://schemas.openxmlformats.org/package/2006/relationships"><Relationship Id="rId1" Type="http://schemas.openxmlformats.org/officeDocument/2006/relationships/slide" Target="../slides/slide154.xml"/><Relationship Id="rId2" Type="http://schemas.openxmlformats.org/officeDocument/2006/relationships/notesMaster" Target="../notesMasters/notesMaster1.xml"/></Relationships>

</file>

<file path=ppt/notesSlides/_rels/notesSlide105.xml.rels><?xml version="1.0" encoding="UTF-8"?>
<Relationships xmlns="http://schemas.openxmlformats.org/package/2006/relationships"><Relationship Id="rId1" Type="http://schemas.openxmlformats.org/officeDocument/2006/relationships/slide" Target="../slides/slide155.xml"/><Relationship Id="rId2" Type="http://schemas.openxmlformats.org/officeDocument/2006/relationships/notesMaster" Target="../notesMasters/notesMaster1.xml"/></Relationships>

</file>

<file path=ppt/notesSlides/_rels/notesSlide106.xml.rels><?xml version="1.0" encoding="UTF-8"?>
<Relationships xmlns="http://schemas.openxmlformats.org/package/2006/relationships"><Relationship Id="rId1" Type="http://schemas.openxmlformats.org/officeDocument/2006/relationships/slide" Target="../slides/slide156.xml"/><Relationship Id="rId2" Type="http://schemas.openxmlformats.org/officeDocument/2006/relationships/notesMaster" Target="../notesMasters/notesMaster1.xml"/><Relationship Id="rId3" Type="http://schemas.openxmlformats.org/officeDocument/2006/relationships/hyperlink" Target="http://registry.terraform.io" TargetMode="External"/></Relationships>

</file>

<file path=ppt/notesSlides/_rels/notesSlide107.xml.rels><?xml version="1.0" encoding="UTF-8"?>
<Relationships xmlns="http://schemas.openxmlformats.org/package/2006/relationships"><Relationship Id="rId1" Type="http://schemas.openxmlformats.org/officeDocument/2006/relationships/slide" Target="../slides/slide158.xml"/><Relationship Id="rId2" Type="http://schemas.openxmlformats.org/officeDocument/2006/relationships/notesMaster" Target="../notesMasters/notesMaster1.xml"/></Relationships>

</file>

<file path=ppt/notesSlides/_rels/notesSlide108.xml.rels><?xml version="1.0" encoding="UTF-8"?>
<Relationships xmlns="http://schemas.openxmlformats.org/package/2006/relationships"><Relationship Id="rId1" Type="http://schemas.openxmlformats.org/officeDocument/2006/relationships/slide" Target="../slides/slide159.xml"/><Relationship Id="rId2" Type="http://schemas.openxmlformats.org/officeDocument/2006/relationships/notesMaster" Target="../notesMasters/notesMaster1.xml"/></Relationships>

</file>

<file path=ppt/notesSlides/_rels/notesSlide109.xml.rels><?xml version="1.0" encoding="UTF-8"?>
<Relationships xmlns="http://schemas.openxmlformats.org/package/2006/relationships"><Relationship Id="rId1" Type="http://schemas.openxmlformats.org/officeDocument/2006/relationships/slide" Target="../slides/slide16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10.xml.rels><?xml version="1.0" encoding="UTF-8"?>
<Relationships xmlns="http://schemas.openxmlformats.org/package/2006/relationships"><Relationship Id="rId1" Type="http://schemas.openxmlformats.org/officeDocument/2006/relationships/slide" Target="../slides/slide161.xml"/><Relationship Id="rId2" Type="http://schemas.openxmlformats.org/officeDocument/2006/relationships/notesMaster" Target="../notesMasters/notesMaster1.xml"/></Relationships>

</file>

<file path=ppt/notesSlides/_rels/notesSlide111.xml.rels><?xml version="1.0" encoding="UTF-8"?>
<Relationships xmlns="http://schemas.openxmlformats.org/package/2006/relationships"><Relationship Id="rId1" Type="http://schemas.openxmlformats.org/officeDocument/2006/relationships/slide" Target="../slides/slide162.xml"/><Relationship Id="rId2" Type="http://schemas.openxmlformats.org/officeDocument/2006/relationships/notesMaster" Target="../notesMasters/notesMaster1.xml"/></Relationships>

</file>

<file path=ppt/notesSlides/_rels/notesSlide112.xml.rels><?xml version="1.0" encoding="UTF-8"?>
<Relationships xmlns="http://schemas.openxmlformats.org/package/2006/relationships"><Relationship Id="rId1" Type="http://schemas.openxmlformats.org/officeDocument/2006/relationships/slide" Target="../slides/slide164.xml"/><Relationship Id="rId2" Type="http://schemas.openxmlformats.org/officeDocument/2006/relationships/notesMaster" Target="../notesMasters/notesMaster1.xml"/></Relationships>

</file>

<file path=ppt/notesSlides/_rels/notesSlide113.xml.rels><?xml version="1.0" encoding="UTF-8"?>
<Relationships xmlns="http://schemas.openxmlformats.org/package/2006/relationships"><Relationship Id="rId1" Type="http://schemas.openxmlformats.org/officeDocument/2006/relationships/slide" Target="../slides/slide165.xml"/><Relationship Id="rId2" Type="http://schemas.openxmlformats.org/officeDocument/2006/relationships/notesMaster" Target="../notesMasters/notesMaster1.xml"/></Relationships>

</file>

<file path=ppt/notesSlides/_rels/notesSlide114.xml.rels><?xml version="1.0" encoding="UTF-8"?>
<Relationships xmlns="http://schemas.openxmlformats.org/package/2006/relationships"><Relationship Id="rId1" Type="http://schemas.openxmlformats.org/officeDocument/2006/relationships/slide" Target="../slides/slide166.xml"/><Relationship Id="rId2" Type="http://schemas.openxmlformats.org/officeDocument/2006/relationships/notesMaster" Target="../notesMasters/notesMaster1.xml"/></Relationships>

</file>

<file path=ppt/notesSlides/_rels/notesSlide115.xml.rels><?xml version="1.0" encoding="UTF-8"?>
<Relationships xmlns="http://schemas.openxmlformats.org/package/2006/relationships"><Relationship Id="rId1" Type="http://schemas.openxmlformats.org/officeDocument/2006/relationships/slide" Target="../slides/slide169.xml"/><Relationship Id="rId2" Type="http://schemas.openxmlformats.org/officeDocument/2006/relationships/notesMaster" Target="../notesMasters/notesMaster1.xml"/></Relationships>

</file>

<file path=ppt/notesSlides/_rels/notesSlide116.xml.rels><?xml version="1.0" encoding="UTF-8"?>
<Relationships xmlns="http://schemas.openxmlformats.org/package/2006/relationships"><Relationship Id="rId1" Type="http://schemas.openxmlformats.org/officeDocument/2006/relationships/slide" Target="../slides/slide170.xml"/><Relationship Id="rId2" Type="http://schemas.openxmlformats.org/officeDocument/2006/relationships/notesMaster" Target="../notesMasters/notesMaster1.xml"/></Relationships>

</file>

<file path=ppt/notesSlides/_rels/notesSlide117.xml.rels><?xml version="1.0" encoding="UTF-8"?>
<Relationships xmlns="http://schemas.openxmlformats.org/package/2006/relationships"><Relationship Id="rId1" Type="http://schemas.openxmlformats.org/officeDocument/2006/relationships/slide" Target="../slides/slide173.xml"/><Relationship Id="rId2" Type="http://schemas.openxmlformats.org/officeDocument/2006/relationships/notesMaster" Target="../notesMasters/notesMaster1.xml"/></Relationships>

</file>

<file path=ppt/notesSlides/_rels/notesSlide118.xml.rels><?xml version="1.0" encoding="UTF-8"?>
<Relationships xmlns="http://schemas.openxmlformats.org/package/2006/relationships"><Relationship Id="rId1" Type="http://schemas.openxmlformats.org/officeDocument/2006/relationships/slide" Target="../slides/slide174.xml"/><Relationship Id="rId2" Type="http://schemas.openxmlformats.org/officeDocument/2006/relationships/notesMaster" Target="../notesMasters/notesMaster1.xml"/></Relationships>

</file>

<file path=ppt/notesSlides/_rels/notesSlide119.xml.rels><?xml version="1.0" encoding="UTF-8"?>
<Relationships xmlns="http://schemas.openxmlformats.org/package/2006/relationships"><Relationship Id="rId1" Type="http://schemas.openxmlformats.org/officeDocument/2006/relationships/slide" Target="../slides/slide176.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20.xml.rels><?xml version="1.0" encoding="UTF-8"?>
<Relationships xmlns="http://schemas.openxmlformats.org/package/2006/relationships"><Relationship Id="rId1" Type="http://schemas.openxmlformats.org/officeDocument/2006/relationships/slide" Target="../slides/slide177.xml"/><Relationship Id="rId2" Type="http://schemas.openxmlformats.org/officeDocument/2006/relationships/notesMaster" Target="../notesMasters/notesMaster1.xml"/></Relationships>

</file>

<file path=ppt/notesSlides/_rels/notesSlide121.xml.rels><?xml version="1.0" encoding="UTF-8"?>
<Relationships xmlns="http://schemas.openxmlformats.org/package/2006/relationships"><Relationship Id="rId1" Type="http://schemas.openxmlformats.org/officeDocument/2006/relationships/slide" Target="../slides/slide178.xml"/><Relationship Id="rId2" Type="http://schemas.openxmlformats.org/officeDocument/2006/relationships/notesMaster" Target="../notesMasters/notesMaster1.xml"/></Relationships>

</file>

<file path=ppt/notesSlides/_rels/notesSlide122.xml.rels><?xml version="1.0" encoding="UTF-8"?>
<Relationships xmlns="http://schemas.openxmlformats.org/package/2006/relationships"><Relationship Id="rId1" Type="http://schemas.openxmlformats.org/officeDocument/2006/relationships/slide" Target="../slides/slide179.xml"/><Relationship Id="rId2" Type="http://schemas.openxmlformats.org/officeDocument/2006/relationships/notesMaster" Target="../notesMasters/notesMaster1.xml"/></Relationships>

</file>

<file path=ppt/notesSlides/_rels/notesSlide123.xml.rels><?xml version="1.0" encoding="UTF-8"?>
<Relationships xmlns="http://schemas.openxmlformats.org/package/2006/relationships"><Relationship Id="rId1" Type="http://schemas.openxmlformats.org/officeDocument/2006/relationships/slide" Target="../slides/slide180.xml"/><Relationship Id="rId2" Type="http://schemas.openxmlformats.org/officeDocument/2006/relationships/notesMaster" Target="../notesMasters/notesMaster1.xml"/></Relationships>

</file>

<file path=ppt/notesSlides/_rels/notesSlide124.xml.rels><?xml version="1.0" encoding="UTF-8"?>
<Relationships xmlns="http://schemas.openxmlformats.org/package/2006/relationships"><Relationship Id="rId1" Type="http://schemas.openxmlformats.org/officeDocument/2006/relationships/slide" Target="../slides/slide181.xml"/><Relationship Id="rId2" Type="http://schemas.openxmlformats.org/officeDocument/2006/relationships/notesMaster" Target="../notesMasters/notesMaster1.xml"/></Relationships>

</file>

<file path=ppt/notesSlides/_rels/notesSlide125.xml.rels><?xml version="1.0" encoding="UTF-8"?>
<Relationships xmlns="http://schemas.openxmlformats.org/package/2006/relationships"><Relationship Id="rId1" Type="http://schemas.openxmlformats.org/officeDocument/2006/relationships/slide" Target="../slides/slide182.xml"/><Relationship Id="rId2" Type="http://schemas.openxmlformats.org/officeDocument/2006/relationships/notesMaster" Target="../notesMasters/notesMaster1.xml"/></Relationships>

</file>

<file path=ppt/notesSlides/_rels/notesSlide126.xml.rels><?xml version="1.0" encoding="UTF-8"?>
<Relationships xmlns="http://schemas.openxmlformats.org/package/2006/relationships"><Relationship Id="rId1" Type="http://schemas.openxmlformats.org/officeDocument/2006/relationships/slide" Target="../slides/slide183.xml"/><Relationship Id="rId2" Type="http://schemas.openxmlformats.org/officeDocument/2006/relationships/notesMaster" Target="../notesMasters/notesMaster1.xml"/></Relationships>

</file>

<file path=ppt/notesSlides/_rels/notesSlide127.xml.rels><?xml version="1.0" encoding="UTF-8"?>
<Relationships xmlns="http://schemas.openxmlformats.org/package/2006/relationships"><Relationship Id="rId1" Type="http://schemas.openxmlformats.org/officeDocument/2006/relationships/slide" Target="../slides/slide184.xml"/><Relationship Id="rId2" Type="http://schemas.openxmlformats.org/officeDocument/2006/relationships/notesMaster" Target="../notesMasters/notesMaster1.xml"/></Relationships>

</file>

<file path=ppt/notesSlides/_rels/notesSlide128.xml.rels><?xml version="1.0" encoding="UTF-8"?>
<Relationships xmlns="http://schemas.openxmlformats.org/package/2006/relationships"><Relationship Id="rId1" Type="http://schemas.openxmlformats.org/officeDocument/2006/relationships/slide" Target="../slides/slide185.xml"/><Relationship Id="rId2" Type="http://schemas.openxmlformats.org/officeDocument/2006/relationships/notesMaster" Target="../notesMasters/notesMaster1.xml"/></Relationships>

</file>

<file path=ppt/notesSlides/_rels/notesSlide129.xml.rels><?xml version="1.0" encoding="UTF-8"?>
<Relationships xmlns="http://schemas.openxmlformats.org/package/2006/relationships"><Relationship Id="rId1" Type="http://schemas.openxmlformats.org/officeDocument/2006/relationships/slide" Target="../slides/slide186.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30.xml.rels><?xml version="1.0" encoding="UTF-8"?>
<Relationships xmlns="http://schemas.openxmlformats.org/package/2006/relationships"><Relationship Id="rId1" Type="http://schemas.openxmlformats.org/officeDocument/2006/relationships/slide" Target="../slides/slide187.xml"/><Relationship Id="rId2" Type="http://schemas.openxmlformats.org/officeDocument/2006/relationships/notesMaster" Target="../notesMasters/notesMaster1.xml"/></Relationships>

</file>

<file path=ppt/notesSlides/_rels/notesSlide131.xml.rels><?xml version="1.0" encoding="UTF-8"?>
<Relationships xmlns="http://schemas.openxmlformats.org/package/2006/relationships"><Relationship Id="rId1" Type="http://schemas.openxmlformats.org/officeDocument/2006/relationships/slide" Target="../slides/slide188.xml"/><Relationship Id="rId2" Type="http://schemas.openxmlformats.org/officeDocument/2006/relationships/notesMaster" Target="../notesMasters/notesMaster1.xml"/></Relationships>

</file>

<file path=ppt/notesSlides/_rels/notesSlide132.xml.rels><?xml version="1.0" encoding="UTF-8"?>
<Relationships xmlns="http://schemas.openxmlformats.org/package/2006/relationships"><Relationship Id="rId1" Type="http://schemas.openxmlformats.org/officeDocument/2006/relationships/slide" Target="../slides/slide189.xml"/><Relationship Id="rId2" Type="http://schemas.openxmlformats.org/officeDocument/2006/relationships/notesMaster" Target="../notesMasters/notesMaster1.xml"/></Relationships>

</file>

<file path=ppt/notesSlides/_rels/notesSlide133.xml.rels><?xml version="1.0" encoding="UTF-8"?>
<Relationships xmlns="http://schemas.openxmlformats.org/package/2006/relationships"><Relationship Id="rId1" Type="http://schemas.openxmlformats.org/officeDocument/2006/relationships/slide" Target="../slides/slide190.xml"/><Relationship Id="rId2" Type="http://schemas.openxmlformats.org/officeDocument/2006/relationships/notesMaster" Target="../notesMasters/notesMaster1.xml"/></Relationships>

</file>

<file path=ppt/notesSlides/_rels/notesSlide134.xml.rels><?xml version="1.0" encoding="UTF-8"?>
<Relationships xmlns="http://schemas.openxmlformats.org/package/2006/relationships"><Relationship Id="rId1" Type="http://schemas.openxmlformats.org/officeDocument/2006/relationships/slide" Target="../slides/slide191.xml"/><Relationship Id="rId2" Type="http://schemas.openxmlformats.org/officeDocument/2006/relationships/notesMaster" Target="../notesMasters/notesMaster1.xml"/></Relationships>

</file>

<file path=ppt/notesSlides/_rels/notesSlide135.xml.rels><?xml version="1.0" encoding="UTF-8"?>
<Relationships xmlns="http://schemas.openxmlformats.org/package/2006/relationships"><Relationship Id="rId1" Type="http://schemas.openxmlformats.org/officeDocument/2006/relationships/slide" Target="../slides/slide192.xml"/><Relationship Id="rId2" Type="http://schemas.openxmlformats.org/officeDocument/2006/relationships/notesMaster" Target="../notesMasters/notesMaster1.xml"/></Relationships>

</file>

<file path=ppt/notesSlides/_rels/notesSlide136.xml.rels><?xml version="1.0" encoding="UTF-8"?>
<Relationships xmlns="http://schemas.openxmlformats.org/package/2006/relationships"><Relationship Id="rId1" Type="http://schemas.openxmlformats.org/officeDocument/2006/relationships/slide" Target="../slides/slide193.xml"/><Relationship Id="rId2" Type="http://schemas.openxmlformats.org/officeDocument/2006/relationships/notesMaster" Target="../notesMasters/notesMaster1.xml"/></Relationships>

</file>

<file path=ppt/notesSlides/_rels/notesSlide137.xml.rels><?xml version="1.0" encoding="UTF-8"?>
<Relationships xmlns="http://schemas.openxmlformats.org/package/2006/relationships"><Relationship Id="rId1" Type="http://schemas.openxmlformats.org/officeDocument/2006/relationships/slide" Target="../slides/slide194.xml"/><Relationship Id="rId2" Type="http://schemas.openxmlformats.org/officeDocument/2006/relationships/notesMaster" Target="../notesMasters/notesMaster1.xml"/></Relationships>

</file>

<file path=ppt/notesSlides/_rels/notesSlide138.xml.rels><?xml version="1.0" encoding="UTF-8"?>
<Relationships xmlns="http://schemas.openxmlformats.org/package/2006/relationships"><Relationship Id="rId1" Type="http://schemas.openxmlformats.org/officeDocument/2006/relationships/slide" Target="../slides/slide195.xml"/><Relationship Id="rId2" Type="http://schemas.openxmlformats.org/officeDocument/2006/relationships/notesMaster" Target="../notesMasters/notesMaster1.xml"/></Relationships>

</file>

<file path=ppt/notesSlides/_rels/notesSlide139.xml.rels><?xml version="1.0" encoding="UTF-8"?>
<Relationships xmlns="http://schemas.openxmlformats.org/package/2006/relationships"><Relationship Id="rId1" Type="http://schemas.openxmlformats.org/officeDocument/2006/relationships/slide" Target="../slides/slide199.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40.xml.rels><?xml version="1.0" encoding="UTF-8"?>
<Relationships xmlns="http://schemas.openxmlformats.org/package/2006/relationships"><Relationship Id="rId1" Type="http://schemas.openxmlformats.org/officeDocument/2006/relationships/slide" Target="../slides/slide200.xml"/><Relationship Id="rId2" Type="http://schemas.openxmlformats.org/officeDocument/2006/relationships/notesMaster" Target="../notesMasters/notesMaster1.xml"/></Relationships>

</file>

<file path=ppt/notesSlides/_rels/notesSlide141.xml.rels><?xml version="1.0" encoding="UTF-8"?>
<Relationships xmlns="http://schemas.openxmlformats.org/package/2006/relationships"><Relationship Id="rId1" Type="http://schemas.openxmlformats.org/officeDocument/2006/relationships/slide" Target="../slides/slide201.xml"/><Relationship Id="rId2" Type="http://schemas.openxmlformats.org/officeDocument/2006/relationships/notesMaster" Target="../notesMasters/notesMaster1.xml"/></Relationships>

</file>

<file path=ppt/notesSlides/_rels/notesSlide142.xml.rels><?xml version="1.0" encoding="UTF-8"?>
<Relationships xmlns="http://schemas.openxmlformats.org/package/2006/relationships"><Relationship Id="rId1" Type="http://schemas.openxmlformats.org/officeDocument/2006/relationships/slide" Target="../slides/slide204.xml"/><Relationship Id="rId2" Type="http://schemas.openxmlformats.org/officeDocument/2006/relationships/notesMaster" Target="../notesMasters/notesMaster1.xml"/></Relationships>

</file>

<file path=ppt/notesSlides/_rels/notesSlide143.xml.rels><?xml version="1.0" encoding="UTF-8"?>
<Relationships xmlns="http://schemas.openxmlformats.org/package/2006/relationships"><Relationship Id="rId1" Type="http://schemas.openxmlformats.org/officeDocument/2006/relationships/slide" Target="../slides/slide205.xml"/><Relationship Id="rId2" Type="http://schemas.openxmlformats.org/officeDocument/2006/relationships/notesMaster" Target="../notesMasters/notesMaster1.xml"/></Relationships>

</file>

<file path=ppt/notesSlides/_rels/notesSlide144.xml.rels><?xml version="1.0" encoding="UTF-8"?>
<Relationships xmlns="http://schemas.openxmlformats.org/package/2006/relationships"><Relationship Id="rId1" Type="http://schemas.openxmlformats.org/officeDocument/2006/relationships/slide" Target="../slides/slide206.xml"/><Relationship Id="rId2" Type="http://schemas.openxmlformats.org/officeDocument/2006/relationships/notesMaster" Target="../notesMasters/notesMaster1.xml"/></Relationships>

</file>

<file path=ppt/notesSlides/_rels/notesSlide145.xml.rels><?xml version="1.0" encoding="UTF-8"?>
<Relationships xmlns="http://schemas.openxmlformats.org/package/2006/relationships"><Relationship Id="rId1" Type="http://schemas.openxmlformats.org/officeDocument/2006/relationships/slide" Target="../slides/slide207.xml"/><Relationship Id="rId2" Type="http://schemas.openxmlformats.org/officeDocument/2006/relationships/notesMaster" Target="../notesMasters/notesMaster1.xml"/></Relationships>

</file>

<file path=ppt/notesSlides/_rels/notesSlide146.xml.rels><?xml version="1.0" encoding="UTF-8"?>
<Relationships xmlns="http://schemas.openxmlformats.org/package/2006/relationships"><Relationship Id="rId1" Type="http://schemas.openxmlformats.org/officeDocument/2006/relationships/slide" Target="../slides/slide208.xml"/><Relationship Id="rId2" Type="http://schemas.openxmlformats.org/officeDocument/2006/relationships/notesMaster" Target="../notesMasters/notesMaster1.xml"/></Relationships>

</file>

<file path=ppt/notesSlides/_rels/notesSlide147.xml.rels><?xml version="1.0" encoding="UTF-8"?>
<Relationships xmlns="http://schemas.openxmlformats.org/package/2006/relationships"><Relationship Id="rId1" Type="http://schemas.openxmlformats.org/officeDocument/2006/relationships/slide" Target="../slides/slide209.xml"/><Relationship Id="rId2" Type="http://schemas.openxmlformats.org/officeDocument/2006/relationships/notesMaster" Target="../notesMasters/notesMaster1.xml"/></Relationships>

</file>

<file path=ppt/notesSlides/_rels/notesSlide148.xml.rels><?xml version="1.0" encoding="UTF-8"?>
<Relationships xmlns="http://schemas.openxmlformats.org/package/2006/relationships"><Relationship Id="rId1" Type="http://schemas.openxmlformats.org/officeDocument/2006/relationships/slide" Target="../slides/slide210.xml"/><Relationship Id="rId2" Type="http://schemas.openxmlformats.org/officeDocument/2006/relationships/notesMaster" Target="../notesMasters/notesMaster1.xml"/></Relationships>

</file>

<file path=ppt/notesSlides/_rels/notesSlide149.xml.rels><?xml version="1.0" encoding="UTF-8"?>
<Relationships xmlns="http://schemas.openxmlformats.org/package/2006/relationships"><Relationship Id="rId1" Type="http://schemas.openxmlformats.org/officeDocument/2006/relationships/slide" Target="../slides/slide211.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50.xml.rels><?xml version="1.0" encoding="UTF-8"?>
<Relationships xmlns="http://schemas.openxmlformats.org/package/2006/relationships"><Relationship Id="rId1" Type="http://schemas.openxmlformats.org/officeDocument/2006/relationships/slide" Target="../slides/slide212.xml"/><Relationship Id="rId2" Type="http://schemas.openxmlformats.org/officeDocument/2006/relationships/notesMaster" Target="../notesMasters/notesMaster1.xml"/></Relationships>

</file>

<file path=ppt/notesSlides/_rels/notesSlide151.xml.rels><?xml version="1.0" encoding="UTF-8"?>
<Relationships xmlns="http://schemas.openxmlformats.org/package/2006/relationships"><Relationship Id="rId1" Type="http://schemas.openxmlformats.org/officeDocument/2006/relationships/slide" Target="../slides/slide213.xml"/><Relationship Id="rId2" Type="http://schemas.openxmlformats.org/officeDocument/2006/relationships/notesMaster" Target="../notesMasters/notesMaster1.xml"/></Relationships>

</file>

<file path=ppt/notesSlides/_rels/notesSlide152.xml.rels><?xml version="1.0" encoding="UTF-8"?>
<Relationships xmlns="http://schemas.openxmlformats.org/package/2006/relationships"><Relationship Id="rId1" Type="http://schemas.openxmlformats.org/officeDocument/2006/relationships/slide" Target="../slides/slide214.xml"/><Relationship Id="rId2" Type="http://schemas.openxmlformats.org/officeDocument/2006/relationships/notesMaster" Target="../notesMasters/notesMaster1.xml"/></Relationships>

</file>

<file path=ppt/notesSlides/_rels/notesSlide153.xml.rels><?xml version="1.0" encoding="UTF-8"?>
<Relationships xmlns="http://schemas.openxmlformats.org/package/2006/relationships"><Relationship Id="rId1" Type="http://schemas.openxmlformats.org/officeDocument/2006/relationships/slide" Target="../slides/slide216.xml"/><Relationship Id="rId2" Type="http://schemas.openxmlformats.org/officeDocument/2006/relationships/notesMaster" Target="../notesMasters/notesMaster1.xml"/></Relationships>

</file>

<file path=ppt/notesSlides/_rels/notesSlide154.xml.rels><?xml version="1.0" encoding="UTF-8"?>
<Relationships xmlns="http://schemas.openxmlformats.org/package/2006/relationships"><Relationship Id="rId1" Type="http://schemas.openxmlformats.org/officeDocument/2006/relationships/slide" Target="../slides/slide217.xml"/><Relationship Id="rId2" Type="http://schemas.openxmlformats.org/officeDocument/2006/relationships/notesMaster" Target="../notesMasters/notesMaster1.xml"/></Relationships>

</file>

<file path=ppt/notesSlides/_rels/notesSlide155.xml.rels><?xml version="1.0" encoding="UTF-8"?>
<Relationships xmlns="http://schemas.openxmlformats.org/package/2006/relationships"><Relationship Id="rId1" Type="http://schemas.openxmlformats.org/officeDocument/2006/relationships/slide" Target="../slides/slide218.xml"/><Relationship Id="rId2" Type="http://schemas.openxmlformats.org/officeDocument/2006/relationships/notesMaster" Target="../notesMasters/notesMaster1.xml"/></Relationships>

</file>

<file path=ppt/notesSlides/_rels/notesSlide156.xml.rels><?xml version="1.0" encoding="UTF-8"?>
<Relationships xmlns="http://schemas.openxmlformats.org/package/2006/relationships"><Relationship Id="rId1" Type="http://schemas.openxmlformats.org/officeDocument/2006/relationships/slide" Target="../slides/slide225.xml"/><Relationship Id="rId2" Type="http://schemas.openxmlformats.org/officeDocument/2006/relationships/notesMaster" Target="../notesMasters/notesMaster1.xml"/></Relationships>

</file>

<file path=ppt/notesSlides/_rels/notesSlide157.xml.rels><?xml version="1.0" encoding="UTF-8"?>
<Relationships xmlns="http://schemas.openxmlformats.org/package/2006/relationships"><Relationship Id="rId1" Type="http://schemas.openxmlformats.org/officeDocument/2006/relationships/slide" Target="../slides/slide226.xml"/><Relationship Id="rId2" Type="http://schemas.openxmlformats.org/officeDocument/2006/relationships/notesMaster" Target="../notesMasters/notesMaster1.xml"/></Relationships>

</file>

<file path=ppt/notesSlides/_rels/notesSlide158.xml.rels><?xml version="1.0" encoding="UTF-8"?>
<Relationships xmlns="http://schemas.openxmlformats.org/package/2006/relationships"><Relationship Id="rId1" Type="http://schemas.openxmlformats.org/officeDocument/2006/relationships/slide" Target="../slides/slide228.xml"/><Relationship Id="rId2" Type="http://schemas.openxmlformats.org/officeDocument/2006/relationships/notesMaster" Target="../notesMasters/notesMaster1.xml"/></Relationships>

</file>

<file path=ppt/notesSlides/_rels/notesSlide159.xml.rels><?xml version="1.0" encoding="UTF-8"?>
<Relationships xmlns="http://schemas.openxmlformats.org/package/2006/relationships"><Relationship Id="rId1" Type="http://schemas.openxmlformats.org/officeDocument/2006/relationships/slide" Target="../slides/slide229.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60.xml.rels><?xml version="1.0" encoding="UTF-8"?>
<Relationships xmlns="http://schemas.openxmlformats.org/package/2006/relationships"><Relationship Id="rId1" Type="http://schemas.openxmlformats.org/officeDocument/2006/relationships/slide" Target="../slides/slide231.xml"/><Relationship Id="rId2" Type="http://schemas.openxmlformats.org/officeDocument/2006/relationships/notesMaster" Target="../notesMasters/notesMaster1.xml"/></Relationships>

</file>

<file path=ppt/notesSlides/_rels/notesSlide161.xml.rels><?xml version="1.0" encoding="UTF-8"?>
<Relationships xmlns="http://schemas.openxmlformats.org/package/2006/relationships"><Relationship Id="rId1" Type="http://schemas.openxmlformats.org/officeDocument/2006/relationships/slide" Target="../slides/slide232.xml"/><Relationship Id="rId2" Type="http://schemas.openxmlformats.org/officeDocument/2006/relationships/notesMaster" Target="../notesMasters/notesMaster1.xml"/></Relationships>

</file>

<file path=ppt/notesSlides/_rels/notesSlide162.xml.rels><?xml version="1.0" encoding="UTF-8"?>
<Relationships xmlns="http://schemas.openxmlformats.org/package/2006/relationships"><Relationship Id="rId1" Type="http://schemas.openxmlformats.org/officeDocument/2006/relationships/slide" Target="../slides/slide233.xml"/><Relationship Id="rId2" Type="http://schemas.openxmlformats.org/officeDocument/2006/relationships/notesMaster" Target="../notesMasters/notesMaster1.xml"/></Relationships>

</file>

<file path=ppt/notesSlides/_rels/notesSlide163.xml.rels><?xml version="1.0" encoding="UTF-8"?>
<Relationships xmlns="http://schemas.openxmlformats.org/package/2006/relationships"><Relationship Id="rId1" Type="http://schemas.openxmlformats.org/officeDocument/2006/relationships/slide" Target="../slides/slide234.xml"/><Relationship Id="rId2" Type="http://schemas.openxmlformats.org/officeDocument/2006/relationships/notesMaster" Target="../notesMasters/notesMaster1.xml"/></Relationships>

</file>

<file path=ppt/notesSlides/_rels/notesSlide164.xml.rels><?xml version="1.0" encoding="UTF-8"?>
<Relationships xmlns="http://schemas.openxmlformats.org/package/2006/relationships"><Relationship Id="rId1" Type="http://schemas.openxmlformats.org/officeDocument/2006/relationships/slide" Target="../slides/slide235.xml"/><Relationship Id="rId2" Type="http://schemas.openxmlformats.org/officeDocument/2006/relationships/notesMaster" Target="../notesMasters/notesMaster1.xml"/></Relationships>

</file>

<file path=ppt/notesSlides/_rels/notesSlide165.xml.rels><?xml version="1.0" encoding="UTF-8"?>
<Relationships xmlns="http://schemas.openxmlformats.org/package/2006/relationships"><Relationship Id="rId1" Type="http://schemas.openxmlformats.org/officeDocument/2006/relationships/slide" Target="../slides/slide236.xml"/><Relationship Id="rId2" Type="http://schemas.openxmlformats.org/officeDocument/2006/relationships/notesMaster" Target="../notesMasters/notesMaster1.xml"/></Relationships>

</file>

<file path=ppt/notesSlides/_rels/notesSlide166.xml.rels><?xml version="1.0" encoding="UTF-8"?>
<Relationships xmlns="http://schemas.openxmlformats.org/package/2006/relationships"><Relationship Id="rId1" Type="http://schemas.openxmlformats.org/officeDocument/2006/relationships/slide" Target="../slides/slide238.xml"/><Relationship Id="rId2" Type="http://schemas.openxmlformats.org/officeDocument/2006/relationships/notesMaster" Target="../notesMasters/notesMaster1.xml"/></Relationships>

</file>

<file path=ppt/notesSlides/_rels/notesSlide167.xml.rels><?xml version="1.0" encoding="UTF-8"?>
<Relationships xmlns="http://schemas.openxmlformats.org/package/2006/relationships"><Relationship Id="rId1" Type="http://schemas.openxmlformats.org/officeDocument/2006/relationships/slide" Target="../slides/slide239.xml"/><Relationship Id="rId2" Type="http://schemas.openxmlformats.org/officeDocument/2006/relationships/notesMaster" Target="../notesMasters/notesMaster1.xml"/></Relationships>

</file>

<file path=ppt/notesSlides/_rels/notesSlide168.xml.rels><?xml version="1.0" encoding="UTF-8"?>
<Relationships xmlns="http://schemas.openxmlformats.org/package/2006/relationships"><Relationship Id="rId1" Type="http://schemas.openxmlformats.org/officeDocument/2006/relationships/slide" Target="../slides/slide240.xml"/><Relationship Id="rId2" Type="http://schemas.openxmlformats.org/officeDocument/2006/relationships/notesMaster" Target="../notesMasters/notesMaster1.xml"/></Relationships>

</file>

<file path=ppt/notesSlides/_rels/notesSlide169.xml.rels><?xml version="1.0" encoding="UTF-8"?>
<Relationships xmlns="http://schemas.openxmlformats.org/package/2006/relationships"><Relationship Id="rId1" Type="http://schemas.openxmlformats.org/officeDocument/2006/relationships/slide" Target="../slides/slide241.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70.xml.rels><?xml version="1.0" encoding="UTF-8"?>
<Relationships xmlns="http://schemas.openxmlformats.org/package/2006/relationships"><Relationship Id="rId1" Type="http://schemas.openxmlformats.org/officeDocument/2006/relationships/slide" Target="../slides/slide243.xml"/><Relationship Id="rId2" Type="http://schemas.openxmlformats.org/officeDocument/2006/relationships/notesMaster" Target="../notesMasters/notesMaster1.xml"/></Relationships>

</file>

<file path=ppt/notesSlides/_rels/notesSlide171.xml.rels><?xml version="1.0" encoding="UTF-8"?>
<Relationships xmlns="http://schemas.openxmlformats.org/package/2006/relationships"><Relationship Id="rId1" Type="http://schemas.openxmlformats.org/officeDocument/2006/relationships/slide" Target="../slides/slide244.xml"/><Relationship Id="rId2" Type="http://schemas.openxmlformats.org/officeDocument/2006/relationships/notesMaster" Target="../notesMasters/notesMaster1.xml"/></Relationships>

</file>

<file path=ppt/notesSlides/_rels/notesSlide172.xml.rels><?xml version="1.0" encoding="UTF-8"?>
<Relationships xmlns="http://schemas.openxmlformats.org/package/2006/relationships"><Relationship Id="rId1" Type="http://schemas.openxmlformats.org/officeDocument/2006/relationships/slide" Target="../slides/slide245.xml"/><Relationship Id="rId2" Type="http://schemas.openxmlformats.org/officeDocument/2006/relationships/notesMaster" Target="../notesMasters/notesMaster1.xml"/></Relationships>

</file>

<file path=ppt/notesSlides/_rels/notesSlide173.xml.rels><?xml version="1.0" encoding="UTF-8"?>
<Relationships xmlns="http://schemas.openxmlformats.org/package/2006/relationships"><Relationship Id="rId1" Type="http://schemas.openxmlformats.org/officeDocument/2006/relationships/slide" Target="../slides/slide246.xml"/><Relationship Id="rId2" Type="http://schemas.openxmlformats.org/officeDocument/2006/relationships/notesMaster" Target="../notesMasters/notesMaster1.xml"/></Relationships>

</file>

<file path=ppt/notesSlides/_rels/notesSlide174.xml.rels><?xml version="1.0" encoding="UTF-8"?>
<Relationships xmlns="http://schemas.openxmlformats.org/package/2006/relationships"><Relationship Id="rId1" Type="http://schemas.openxmlformats.org/officeDocument/2006/relationships/slide" Target="../slides/slide247.xml"/><Relationship Id="rId2" Type="http://schemas.openxmlformats.org/officeDocument/2006/relationships/notesMaster" Target="../notesMasters/notesMaster1.xml"/></Relationships>

</file>

<file path=ppt/notesSlides/_rels/notesSlide175.xml.rels><?xml version="1.0" encoding="UTF-8"?>
<Relationships xmlns="http://schemas.openxmlformats.org/package/2006/relationships"><Relationship Id="rId1" Type="http://schemas.openxmlformats.org/officeDocument/2006/relationships/slide" Target="../slides/slide248.xml"/><Relationship Id="rId2" Type="http://schemas.openxmlformats.org/officeDocument/2006/relationships/notesMaster" Target="../notesMasters/notesMaster1.xml"/></Relationships>

</file>

<file path=ppt/notesSlides/_rels/notesSlide176.xml.rels><?xml version="1.0" encoding="UTF-8"?>
<Relationships xmlns="http://schemas.openxmlformats.org/package/2006/relationships"><Relationship Id="rId1" Type="http://schemas.openxmlformats.org/officeDocument/2006/relationships/slide" Target="../slides/slide252.xml"/><Relationship Id="rId2" Type="http://schemas.openxmlformats.org/officeDocument/2006/relationships/notesMaster" Target="../notesMasters/notesMaster1.xml"/></Relationships>

</file>

<file path=ppt/notesSlides/_rels/notesSlide177.xml.rels><?xml version="1.0" encoding="UTF-8"?>
<Relationships xmlns="http://schemas.openxmlformats.org/package/2006/relationships"><Relationship Id="rId1" Type="http://schemas.openxmlformats.org/officeDocument/2006/relationships/slide" Target="../slides/slide253.xml"/><Relationship Id="rId2" Type="http://schemas.openxmlformats.org/officeDocument/2006/relationships/notesMaster" Target="../notesMasters/notesMaster1.xml"/></Relationships>

</file>

<file path=ppt/notesSlides/_rels/notesSlide178.xml.rels><?xml version="1.0" encoding="UTF-8"?>
<Relationships xmlns="http://schemas.openxmlformats.org/package/2006/relationships"><Relationship Id="rId1" Type="http://schemas.openxmlformats.org/officeDocument/2006/relationships/slide" Target="../slides/slide254.xml"/><Relationship Id="rId2" Type="http://schemas.openxmlformats.org/officeDocument/2006/relationships/notesMaster" Target="../notesMasters/notesMaster1.xml"/></Relationships>

</file>

<file path=ppt/notesSlides/_rels/notesSlide179.xml.rels><?xml version="1.0" encoding="UTF-8"?>
<Relationships xmlns="http://schemas.openxmlformats.org/package/2006/relationships"><Relationship Id="rId1" Type="http://schemas.openxmlformats.org/officeDocument/2006/relationships/slide" Target="../slides/slide255.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80.xml.rels><?xml version="1.0" encoding="UTF-8"?>
<Relationships xmlns="http://schemas.openxmlformats.org/package/2006/relationships"><Relationship Id="rId1" Type="http://schemas.openxmlformats.org/officeDocument/2006/relationships/slide" Target="../slides/slide256.xml"/><Relationship Id="rId2" Type="http://schemas.openxmlformats.org/officeDocument/2006/relationships/notesMaster" Target="../notesMasters/notesMaster1.xml"/></Relationships>

</file>

<file path=ppt/notesSlides/_rels/notesSlide181.xml.rels><?xml version="1.0" encoding="UTF-8"?>
<Relationships xmlns="http://schemas.openxmlformats.org/package/2006/relationships"><Relationship Id="rId1" Type="http://schemas.openxmlformats.org/officeDocument/2006/relationships/slide" Target="../slides/slide257.xml"/><Relationship Id="rId2" Type="http://schemas.openxmlformats.org/officeDocument/2006/relationships/notesMaster" Target="../notesMasters/notesMaster1.xml"/></Relationships>

</file>

<file path=ppt/notesSlides/_rels/notesSlide182.xml.rels><?xml version="1.0" encoding="UTF-8"?>
<Relationships xmlns="http://schemas.openxmlformats.org/package/2006/relationships"><Relationship Id="rId1" Type="http://schemas.openxmlformats.org/officeDocument/2006/relationships/slide" Target="../slides/slide258.xml"/><Relationship Id="rId2" Type="http://schemas.openxmlformats.org/officeDocument/2006/relationships/notesMaster" Target="../notesMasters/notesMaster1.xml"/></Relationships>

</file>

<file path=ppt/notesSlides/_rels/notesSlide183.xml.rels><?xml version="1.0" encoding="UTF-8"?>
<Relationships xmlns="http://schemas.openxmlformats.org/package/2006/relationships"><Relationship Id="rId1" Type="http://schemas.openxmlformats.org/officeDocument/2006/relationships/slide" Target="../slides/slide260.xml"/><Relationship Id="rId2" Type="http://schemas.openxmlformats.org/officeDocument/2006/relationships/notesMaster" Target="../notesMasters/notesMaster1.xml"/></Relationships>

</file>

<file path=ppt/notesSlides/_rels/notesSlide184.xml.rels><?xml version="1.0" encoding="UTF-8"?>
<Relationships xmlns="http://schemas.openxmlformats.org/package/2006/relationships"><Relationship Id="rId1" Type="http://schemas.openxmlformats.org/officeDocument/2006/relationships/slide" Target="../slides/slide261.xml"/><Relationship Id="rId2" Type="http://schemas.openxmlformats.org/officeDocument/2006/relationships/notesMaster" Target="../notesMasters/notesMaster1.xml"/></Relationships>

</file>

<file path=ppt/notesSlides/_rels/notesSlide185.xml.rels><?xml version="1.0" encoding="UTF-8"?>
<Relationships xmlns="http://schemas.openxmlformats.org/package/2006/relationships"><Relationship Id="rId1" Type="http://schemas.openxmlformats.org/officeDocument/2006/relationships/slide" Target="../slides/slide264.xml"/><Relationship Id="rId2" Type="http://schemas.openxmlformats.org/officeDocument/2006/relationships/notesMaster" Target="../notesMasters/notesMaster1.xml"/></Relationships>

</file>

<file path=ppt/notesSlides/_rels/notesSlide186.xml.rels><?xml version="1.0" encoding="UTF-8"?>
<Relationships xmlns="http://schemas.openxmlformats.org/package/2006/relationships"><Relationship Id="rId1" Type="http://schemas.openxmlformats.org/officeDocument/2006/relationships/slide" Target="../slides/slide265.xml"/><Relationship Id="rId2" Type="http://schemas.openxmlformats.org/officeDocument/2006/relationships/notesMaster" Target="../notesMasters/notesMaster1.xml"/></Relationships>

</file>

<file path=ppt/notesSlides/_rels/notesSlide187.xml.rels><?xml version="1.0" encoding="UTF-8"?>
<Relationships xmlns="http://schemas.openxmlformats.org/package/2006/relationships"><Relationship Id="rId1" Type="http://schemas.openxmlformats.org/officeDocument/2006/relationships/slide" Target="../slides/slide266.xml"/><Relationship Id="rId2" Type="http://schemas.openxmlformats.org/officeDocument/2006/relationships/notesMaster" Target="../notesMasters/notesMaster1.xml"/></Relationships>

</file>

<file path=ppt/notesSlides/_rels/notesSlide188.xml.rels><?xml version="1.0" encoding="UTF-8"?>
<Relationships xmlns="http://schemas.openxmlformats.org/package/2006/relationships"><Relationship Id="rId1" Type="http://schemas.openxmlformats.org/officeDocument/2006/relationships/slide" Target="../slides/slide267.xml"/><Relationship Id="rId2" Type="http://schemas.openxmlformats.org/officeDocument/2006/relationships/notesMaster" Target="../notesMasters/notesMaster1.xml"/></Relationships>

</file>

<file path=ppt/notesSlides/_rels/notesSlide189.xml.rels><?xml version="1.0" encoding="UTF-8"?>
<Relationships xmlns="http://schemas.openxmlformats.org/package/2006/relationships"><Relationship Id="rId1" Type="http://schemas.openxmlformats.org/officeDocument/2006/relationships/slide" Target="../slides/slide269.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90.xml.rels><?xml version="1.0" encoding="UTF-8"?>
<Relationships xmlns="http://schemas.openxmlformats.org/package/2006/relationships"><Relationship Id="rId1" Type="http://schemas.openxmlformats.org/officeDocument/2006/relationships/slide" Target="../slides/slide270.xml"/><Relationship Id="rId2" Type="http://schemas.openxmlformats.org/officeDocument/2006/relationships/notesMaster" Target="../notesMasters/notesMaster1.xml"/></Relationships>

</file>

<file path=ppt/notesSlides/_rels/notesSlide191.xml.rels><?xml version="1.0" encoding="UTF-8"?>
<Relationships xmlns="http://schemas.openxmlformats.org/package/2006/relationships"><Relationship Id="rId1" Type="http://schemas.openxmlformats.org/officeDocument/2006/relationships/slide" Target="../slides/slide271.xml"/><Relationship Id="rId2" Type="http://schemas.openxmlformats.org/officeDocument/2006/relationships/notesMaster" Target="../notesMasters/notesMaster1.xml"/></Relationships>

</file>

<file path=ppt/notesSlides/_rels/notesSlide192.xml.rels><?xml version="1.0" encoding="UTF-8"?>
<Relationships xmlns="http://schemas.openxmlformats.org/package/2006/relationships"><Relationship Id="rId1" Type="http://schemas.openxmlformats.org/officeDocument/2006/relationships/slide" Target="../slides/slide273.xml"/><Relationship Id="rId2" Type="http://schemas.openxmlformats.org/officeDocument/2006/relationships/notesMaster" Target="../notesMasters/notesMaster1.xml"/></Relationships>

</file>

<file path=ppt/notesSlides/_rels/notesSlide193.xml.rels><?xml version="1.0" encoding="UTF-8"?>
<Relationships xmlns="http://schemas.openxmlformats.org/package/2006/relationships"><Relationship Id="rId1" Type="http://schemas.openxmlformats.org/officeDocument/2006/relationships/slide" Target="../slides/slide277.xml"/><Relationship Id="rId2" Type="http://schemas.openxmlformats.org/officeDocument/2006/relationships/notesMaster" Target="../notesMasters/notesMaster1.xml"/></Relationships>

</file>

<file path=ppt/notesSlides/_rels/notesSlide194.xml.rels><?xml version="1.0" encoding="UTF-8"?>
<Relationships xmlns="http://schemas.openxmlformats.org/package/2006/relationships"><Relationship Id="rId1" Type="http://schemas.openxmlformats.org/officeDocument/2006/relationships/slide" Target="../slides/slide278.xml"/><Relationship Id="rId2" Type="http://schemas.openxmlformats.org/officeDocument/2006/relationships/notesMaster" Target="../notesMasters/notesMaster1.xml"/></Relationships>

</file>

<file path=ppt/notesSlides/_rels/notesSlide195.xml.rels><?xml version="1.0" encoding="UTF-8"?>
<Relationships xmlns="http://schemas.openxmlformats.org/package/2006/relationships"><Relationship Id="rId1" Type="http://schemas.openxmlformats.org/officeDocument/2006/relationships/slide" Target="../slides/slide283.xml"/><Relationship Id="rId2" Type="http://schemas.openxmlformats.org/officeDocument/2006/relationships/notesMaster" Target="../notesMasters/notesMaster1.xml"/></Relationships>

</file>

<file path=ppt/notesSlides/_rels/notesSlide196.xml.rels><?xml version="1.0" encoding="UTF-8"?>
<Relationships xmlns="http://schemas.openxmlformats.org/package/2006/relationships"><Relationship Id="rId1" Type="http://schemas.openxmlformats.org/officeDocument/2006/relationships/slide" Target="../slides/slide284.xml"/><Relationship Id="rId2" Type="http://schemas.openxmlformats.org/officeDocument/2006/relationships/notesMaster" Target="../notesMasters/notesMaster1.xml"/></Relationships>

</file>

<file path=ppt/notesSlides/_rels/notesSlide197.xml.rels><?xml version="1.0" encoding="UTF-8"?>
<Relationships xmlns="http://schemas.openxmlformats.org/package/2006/relationships"><Relationship Id="rId1" Type="http://schemas.openxmlformats.org/officeDocument/2006/relationships/slide" Target="../slides/slide285.xml"/><Relationship Id="rId2" Type="http://schemas.openxmlformats.org/officeDocument/2006/relationships/notesMaster" Target="../notesMasters/notesMaster1.xml"/></Relationships>

</file>

<file path=ppt/notesSlides/_rels/notesSlide198.xml.rels><?xml version="1.0" encoding="UTF-8"?>
<Relationships xmlns="http://schemas.openxmlformats.org/package/2006/relationships"><Relationship Id="rId1" Type="http://schemas.openxmlformats.org/officeDocument/2006/relationships/slide" Target="../slides/slide286.xml"/><Relationship Id="rId2" Type="http://schemas.openxmlformats.org/officeDocument/2006/relationships/notesMaster" Target="../notesMasters/notesMaster1.xml"/></Relationships>

</file>

<file path=ppt/notesSlides/_rels/notesSlide199.xml.rels><?xml version="1.0" encoding="UTF-8"?>
<Relationships xmlns="http://schemas.openxmlformats.org/package/2006/relationships"><Relationship Id="rId1" Type="http://schemas.openxmlformats.org/officeDocument/2006/relationships/slide" Target="../slides/slide287.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00.xml.rels><?xml version="1.0" encoding="UTF-8"?>
<Relationships xmlns="http://schemas.openxmlformats.org/package/2006/relationships"><Relationship Id="rId1" Type="http://schemas.openxmlformats.org/officeDocument/2006/relationships/slide" Target="../slides/slide288.xml"/><Relationship Id="rId2" Type="http://schemas.openxmlformats.org/officeDocument/2006/relationships/notesMaster" Target="../notesMasters/notesMaster1.xml"/></Relationships>

</file>

<file path=ppt/notesSlides/_rels/notesSlide201.xml.rels><?xml version="1.0" encoding="UTF-8"?>
<Relationships xmlns="http://schemas.openxmlformats.org/package/2006/relationships"><Relationship Id="rId1" Type="http://schemas.openxmlformats.org/officeDocument/2006/relationships/slide" Target="../slides/slide289.xml"/><Relationship Id="rId2" Type="http://schemas.openxmlformats.org/officeDocument/2006/relationships/notesMaster" Target="../notesMasters/notesMaster1.xml"/></Relationships>

</file>

<file path=ppt/notesSlides/_rels/notesSlide202.xml.rels><?xml version="1.0" encoding="UTF-8"?>
<Relationships xmlns="http://schemas.openxmlformats.org/package/2006/relationships"><Relationship Id="rId1" Type="http://schemas.openxmlformats.org/officeDocument/2006/relationships/slide" Target="../slides/slide290.xml"/><Relationship Id="rId2" Type="http://schemas.openxmlformats.org/officeDocument/2006/relationships/notesMaster" Target="../notesMasters/notesMaster1.xml"/></Relationships>

</file>

<file path=ppt/notesSlides/_rels/notesSlide203.xml.rels><?xml version="1.0" encoding="UTF-8"?>
<Relationships xmlns="http://schemas.openxmlformats.org/package/2006/relationships"><Relationship Id="rId1" Type="http://schemas.openxmlformats.org/officeDocument/2006/relationships/slide" Target="../slides/slide291.xml"/><Relationship Id="rId2" Type="http://schemas.openxmlformats.org/officeDocument/2006/relationships/notesMaster" Target="../notesMasters/notesMaster1.xml"/></Relationships>

</file>

<file path=ppt/notesSlides/_rels/notesSlide204.xml.rels><?xml version="1.0" encoding="UTF-8"?>
<Relationships xmlns="http://schemas.openxmlformats.org/package/2006/relationships"><Relationship Id="rId1" Type="http://schemas.openxmlformats.org/officeDocument/2006/relationships/slide" Target="../slides/slide292.xml"/><Relationship Id="rId2" Type="http://schemas.openxmlformats.org/officeDocument/2006/relationships/notesMaster" Target="../notesMasters/notesMaster1.xml"/></Relationships>

</file>

<file path=ppt/notesSlides/_rels/notesSlide205.xml.rels><?xml version="1.0" encoding="UTF-8"?>
<Relationships xmlns="http://schemas.openxmlformats.org/package/2006/relationships"><Relationship Id="rId1" Type="http://schemas.openxmlformats.org/officeDocument/2006/relationships/slide" Target="../slides/slide293.xml"/><Relationship Id="rId2" Type="http://schemas.openxmlformats.org/officeDocument/2006/relationships/notesMaster" Target="../notesMasters/notesMaster1.xml"/></Relationships>

</file>

<file path=ppt/notesSlides/_rels/notesSlide206.xml.rels><?xml version="1.0" encoding="UTF-8"?>
<Relationships xmlns="http://schemas.openxmlformats.org/package/2006/relationships"><Relationship Id="rId1" Type="http://schemas.openxmlformats.org/officeDocument/2006/relationships/slide" Target="../slides/slide294.xml"/><Relationship Id="rId2" Type="http://schemas.openxmlformats.org/officeDocument/2006/relationships/notesMaster" Target="../notesMasters/notesMaster1.xml"/></Relationships>

</file>

<file path=ppt/notesSlides/_rels/notesSlide207.xml.rels><?xml version="1.0" encoding="UTF-8"?>
<Relationships xmlns="http://schemas.openxmlformats.org/package/2006/relationships"><Relationship Id="rId1" Type="http://schemas.openxmlformats.org/officeDocument/2006/relationships/slide" Target="../slides/slide295.xml"/><Relationship Id="rId2" Type="http://schemas.openxmlformats.org/officeDocument/2006/relationships/notesMaster" Target="../notesMasters/notesMaster1.xml"/></Relationships>

</file>

<file path=ppt/notesSlides/_rels/notesSlide208.xml.rels><?xml version="1.0" encoding="UTF-8"?>
<Relationships xmlns="http://schemas.openxmlformats.org/package/2006/relationships"><Relationship Id="rId1" Type="http://schemas.openxmlformats.org/officeDocument/2006/relationships/slide" Target="../slides/slide296.xml"/><Relationship Id="rId2" Type="http://schemas.openxmlformats.org/officeDocument/2006/relationships/notesMaster" Target="../notesMasters/notesMaster1.xml"/></Relationships>

</file>

<file path=ppt/notesSlides/_rels/notesSlide209.xml.rels><?xml version="1.0" encoding="UTF-8"?>
<Relationships xmlns="http://schemas.openxmlformats.org/package/2006/relationships"><Relationship Id="rId1" Type="http://schemas.openxmlformats.org/officeDocument/2006/relationships/slide" Target="../slides/slide297.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10.xml.rels><?xml version="1.0" encoding="UTF-8"?>
<Relationships xmlns="http://schemas.openxmlformats.org/package/2006/relationships"><Relationship Id="rId1" Type="http://schemas.openxmlformats.org/officeDocument/2006/relationships/slide" Target="../slides/slide298.xml"/><Relationship Id="rId2" Type="http://schemas.openxmlformats.org/officeDocument/2006/relationships/notesMaster" Target="../notesMasters/notesMaster1.xml"/></Relationships>

</file>

<file path=ppt/notesSlides/_rels/notesSlide211.xml.rels><?xml version="1.0" encoding="UTF-8"?>
<Relationships xmlns="http://schemas.openxmlformats.org/package/2006/relationships"><Relationship Id="rId1" Type="http://schemas.openxmlformats.org/officeDocument/2006/relationships/slide" Target="../slides/slide299.xml"/><Relationship Id="rId2" Type="http://schemas.openxmlformats.org/officeDocument/2006/relationships/notesMaster" Target="../notesMasters/notesMaster1.xml"/></Relationships>

</file>

<file path=ppt/notesSlides/_rels/notesSlide212.xml.rels><?xml version="1.0" encoding="UTF-8"?>
<Relationships xmlns="http://schemas.openxmlformats.org/package/2006/relationships"><Relationship Id="rId1" Type="http://schemas.openxmlformats.org/officeDocument/2006/relationships/slide" Target="../slides/slide300.xml"/><Relationship Id="rId2" Type="http://schemas.openxmlformats.org/officeDocument/2006/relationships/notesMaster" Target="../notesMasters/notesMaster1.xml"/></Relationships>

</file>

<file path=ppt/notesSlides/_rels/notesSlide213.xml.rels><?xml version="1.0" encoding="UTF-8"?>
<Relationships xmlns="http://schemas.openxmlformats.org/package/2006/relationships"><Relationship Id="rId1" Type="http://schemas.openxmlformats.org/officeDocument/2006/relationships/slide" Target="../slides/slide301.xml"/><Relationship Id="rId2" Type="http://schemas.openxmlformats.org/officeDocument/2006/relationships/notesMaster" Target="../notesMasters/notesMaster1.xml"/></Relationships>

</file>

<file path=ppt/notesSlides/_rels/notesSlide214.xml.rels><?xml version="1.0" encoding="UTF-8"?>
<Relationships xmlns="http://schemas.openxmlformats.org/package/2006/relationships"><Relationship Id="rId1" Type="http://schemas.openxmlformats.org/officeDocument/2006/relationships/slide" Target="../slides/slide302.xml"/><Relationship Id="rId2" Type="http://schemas.openxmlformats.org/officeDocument/2006/relationships/notesMaster" Target="../notesMasters/notesMaster1.xml"/></Relationships>

</file>

<file path=ppt/notesSlides/_rels/notesSlide215.xml.rels><?xml version="1.0" encoding="UTF-8"?>
<Relationships xmlns="http://schemas.openxmlformats.org/package/2006/relationships"><Relationship Id="rId1" Type="http://schemas.openxmlformats.org/officeDocument/2006/relationships/slide" Target="../slides/slide303.xml"/><Relationship Id="rId2" Type="http://schemas.openxmlformats.org/officeDocument/2006/relationships/notesMaster" Target="../notesMasters/notesMaster1.xml"/></Relationships>

</file>

<file path=ppt/notesSlides/_rels/notesSlide216.xml.rels><?xml version="1.0" encoding="UTF-8"?>
<Relationships xmlns="http://schemas.openxmlformats.org/package/2006/relationships"><Relationship Id="rId1" Type="http://schemas.openxmlformats.org/officeDocument/2006/relationships/slide" Target="../slides/slide304.xml"/><Relationship Id="rId2" Type="http://schemas.openxmlformats.org/officeDocument/2006/relationships/notesMaster" Target="../notesMasters/notesMaster1.xml"/></Relationships>

</file>

<file path=ppt/notesSlides/_rels/notesSlide217.xml.rels><?xml version="1.0" encoding="UTF-8"?>
<Relationships xmlns="http://schemas.openxmlformats.org/package/2006/relationships"><Relationship Id="rId1" Type="http://schemas.openxmlformats.org/officeDocument/2006/relationships/slide" Target="../slides/slide305.xml"/><Relationship Id="rId2" Type="http://schemas.openxmlformats.org/officeDocument/2006/relationships/notesMaster" Target="../notesMasters/notesMaster1.xml"/></Relationships>

</file>

<file path=ppt/notesSlides/_rels/notesSlide218.xml.rels><?xml version="1.0" encoding="UTF-8"?>
<Relationships xmlns="http://schemas.openxmlformats.org/package/2006/relationships"><Relationship Id="rId1" Type="http://schemas.openxmlformats.org/officeDocument/2006/relationships/slide" Target="../slides/slide307.xml"/><Relationship Id="rId2" Type="http://schemas.openxmlformats.org/officeDocument/2006/relationships/notesMaster" Target="../notesMasters/notesMaster1.xml"/></Relationships>

</file>

<file path=ppt/notesSlides/_rels/notesSlide219.xml.rels><?xml version="1.0" encoding="UTF-8"?>
<Relationships xmlns="http://schemas.openxmlformats.org/package/2006/relationships"><Relationship Id="rId1" Type="http://schemas.openxmlformats.org/officeDocument/2006/relationships/slide" Target="../slides/slide308.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20.xml.rels><?xml version="1.0" encoding="UTF-8"?>
<Relationships xmlns="http://schemas.openxmlformats.org/package/2006/relationships"><Relationship Id="rId1" Type="http://schemas.openxmlformats.org/officeDocument/2006/relationships/slide" Target="../slides/slide310.xml"/><Relationship Id="rId2" Type="http://schemas.openxmlformats.org/officeDocument/2006/relationships/notesMaster" Target="../notesMasters/notesMaster1.xml"/></Relationships>

</file>

<file path=ppt/notesSlides/_rels/notesSlide221.xml.rels><?xml version="1.0" encoding="UTF-8"?>
<Relationships xmlns="http://schemas.openxmlformats.org/package/2006/relationships"><Relationship Id="rId1" Type="http://schemas.openxmlformats.org/officeDocument/2006/relationships/slide" Target="../slides/slide311.xml"/><Relationship Id="rId2" Type="http://schemas.openxmlformats.org/officeDocument/2006/relationships/notesMaster" Target="../notesMasters/notesMaster1.xml"/></Relationships>

</file>

<file path=ppt/notesSlides/_rels/notesSlide222.xml.rels><?xml version="1.0" encoding="UTF-8"?>
<Relationships xmlns="http://schemas.openxmlformats.org/package/2006/relationships"><Relationship Id="rId1" Type="http://schemas.openxmlformats.org/officeDocument/2006/relationships/slide" Target="../slides/slide314.xml"/><Relationship Id="rId2" Type="http://schemas.openxmlformats.org/officeDocument/2006/relationships/notesMaster" Target="../notesMasters/notesMaster1.xml"/></Relationships>

</file>

<file path=ppt/notesSlides/_rels/notesSlide223.xml.rels><?xml version="1.0" encoding="UTF-8"?>
<Relationships xmlns="http://schemas.openxmlformats.org/package/2006/relationships"><Relationship Id="rId1" Type="http://schemas.openxmlformats.org/officeDocument/2006/relationships/slide" Target="../slides/slide315.xml"/><Relationship Id="rId2" Type="http://schemas.openxmlformats.org/officeDocument/2006/relationships/notesMaster" Target="../notesMasters/notesMaster1.xml"/></Relationships>

</file>

<file path=ppt/notesSlides/_rels/notesSlide224.xml.rels><?xml version="1.0" encoding="UTF-8"?>
<Relationships xmlns="http://schemas.openxmlformats.org/package/2006/relationships"><Relationship Id="rId1" Type="http://schemas.openxmlformats.org/officeDocument/2006/relationships/slide" Target="../slides/slide316.xml"/><Relationship Id="rId2" Type="http://schemas.openxmlformats.org/officeDocument/2006/relationships/notesMaster" Target="../notesMasters/notesMaster1.xml"/></Relationships>

</file>

<file path=ppt/notesSlides/_rels/notesSlide225.xml.rels><?xml version="1.0" encoding="UTF-8"?>
<Relationships xmlns="http://schemas.openxmlformats.org/package/2006/relationships"><Relationship Id="rId1" Type="http://schemas.openxmlformats.org/officeDocument/2006/relationships/slide" Target="../slides/slide317.xml"/><Relationship Id="rId2" Type="http://schemas.openxmlformats.org/officeDocument/2006/relationships/notesMaster" Target="../notesMasters/notesMaster1.xml"/></Relationships>

</file>

<file path=ppt/notesSlides/_rels/notesSlide226.xml.rels><?xml version="1.0" encoding="UTF-8"?>
<Relationships xmlns="http://schemas.openxmlformats.org/package/2006/relationships"><Relationship Id="rId1" Type="http://schemas.openxmlformats.org/officeDocument/2006/relationships/slide" Target="../slides/slide318.xml"/><Relationship Id="rId2" Type="http://schemas.openxmlformats.org/officeDocument/2006/relationships/notesMaster" Target="../notesMasters/notesMaster1.xml"/></Relationships>

</file>

<file path=ppt/notesSlides/_rels/notesSlide227.xml.rels><?xml version="1.0" encoding="UTF-8"?>
<Relationships xmlns="http://schemas.openxmlformats.org/package/2006/relationships"><Relationship Id="rId1" Type="http://schemas.openxmlformats.org/officeDocument/2006/relationships/slide" Target="../slides/slide319.xml"/><Relationship Id="rId2" Type="http://schemas.openxmlformats.org/officeDocument/2006/relationships/notesMaster" Target="../notesMasters/notesMaster1.xml"/></Relationships>

</file>

<file path=ppt/notesSlides/_rels/notesSlide228.xml.rels><?xml version="1.0" encoding="UTF-8"?>
<Relationships xmlns="http://schemas.openxmlformats.org/package/2006/relationships"><Relationship Id="rId1" Type="http://schemas.openxmlformats.org/officeDocument/2006/relationships/slide" Target="../slides/slide321.xml"/><Relationship Id="rId2" Type="http://schemas.openxmlformats.org/officeDocument/2006/relationships/notesMaster" Target="../notesMasters/notesMaster1.xml"/></Relationships>

</file>

<file path=ppt/notesSlides/_rels/notesSlide229.xml.rels><?xml version="1.0" encoding="UTF-8"?>
<Relationships xmlns="http://schemas.openxmlformats.org/package/2006/relationships"><Relationship Id="rId1" Type="http://schemas.openxmlformats.org/officeDocument/2006/relationships/slide" Target="../slides/slide322.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30.xml.rels><?xml version="1.0" encoding="UTF-8"?>
<Relationships xmlns="http://schemas.openxmlformats.org/package/2006/relationships"><Relationship Id="rId1" Type="http://schemas.openxmlformats.org/officeDocument/2006/relationships/slide" Target="../slides/slide324.xml"/><Relationship Id="rId2" Type="http://schemas.openxmlformats.org/officeDocument/2006/relationships/notesMaster" Target="../notesMasters/notesMaster1.xml"/></Relationships>

</file>

<file path=ppt/notesSlides/_rels/notesSlide231.xml.rels><?xml version="1.0" encoding="UTF-8"?>
<Relationships xmlns="http://schemas.openxmlformats.org/package/2006/relationships"><Relationship Id="rId1" Type="http://schemas.openxmlformats.org/officeDocument/2006/relationships/slide" Target="../slides/slide325.xml"/><Relationship Id="rId2" Type="http://schemas.openxmlformats.org/officeDocument/2006/relationships/notesMaster" Target="../notesMasters/notesMaster1.xml"/></Relationships>

</file>

<file path=ppt/notesSlides/_rels/notesSlide232.xml.rels><?xml version="1.0" encoding="UTF-8"?>
<Relationships xmlns="http://schemas.openxmlformats.org/package/2006/relationships"><Relationship Id="rId1" Type="http://schemas.openxmlformats.org/officeDocument/2006/relationships/slide" Target="../slides/slide326.xml"/><Relationship Id="rId2" Type="http://schemas.openxmlformats.org/officeDocument/2006/relationships/notesMaster" Target="../notesMasters/notesMaster1.xml"/></Relationships>

</file>

<file path=ppt/notesSlides/_rels/notesSlide233.xml.rels><?xml version="1.0" encoding="UTF-8"?>
<Relationships xmlns="http://schemas.openxmlformats.org/package/2006/relationships"><Relationship Id="rId1" Type="http://schemas.openxmlformats.org/officeDocument/2006/relationships/slide" Target="../slides/slide327.xml"/><Relationship Id="rId2" Type="http://schemas.openxmlformats.org/officeDocument/2006/relationships/notesMaster" Target="../notesMasters/notesMaster1.xml"/></Relationships>

</file>

<file path=ppt/notesSlides/_rels/notesSlide234.xml.rels><?xml version="1.0" encoding="UTF-8"?>
<Relationships xmlns="http://schemas.openxmlformats.org/package/2006/relationships"><Relationship Id="rId1" Type="http://schemas.openxmlformats.org/officeDocument/2006/relationships/slide" Target="../slides/slide328.xml"/><Relationship Id="rId2" Type="http://schemas.openxmlformats.org/officeDocument/2006/relationships/notesMaster" Target="../notesMasters/notesMaster1.xml"/></Relationships>

</file>

<file path=ppt/notesSlides/_rels/notesSlide235.xml.rels><?xml version="1.0" encoding="UTF-8"?>
<Relationships xmlns="http://schemas.openxmlformats.org/package/2006/relationships"><Relationship Id="rId1" Type="http://schemas.openxmlformats.org/officeDocument/2006/relationships/slide" Target="../slides/slide333.xml"/><Relationship Id="rId2" Type="http://schemas.openxmlformats.org/officeDocument/2006/relationships/notesMaster" Target="../notesMasters/notesMaster1.xml"/></Relationships>

</file>

<file path=ppt/notesSlides/_rels/notesSlide236.xml.rels><?xml version="1.0" encoding="UTF-8"?>
<Relationships xmlns="http://schemas.openxmlformats.org/package/2006/relationships"><Relationship Id="rId1" Type="http://schemas.openxmlformats.org/officeDocument/2006/relationships/slide" Target="../slides/slide334.xml"/><Relationship Id="rId2" Type="http://schemas.openxmlformats.org/officeDocument/2006/relationships/notesMaster" Target="../notesMasters/notesMaster1.xml"/></Relationships>

</file>

<file path=ppt/notesSlides/_rels/notesSlide237.xml.rels><?xml version="1.0" encoding="UTF-8"?>
<Relationships xmlns="http://schemas.openxmlformats.org/package/2006/relationships"><Relationship Id="rId1" Type="http://schemas.openxmlformats.org/officeDocument/2006/relationships/slide" Target="../slides/slide335.xml"/><Relationship Id="rId2" Type="http://schemas.openxmlformats.org/officeDocument/2006/relationships/notesMaster" Target="../notesMasters/notesMaster1.xml"/></Relationships>

</file>

<file path=ppt/notesSlides/_rels/notesSlide238.xml.rels><?xml version="1.0" encoding="UTF-8"?>
<Relationships xmlns="http://schemas.openxmlformats.org/package/2006/relationships"><Relationship Id="rId1" Type="http://schemas.openxmlformats.org/officeDocument/2006/relationships/slide" Target="../slides/slide337.xml"/><Relationship Id="rId2" Type="http://schemas.openxmlformats.org/officeDocument/2006/relationships/notesMaster" Target="../notesMasters/notesMaster1.xml"/></Relationships>

</file>

<file path=ppt/notesSlides/_rels/notesSlide239.xml.rels><?xml version="1.0" encoding="UTF-8"?>
<Relationships xmlns="http://schemas.openxmlformats.org/package/2006/relationships"><Relationship Id="rId1" Type="http://schemas.openxmlformats.org/officeDocument/2006/relationships/slide" Target="../slides/slide338.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40.xml.rels><?xml version="1.0" encoding="UTF-8"?>
<Relationships xmlns="http://schemas.openxmlformats.org/package/2006/relationships"><Relationship Id="rId1" Type="http://schemas.openxmlformats.org/officeDocument/2006/relationships/slide" Target="../slides/slide339.xml"/><Relationship Id="rId2" Type="http://schemas.openxmlformats.org/officeDocument/2006/relationships/notesMaster" Target="../notesMasters/notesMaster1.xml"/></Relationships>

</file>

<file path=ppt/notesSlides/_rels/notesSlide241.xml.rels><?xml version="1.0" encoding="UTF-8"?>
<Relationships xmlns="http://schemas.openxmlformats.org/package/2006/relationships"><Relationship Id="rId1" Type="http://schemas.openxmlformats.org/officeDocument/2006/relationships/slide" Target="../slides/slide340.xml"/><Relationship Id="rId2" Type="http://schemas.openxmlformats.org/officeDocument/2006/relationships/notesMaster" Target="../notesMasters/notesMaster1.xml"/></Relationships>

</file>

<file path=ppt/notesSlides/_rels/notesSlide242.xml.rels><?xml version="1.0" encoding="UTF-8"?>
<Relationships xmlns="http://schemas.openxmlformats.org/package/2006/relationships"><Relationship Id="rId1" Type="http://schemas.openxmlformats.org/officeDocument/2006/relationships/slide" Target="../slides/slide341.xml"/><Relationship Id="rId2" Type="http://schemas.openxmlformats.org/officeDocument/2006/relationships/notesMaster" Target="../notesMasters/notesMaster1.xml"/></Relationships>

</file>

<file path=ppt/notesSlides/_rels/notesSlide243.xml.rels><?xml version="1.0" encoding="UTF-8"?>
<Relationships xmlns="http://schemas.openxmlformats.org/package/2006/relationships"><Relationship Id="rId1" Type="http://schemas.openxmlformats.org/officeDocument/2006/relationships/slide" Target="../slides/slide342.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46.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47.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48.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49.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50.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Relationships>

</file>

<file path=ppt/notesSlides/_rels/notesSlide51.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52.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Relationships>

</file>

<file path=ppt/notesSlides/_rels/notesSlide53.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Relationships>

</file>

<file path=ppt/notesSlides/_rels/notesSlide54.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Relationships>

</file>

<file path=ppt/notesSlides/_rels/notesSlide55.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Relationships>

</file>

<file path=ppt/notesSlides/_rels/notesSlide56.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Relationships>

</file>

<file path=ppt/notesSlides/_rels/notesSlide57.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Relationships>

</file>

<file path=ppt/notesSlides/_rels/notesSlide58.xml.rels><?xml version="1.0" encoding="UTF-8"?>
<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Relationships>

</file>

<file path=ppt/notesSlides/_rels/notesSlide59.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60.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Relationships>

</file>

<file path=ppt/notesSlides/_rels/notesSlide61.xml.rels><?xml version="1.0" encoding="UTF-8"?>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Relationships>

</file>

<file path=ppt/notesSlides/_rels/notesSlide62.xml.rels><?xml version="1.0" encoding="UTF-8"?>
<Relationships xmlns="http://schemas.openxmlformats.org/package/2006/relationships"><Relationship Id="rId1" Type="http://schemas.openxmlformats.org/officeDocument/2006/relationships/slide" Target="../slides/slide97.xml"/><Relationship Id="rId2" Type="http://schemas.openxmlformats.org/officeDocument/2006/relationships/notesMaster" Target="../notesMasters/notesMaster1.xml"/></Relationships>

</file>

<file path=ppt/notesSlides/_rels/notesSlide63.xml.rels><?xml version="1.0" encoding="UTF-8"?>
<Relationships xmlns="http://schemas.openxmlformats.org/package/2006/relationships"><Relationship Id="rId1" Type="http://schemas.openxmlformats.org/officeDocument/2006/relationships/slide" Target="../slides/slide100.xml"/><Relationship Id="rId2" Type="http://schemas.openxmlformats.org/officeDocument/2006/relationships/notesMaster" Target="../notesMasters/notesMaster1.xml"/></Relationships>

</file>

<file path=ppt/notesSlides/_rels/notesSlide64.xml.rels><?xml version="1.0" encoding="UTF-8"?>
<Relationships xmlns="http://schemas.openxmlformats.org/package/2006/relationships"><Relationship Id="rId1" Type="http://schemas.openxmlformats.org/officeDocument/2006/relationships/slide" Target="../slides/slide101.xml"/><Relationship Id="rId2" Type="http://schemas.openxmlformats.org/officeDocument/2006/relationships/notesMaster" Target="../notesMasters/notesMaster1.xml"/></Relationships>

</file>

<file path=ppt/notesSlides/_rels/notesSlide65.xml.rels><?xml version="1.0" encoding="UTF-8"?>
<Relationships xmlns="http://schemas.openxmlformats.org/package/2006/relationships"><Relationship Id="rId1" Type="http://schemas.openxmlformats.org/officeDocument/2006/relationships/slide" Target="../slides/slide102.xml"/><Relationship Id="rId2" Type="http://schemas.openxmlformats.org/officeDocument/2006/relationships/notesMaster" Target="../notesMasters/notesMaster1.xml"/></Relationships>

</file>

<file path=ppt/notesSlides/_rels/notesSlide66.xml.rels><?xml version="1.0" encoding="UTF-8"?>
<Relationships xmlns="http://schemas.openxmlformats.org/package/2006/relationships"><Relationship Id="rId1" Type="http://schemas.openxmlformats.org/officeDocument/2006/relationships/slide" Target="../slides/slide103.xml"/><Relationship Id="rId2" Type="http://schemas.openxmlformats.org/officeDocument/2006/relationships/notesMaster" Target="../notesMasters/notesMaster1.xml"/></Relationships>

</file>

<file path=ppt/notesSlides/_rels/notesSlide67.xml.rels><?xml version="1.0" encoding="UTF-8"?>
<Relationships xmlns="http://schemas.openxmlformats.org/package/2006/relationships"><Relationship Id="rId1" Type="http://schemas.openxmlformats.org/officeDocument/2006/relationships/slide" Target="../slides/slide104.xml"/><Relationship Id="rId2" Type="http://schemas.openxmlformats.org/officeDocument/2006/relationships/notesMaster" Target="../notesMasters/notesMaster1.xml"/></Relationships>

</file>

<file path=ppt/notesSlides/_rels/notesSlide68.xml.rels><?xml version="1.0" encoding="UTF-8"?>
<Relationships xmlns="http://schemas.openxmlformats.org/package/2006/relationships"><Relationship Id="rId1" Type="http://schemas.openxmlformats.org/officeDocument/2006/relationships/slide" Target="../slides/slide107.xml"/><Relationship Id="rId2" Type="http://schemas.openxmlformats.org/officeDocument/2006/relationships/notesMaster" Target="../notesMasters/notesMaster1.xml"/></Relationships>

</file>

<file path=ppt/notesSlides/_rels/notesSlide69.xml.rels><?xml version="1.0" encoding="UTF-8"?>
<Relationships xmlns="http://schemas.openxmlformats.org/package/2006/relationships"><Relationship Id="rId1" Type="http://schemas.openxmlformats.org/officeDocument/2006/relationships/slide" Target="../slides/slide10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70.xml.rels><?xml version="1.0" encoding="UTF-8"?>
<Relationships xmlns="http://schemas.openxmlformats.org/package/2006/relationships"><Relationship Id="rId1" Type="http://schemas.openxmlformats.org/officeDocument/2006/relationships/slide" Target="../slides/slide109.xml"/><Relationship Id="rId2" Type="http://schemas.openxmlformats.org/officeDocument/2006/relationships/notesMaster" Target="../notesMasters/notesMaster1.xml"/></Relationships>

</file>

<file path=ppt/notesSlides/_rels/notesSlide71.xml.rels><?xml version="1.0" encoding="UTF-8"?>
<Relationships xmlns="http://schemas.openxmlformats.org/package/2006/relationships"><Relationship Id="rId1" Type="http://schemas.openxmlformats.org/officeDocument/2006/relationships/slide" Target="../slides/slide110.xml"/><Relationship Id="rId2" Type="http://schemas.openxmlformats.org/officeDocument/2006/relationships/notesMaster" Target="../notesMasters/notesMaster1.xml"/></Relationships>

</file>

<file path=ppt/notesSlides/_rels/notesSlide72.xml.rels><?xml version="1.0" encoding="UTF-8"?>
<Relationships xmlns="http://schemas.openxmlformats.org/package/2006/relationships"><Relationship Id="rId1" Type="http://schemas.openxmlformats.org/officeDocument/2006/relationships/slide" Target="../slides/slide111.xml"/><Relationship Id="rId2" Type="http://schemas.openxmlformats.org/officeDocument/2006/relationships/notesMaster" Target="../notesMasters/notesMaster1.xml"/></Relationships>

</file>

<file path=ppt/notesSlides/_rels/notesSlide73.xml.rels><?xml version="1.0" encoding="UTF-8"?>
<Relationships xmlns="http://schemas.openxmlformats.org/package/2006/relationships"><Relationship Id="rId1" Type="http://schemas.openxmlformats.org/officeDocument/2006/relationships/slide" Target="../slides/slide112.xml"/><Relationship Id="rId2" Type="http://schemas.openxmlformats.org/officeDocument/2006/relationships/notesMaster" Target="../notesMasters/notesMaster1.xml"/></Relationships>

</file>

<file path=ppt/notesSlides/_rels/notesSlide74.xml.rels><?xml version="1.0" encoding="UTF-8"?>
<Relationships xmlns="http://schemas.openxmlformats.org/package/2006/relationships"><Relationship Id="rId1" Type="http://schemas.openxmlformats.org/officeDocument/2006/relationships/slide" Target="../slides/slide113.xml"/><Relationship Id="rId2" Type="http://schemas.openxmlformats.org/officeDocument/2006/relationships/notesMaster" Target="../notesMasters/notesMaster1.xml"/></Relationships>

</file>

<file path=ppt/notesSlides/_rels/notesSlide75.xml.rels><?xml version="1.0" encoding="UTF-8"?>
<Relationships xmlns="http://schemas.openxmlformats.org/package/2006/relationships"><Relationship Id="rId1" Type="http://schemas.openxmlformats.org/officeDocument/2006/relationships/slide" Target="../slides/slide114.xml"/><Relationship Id="rId2" Type="http://schemas.openxmlformats.org/officeDocument/2006/relationships/notesMaster" Target="../notesMasters/notesMaster1.xml"/></Relationships>

</file>

<file path=ppt/notesSlides/_rels/notesSlide76.xml.rels><?xml version="1.0" encoding="UTF-8"?>
<Relationships xmlns="http://schemas.openxmlformats.org/package/2006/relationships"><Relationship Id="rId1" Type="http://schemas.openxmlformats.org/officeDocument/2006/relationships/slide" Target="../slides/slide115.xml"/><Relationship Id="rId2" Type="http://schemas.openxmlformats.org/officeDocument/2006/relationships/notesMaster" Target="../notesMasters/notesMaster1.xml"/></Relationships>

</file>

<file path=ppt/notesSlides/_rels/notesSlide77.xml.rels><?xml version="1.0" encoding="UTF-8"?>
<Relationships xmlns="http://schemas.openxmlformats.org/package/2006/relationships"><Relationship Id="rId1" Type="http://schemas.openxmlformats.org/officeDocument/2006/relationships/slide" Target="../slides/slide117.xml"/><Relationship Id="rId2" Type="http://schemas.openxmlformats.org/officeDocument/2006/relationships/notesMaster" Target="../notesMasters/notesMaster1.xml"/></Relationships>

</file>

<file path=ppt/notesSlides/_rels/notesSlide78.xml.rels><?xml version="1.0" encoding="UTF-8"?>
<Relationships xmlns="http://schemas.openxmlformats.org/package/2006/relationships"><Relationship Id="rId1" Type="http://schemas.openxmlformats.org/officeDocument/2006/relationships/slide" Target="../slides/slide121.xml"/><Relationship Id="rId2" Type="http://schemas.openxmlformats.org/officeDocument/2006/relationships/notesMaster" Target="../notesMasters/notesMaster1.xml"/></Relationships>

</file>

<file path=ppt/notesSlides/_rels/notesSlide79.xml.rels><?xml version="1.0" encoding="UTF-8"?>
<Relationships xmlns="http://schemas.openxmlformats.org/package/2006/relationships"><Relationship Id="rId1" Type="http://schemas.openxmlformats.org/officeDocument/2006/relationships/slide" Target="../slides/slide122.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80.xml.rels><?xml version="1.0" encoding="UTF-8"?>
<Relationships xmlns="http://schemas.openxmlformats.org/package/2006/relationships"><Relationship Id="rId1" Type="http://schemas.openxmlformats.org/officeDocument/2006/relationships/slide" Target="../slides/slide123.xml"/><Relationship Id="rId2" Type="http://schemas.openxmlformats.org/officeDocument/2006/relationships/notesMaster" Target="../notesMasters/notesMaster1.xml"/></Relationships>

</file>

<file path=ppt/notesSlides/_rels/notesSlide81.xml.rels><?xml version="1.0" encoding="UTF-8"?>
<Relationships xmlns="http://schemas.openxmlformats.org/package/2006/relationships"><Relationship Id="rId1" Type="http://schemas.openxmlformats.org/officeDocument/2006/relationships/slide" Target="../slides/slide125.xml"/><Relationship Id="rId2" Type="http://schemas.openxmlformats.org/officeDocument/2006/relationships/notesMaster" Target="../notesMasters/notesMaster1.xml"/></Relationships>

</file>

<file path=ppt/notesSlides/_rels/notesSlide82.xml.rels><?xml version="1.0" encoding="UTF-8"?>
<Relationships xmlns="http://schemas.openxmlformats.org/package/2006/relationships"><Relationship Id="rId1" Type="http://schemas.openxmlformats.org/officeDocument/2006/relationships/slide" Target="../slides/slide127.xml"/><Relationship Id="rId2" Type="http://schemas.openxmlformats.org/officeDocument/2006/relationships/notesMaster" Target="../notesMasters/notesMaster1.xml"/></Relationships>

</file>

<file path=ppt/notesSlides/_rels/notesSlide83.xml.rels><?xml version="1.0" encoding="UTF-8"?>
<Relationships xmlns="http://schemas.openxmlformats.org/package/2006/relationships"><Relationship Id="rId1" Type="http://schemas.openxmlformats.org/officeDocument/2006/relationships/slide" Target="../slides/slide128.xml"/><Relationship Id="rId2" Type="http://schemas.openxmlformats.org/officeDocument/2006/relationships/notesMaster" Target="../notesMasters/notesMaster1.xml"/></Relationships>

</file>

<file path=ppt/notesSlides/_rels/notesSlide84.xml.rels><?xml version="1.0" encoding="UTF-8"?>
<Relationships xmlns="http://schemas.openxmlformats.org/package/2006/relationships"><Relationship Id="rId1" Type="http://schemas.openxmlformats.org/officeDocument/2006/relationships/slide" Target="../slides/slide129.xml"/><Relationship Id="rId2" Type="http://schemas.openxmlformats.org/officeDocument/2006/relationships/notesMaster" Target="../notesMasters/notesMaster1.xml"/></Relationships>

</file>

<file path=ppt/notesSlides/_rels/notesSlide85.xml.rels><?xml version="1.0" encoding="UTF-8"?>
<Relationships xmlns="http://schemas.openxmlformats.org/package/2006/relationships"><Relationship Id="rId1" Type="http://schemas.openxmlformats.org/officeDocument/2006/relationships/slide" Target="../slides/slide130.xml"/><Relationship Id="rId2" Type="http://schemas.openxmlformats.org/officeDocument/2006/relationships/notesMaster" Target="../notesMasters/notesMaster1.xml"/><Relationship Id="rId3" Type="http://schemas.openxmlformats.org/officeDocument/2006/relationships/hyperlink" Target="https://www.youtube.com/watch?v=wgzgVm7Sqlk" TargetMode="External"/></Relationships>

</file>

<file path=ppt/notesSlides/_rels/notesSlide86.xml.rels><?xml version="1.0" encoding="UTF-8"?>
<Relationships xmlns="http://schemas.openxmlformats.org/package/2006/relationships"><Relationship Id="rId1" Type="http://schemas.openxmlformats.org/officeDocument/2006/relationships/slide" Target="../slides/slide131.xml"/><Relationship Id="rId2" Type="http://schemas.openxmlformats.org/officeDocument/2006/relationships/notesMaster" Target="../notesMasters/notesMaster1.xml"/></Relationships>

</file>

<file path=ppt/notesSlides/_rels/notesSlide87.xml.rels><?xml version="1.0" encoding="UTF-8"?>
<Relationships xmlns="http://schemas.openxmlformats.org/package/2006/relationships"><Relationship Id="rId1" Type="http://schemas.openxmlformats.org/officeDocument/2006/relationships/slide" Target="../slides/slide132.xml"/><Relationship Id="rId2" Type="http://schemas.openxmlformats.org/officeDocument/2006/relationships/notesMaster" Target="../notesMasters/notesMaster1.xml"/></Relationships>

</file>

<file path=ppt/notesSlides/_rels/notesSlide88.xml.rels><?xml version="1.0" encoding="UTF-8"?>
<Relationships xmlns="http://schemas.openxmlformats.org/package/2006/relationships"><Relationship Id="rId1" Type="http://schemas.openxmlformats.org/officeDocument/2006/relationships/slide" Target="../slides/slide133.xml"/><Relationship Id="rId2" Type="http://schemas.openxmlformats.org/officeDocument/2006/relationships/notesMaster" Target="../notesMasters/notesMaster1.xml"/></Relationships>

</file>

<file path=ppt/notesSlides/_rels/notesSlide89.xml.rels><?xml version="1.0" encoding="UTF-8"?>
<Relationships xmlns="http://schemas.openxmlformats.org/package/2006/relationships"><Relationship Id="rId1" Type="http://schemas.openxmlformats.org/officeDocument/2006/relationships/slide" Target="../slides/slide134.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90.xml.rels><?xml version="1.0" encoding="UTF-8"?>
<Relationships xmlns="http://schemas.openxmlformats.org/package/2006/relationships"><Relationship Id="rId1" Type="http://schemas.openxmlformats.org/officeDocument/2006/relationships/slide" Target="../slides/slide135.xml"/><Relationship Id="rId2" Type="http://schemas.openxmlformats.org/officeDocument/2006/relationships/notesMaster" Target="../notesMasters/notesMaster1.xml"/></Relationships>

</file>

<file path=ppt/notesSlides/_rels/notesSlide91.xml.rels><?xml version="1.0" encoding="UTF-8"?>
<Relationships xmlns="http://schemas.openxmlformats.org/package/2006/relationships"><Relationship Id="rId1" Type="http://schemas.openxmlformats.org/officeDocument/2006/relationships/slide" Target="../slides/slide136.xml"/><Relationship Id="rId2" Type="http://schemas.openxmlformats.org/officeDocument/2006/relationships/notesMaster" Target="../notesMasters/notesMaster1.xml"/></Relationships>

</file>

<file path=ppt/notesSlides/_rels/notesSlide92.xml.rels><?xml version="1.0" encoding="UTF-8"?>
<Relationships xmlns="http://schemas.openxmlformats.org/package/2006/relationships"><Relationship Id="rId1" Type="http://schemas.openxmlformats.org/officeDocument/2006/relationships/slide" Target="../slides/slide137.xml"/><Relationship Id="rId2" Type="http://schemas.openxmlformats.org/officeDocument/2006/relationships/notesMaster" Target="../notesMasters/notesMaster1.xml"/></Relationships>

</file>

<file path=ppt/notesSlides/_rels/notesSlide93.xml.rels><?xml version="1.0" encoding="UTF-8"?>
<Relationships xmlns="http://schemas.openxmlformats.org/package/2006/relationships"><Relationship Id="rId1" Type="http://schemas.openxmlformats.org/officeDocument/2006/relationships/slide" Target="../slides/slide138.xml"/><Relationship Id="rId2" Type="http://schemas.openxmlformats.org/officeDocument/2006/relationships/notesMaster" Target="../notesMasters/notesMaster1.xml"/></Relationships>

</file>

<file path=ppt/notesSlides/_rels/notesSlide94.xml.rels><?xml version="1.0" encoding="UTF-8"?>
<Relationships xmlns="http://schemas.openxmlformats.org/package/2006/relationships"><Relationship Id="rId1" Type="http://schemas.openxmlformats.org/officeDocument/2006/relationships/slide" Target="../slides/slide139.xml"/><Relationship Id="rId2" Type="http://schemas.openxmlformats.org/officeDocument/2006/relationships/notesMaster" Target="../notesMasters/notesMaster1.xml"/></Relationships>

</file>

<file path=ppt/notesSlides/_rels/notesSlide95.xml.rels><?xml version="1.0" encoding="UTF-8"?>
<Relationships xmlns="http://schemas.openxmlformats.org/package/2006/relationships"><Relationship Id="rId1" Type="http://schemas.openxmlformats.org/officeDocument/2006/relationships/slide" Target="../slides/slide140.xml"/><Relationship Id="rId2" Type="http://schemas.openxmlformats.org/officeDocument/2006/relationships/notesMaster" Target="../notesMasters/notesMaster1.xml"/></Relationships>

</file>

<file path=ppt/notesSlides/_rels/notesSlide96.xml.rels><?xml version="1.0" encoding="UTF-8"?>
<Relationships xmlns="http://schemas.openxmlformats.org/package/2006/relationships"><Relationship Id="rId1" Type="http://schemas.openxmlformats.org/officeDocument/2006/relationships/slide" Target="../slides/slide141.xml"/><Relationship Id="rId2" Type="http://schemas.openxmlformats.org/officeDocument/2006/relationships/notesMaster" Target="../notesMasters/notesMaster1.xml"/></Relationships>

</file>

<file path=ppt/notesSlides/_rels/notesSlide97.xml.rels><?xml version="1.0" encoding="UTF-8"?>
<Relationships xmlns="http://schemas.openxmlformats.org/package/2006/relationships"><Relationship Id="rId1" Type="http://schemas.openxmlformats.org/officeDocument/2006/relationships/slide" Target="../slides/slide142.xml"/><Relationship Id="rId2" Type="http://schemas.openxmlformats.org/officeDocument/2006/relationships/notesMaster" Target="../notesMasters/notesMaster1.xml"/></Relationships>

</file>

<file path=ppt/notesSlides/_rels/notesSlide98.xml.rels><?xml version="1.0" encoding="UTF-8"?>
<Relationships xmlns="http://schemas.openxmlformats.org/package/2006/relationships"><Relationship Id="rId1" Type="http://schemas.openxmlformats.org/officeDocument/2006/relationships/slide" Target="../slides/slide143.xml"/><Relationship Id="rId2" Type="http://schemas.openxmlformats.org/officeDocument/2006/relationships/notesMaster" Target="../notesMasters/notesMaster1.xml"/></Relationships>

</file>

<file path=ppt/notesSlides/_rels/notesSlide99.xml.rels><?xml version="1.0" encoding="UTF-8"?>
<Relationships xmlns="http://schemas.openxmlformats.org/package/2006/relationships"><Relationship Id="rId1" Type="http://schemas.openxmlformats.org/officeDocument/2006/relationships/slide" Target="../slides/slide148.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a:r>
              <a:t>Welcome to the HashiCorp Terraform training course.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Shape 350"/>
          <p:cNvSpPr/>
          <p:nvPr>
            <p:ph type="sldImg"/>
          </p:nvPr>
        </p:nvSpPr>
        <p:spPr>
          <a:prstGeom prst="rect">
            <a:avLst/>
          </a:prstGeom>
        </p:spPr>
        <p:txBody>
          <a:bodyPr/>
          <a:lstStyle/>
          <a:p>
            <a:pPr/>
          </a:p>
        </p:txBody>
      </p:sp>
      <p:sp>
        <p:nvSpPr>
          <p:cNvPr id="351" name="Shape 351"/>
          <p:cNvSpPr/>
          <p:nvPr>
            <p:ph type="body" sz="quarter" idx="1"/>
          </p:nvPr>
        </p:nvSpPr>
        <p:spPr>
          <a:prstGeom prst="rect">
            <a:avLst/>
          </a:prstGeom>
        </p:spPr>
        <p:txBody>
          <a:bodyPr/>
          <a:lstStyle/>
          <a:p>
            <a:pPr/>
            <a:r>
              <a:t>Basic automation was achievable through scripting and programming languages like bash and python, but resource utilization was low and costs were high.</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4" name="Shape 1174"/>
          <p:cNvSpPr/>
          <p:nvPr>
            <p:ph type="sldImg"/>
          </p:nvPr>
        </p:nvSpPr>
        <p:spPr>
          <a:prstGeom prst="rect">
            <a:avLst/>
          </a:prstGeom>
        </p:spPr>
        <p:txBody>
          <a:bodyPr/>
          <a:lstStyle/>
          <a:p>
            <a:pPr/>
          </a:p>
        </p:txBody>
      </p:sp>
      <p:sp>
        <p:nvSpPr>
          <p:cNvPr id="1175" name="Shape 1175"/>
          <p:cNvSpPr/>
          <p:nvPr>
            <p:ph type="body" sz="quarter" idx="1"/>
          </p:nvPr>
        </p:nvSpPr>
        <p:spPr>
          <a:prstGeom prst="rect">
            <a:avLst/>
          </a:prstGeom>
        </p:spPr>
        <p:txBody>
          <a:bodyPr/>
          <a:lstStyle/>
          <a:p>
            <a:pPr/>
            <a:r>
              <a:t>Here is what that main.tf file may look like for a database module. We are defining two variables, one resource, and one output.</a:t>
            </a:r>
          </a:p>
          <a:p>
            <a:pPr/>
          </a:p>
          <a:p>
            <a:pPr/>
            <a:r>
              <a:t>This is exactly the same type of code you’ve been writing already.</a:t>
            </a:r>
          </a:p>
          <a:p>
            <a:pPr/>
          </a:p>
          <a:p>
            <a:pPr/>
            <a:r>
              <a:t>(Don't change your code to match this right now)</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0" name="Shape 1180"/>
          <p:cNvSpPr/>
          <p:nvPr>
            <p:ph type="sldImg"/>
          </p:nvPr>
        </p:nvSpPr>
        <p:spPr>
          <a:prstGeom prst="rect">
            <a:avLst/>
          </a:prstGeom>
        </p:spPr>
        <p:txBody>
          <a:bodyPr/>
          <a:lstStyle/>
          <a:p>
            <a:pPr/>
          </a:p>
        </p:txBody>
      </p:sp>
      <p:sp>
        <p:nvSpPr>
          <p:cNvPr id="1181" name="Shape 1181"/>
          <p:cNvSpPr/>
          <p:nvPr>
            <p:ph type="body" sz="quarter" idx="1"/>
          </p:nvPr>
        </p:nvSpPr>
        <p:spPr>
          <a:prstGeom prst="rect">
            <a:avLst/>
          </a:prstGeom>
        </p:spPr>
        <p:txBody>
          <a:bodyPr/>
          <a:lstStyle/>
          <a:p>
            <a:pPr/>
            <a:r>
              <a:t>Now, back to a root Terraform file. Imagine that we want to use a module that is stored elsewhere.</a:t>
            </a:r>
          </a:p>
          <a:p>
            <a:pPr/>
          </a:p>
          <a:p>
            <a:pPr/>
            <a:r>
              <a:t>When we want to consume this module, we first declare the source of the module. The source can be any URL or file path.</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6" name="Shape 1186"/>
          <p:cNvSpPr/>
          <p:nvPr>
            <p:ph type="sldImg"/>
          </p:nvPr>
        </p:nvSpPr>
        <p:spPr>
          <a:prstGeom prst="rect">
            <a:avLst/>
          </a:prstGeom>
        </p:spPr>
        <p:txBody>
          <a:bodyPr/>
          <a:lstStyle/>
          <a:p>
            <a:pPr/>
          </a:p>
        </p:txBody>
      </p:sp>
      <p:sp>
        <p:nvSpPr>
          <p:cNvPr id="1187" name="Shape 1187"/>
          <p:cNvSpPr/>
          <p:nvPr>
            <p:ph type="body" sz="quarter" idx="1"/>
          </p:nvPr>
        </p:nvSpPr>
        <p:spPr>
          <a:prstGeom prst="rect">
            <a:avLst/>
          </a:prstGeom>
        </p:spPr>
        <p:txBody>
          <a:bodyPr/>
          <a:lstStyle/>
          <a:p>
            <a:pPr/>
            <a:r>
              <a:t>Next, any variables that were declared inside of the module become arguments (inputs) to the module block.</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2" name="Shape 1192"/>
          <p:cNvSpPr/>
          <p:nvPr>
            <p:ph type="sldImg"/>
          </p:nvPr>
        </p:nvSpPr>
        <p:spPr>
          <a:prstGeom prst="rect">
            <a:avLst/>
          </a:prstGeom>
        </p:spPr>
        <p:txBody>
          <a:bodyPr/>
          <a:lstStyle/>
          <a:p>
            <a:pPr/>
          </a:p>
        </p:txBody>
      </p:sp>
      <p:sp>
        <p:nvSpPr>
          <p:cNvPr id="1193" name="Shape 1193"/>
          <p:cNvSpPr/>
          <p:nvPr>
            <p:ph type="body" sz="quarter" idx="1"/>
          </p:nvPr>
        </p:nvSpPr>
        <p:spPr>
          <a:prstGeom prst="rect">
            <a:avLst/>
          </a:prstGeom>
        </p:spPr>
        <p:txBody>
          <a:bodyPr/>
          <a:lstStyle/>
          <a:p>
            <a:pPr/>
            <a:r>
              <a:t>Finally, use outputs with `module.my-module`</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5" name="Shape 1205"/>
          <p:cNvSpPr/>
          <p:nvPr>
            <p:ph type="sldImg"/>
          </p:nvPr>
        </p:nvSpPr>
        <p:spPr>
          <a:prstGeom prst="rect">
            <a:avLst/>
          </a:prstGeom>
        </p:spPr>
        <p:txBody>
          <a:bodyPr/>
          <a:lstStyle/>
          <a:p>
            <a:pPr/>
          </a:p>
        </p:txBody>
      </p:sp>
      <p:sp>
        <p:nvSpPr>
          <p:cNvPr id="1206" name="Shape 1206"/>
          <p:cNvSpPr/>
          <p:nvPr>
            <p:ph type="body" sz="quarter" idx="1"/>
          </p:nvPr>
        </p:nvSpPr>
        <p:spPr>
          <a:prstGeom prst="rect">
            <a:avLst/>
          </a:prstGeom>
        </p:spPr>
        <p:txBody>
          <a:bodyPr/>
          <a:lstStyle/>
          <a:p>
            <a:pPr/>
            <a:r>
              <a:t>It is not possible to access the resources inside of the module directly.</a:t>
            </a:r>
          </a:p>
          <a:p>
            <a:pPr/>
          </a:p>
          <a:p>
            <a:pPr/>
            <a:r>
              <a:t>Terraform follows the Law of Demeter or "Least knowledge" in this case. A module does not expose any attributes by default.</a:t>
            </a:r>
          </a:p>
          <a:p>
            <a:pPr/>
          </a:p>
          <a:p>
            <a:pPr/>
            <a:r>
              <a:t>If you need access to a resources' attributes, you must output them explicitly.</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0" name="Shape 1210"/>
          <p:cNvSpPr/>
          <p:nvPr>
            <p:ph type="sldImg"/>
          </p:nvPr>
        </p:nvSpPr>
        <p:spPr>
          <a:prstGeom prst="rect">
            <a:avLst/>
          </a:prstGeom>
        </p:spPr>
        <p:txBody>
          <a:bodyPr/>
          <a:lstStyle/>
          <a:p>
            <a:pPr/>
          </a:p>
        </p:txBody>
      </p:sp>
      <p:sp>
        <p:nvSpPr>
          <p:cNvPr id="1211" name="Shape 1211"/>
          <p:cNvSpPr/>
          <p:nvPr>
            <p:ph type="body" sz="quarter" idx="1"/>
          </p:nvPr>
        </p:nvSpPr>
        <p:spPr>
          <a:prstGeom prst="rect">
            <a:avLst/>
          </a:prstGeom>
        </p:spPr>
        <p:txBody>
          <a:bodyPr/>
          <a:lstStyle/>
          <a:p>
            <a:pPr/>
            <a:r>
              <a:t>This involves pulling a module that’s already been written into your project directory</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5" name="Shape 1215"/>
          <p:cNvSpPr/>
          <p:nvPr>
            <p:ph type="sldImg"/>
          </p:nvPr>
        </p:nvSpPr>
        <p:spPr>
          <a:prstGeom prst="rect">
            <a:avLst/>
          </a:prstGeom>
        </p:spPr>
        <p:txBody>
          <a:bodyPr/>
          <a:lstStyle/>
          <a:p>
            <a:pPr/>
          </a:p>
        </p:txBody>
      </p:sp>
      <p:sp>
        <p:nvSpPr>
          <p:cNvPr id="1216" name="Shape 1216"/>
          <p:cNvSpPr/>
          <p:nvPr>
            <p:ph type="body" sz="quarter" idx="1"/>
          </p:nvPr>
        </p:nvSpPr>
        <p:spPr>
          <a:prstGeom prst="rect">
            <a:avLst/>
          </a:prstGeom>
        </p:spPr>
        <p:txBody>
          <a:bodyPr/>
          <a:lstStyle/>
          <a:p>
            <a:pPr/>
            <a:r>
              <a:t>HashiCorp hosts a module registry at </a:t>
            </a:r>
            <a:r>
              <a:rPr u="sng">
                <a:hlinkClick r:id="rId3" invalidUrl="" action="" tgtFrame="" tooltip="" history="1" highlightClick="0" endSnd="0"/>
              </a:rPr>
              <a:t>registry.terraform.io</a:t>
            </a:r>
            <a:r>
              <a:t>.</a:t>
            </a:r>
          </a:p>
          <a:p>
            <a:pPr/>
          </a:p>
          <a:p>
            <a:pPr/>
            <a:r>
              <a:t>It also includes many community modules which you can use as best practice guidelines.</a:t>
            </a:r>
          </a:p>
          <a:p>
            <a:pPr/>
          </a:p>
          <a:p>
            <a:pPr/>
            <a:r>
              <a:t>There is an option to host private modules. Terraform Enterprise and Terraform Cloud also support private module registries for your team to share and use.</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4" name="Shape 1224"/>
          <p:cNvSpPr/>
          <p:nvPr>
            <p:ph type="sldImg"/>
          </p:nvPr>
        </p:nvSpPr>
        <p:spPr>
          <a:prstGeom prst="rect">
            <a:avLst/>
          </a:prstGeom>
        </p:spPr>
        <p:txBody>
          <a:bodyPr/>
          <a:lstStyle/>
          <a:p>
            <a:pPr/>
          </a:p>
        </p:txBody>
      </p:sp>
      <p:sp>
        <p:nvSpPr>
          <p:cNvPr id="1225" name="Shape 1225"/>
          <p:cNvSpPr/>
          <p:nvPr>
            <p:ph type="body" sz="quarter" idx="1"/>
          </p:nvPr>
        </p:nvSpPr>
        <p:spPr>
          <a:prstGeom prst="rect">
            <a:avLst/>
          </a:prstGeom>
        </p:spPr>
        <p:txBody>
          <a:bodyPr/>
          <a:lstStyle/>
          <a:p>
            <a:pPr/>
            <a:r>
              <a:t>On any module page, you’ll see “Provision Instructions” that include a module snippet that can be copied and pasted to your local configuration. You'll also see the full module documentation.</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0" name="Shape 1230"/>
          <p:cNvSpPr/>
          <p:nvPr>
            <p:ph type="sldImg"/>
          </p:nvPr>
        </p:nvSpPr>
        <p:spPr>
          <a:prstGeom prst="rect">
            <a:avLst/>
          </a:prstGeom>
        </p:spPr>
        <p:txBody>
          <a:bodyPr/>
          <a:lstStyle/>
          <a:p>
            <a:pPr/>
          </a:p>
        </p:txBody>
      </p:sp>
      <p:sp>
        <p:nvSpPr>
          <p:cNvPr id="1231" name="Shape 1231"/>
          <p:cNvSpPr/>
          <p:nvPr>
            <p:ph type="body" sz="quarter" idx="1"/>
          </p:nvPr>
        </p:nvSpPr>
        <p:spPr>
          <a:prstGeom prst="rect">
            <a:avLst/>
          </a:prstGeom>
        </p:spPr>
        <p:txBody>
          <a:bodyPr/>
          <a:lstStyle/>
          <a:p>
            <a:pPr/>
            <a:r>
              <a:t>Here's one way we might add the keypair module to our configuration.</a:t>
            </a:r>
          </a:p>
          <a:p>
            <a:pPr/>
          </a:p>
          <a:p>
            <a:pPr/>
            <a:r>
              <a:t>Notice that this time we're using string interpolation syntax to refer to the variables. This is how we create more complex strings based on other values.</a:t>
            </a:r>
          </a:p>
          <a:p>
            <a:pPr/>
          </a:p>
          <a:p>
            <a:pPr>
              <a:defRPr>
                <a:latin typeface="Courier"/>
                <a:ea typeface="Courier"/>
                <a:cs typeface="Courier"/>
                <a:sym typeface="Courier"/>
              </a:defRPr>
            </a:pPr>
            <a:r>
              <a:t>`path.root`</a:t>
            </a:r>
            <a:r>
              <a:rPr>
                <a:latin typeface="+mn-lt"/>
                <a:ea typeface="+mn-ea"/>
                <a:cs typeface="+mn-cs"/>
                <a:sym typeface="Helvetica"/>
              </a:rPr>
              <a:t> is a named value provided to all terraform configurations. It's the path to the root module of our configuration.</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6" name="Shape 1236"/>
          <p:cNvSpPr/>
          <p:nvPr>
            <p:ph type="sldImg"/>
          </p:nvPr>
        </p:nvSpPr>
        <p:spPr>
          <a:prstGeom prst="rect">
            <a:avLst/>
          </a:prstGeom>
        </p:spPr>
        <p:txBody>
          <a:bodyPr/>
          <a:lstStyle/>
          <a:p>
            <a:pPr/>
          </a:p>
        </p:txBody>
      </p:sp>
      <p:sp>
        <p:nvSpPr>
          <p:cNvPr id="1237" name="Shape 1237"/>
          <p:cNvSpPr/>
          <p:nvPr>
            <p:ph type="body" sz="quarter" idx="1"/>
          </p:nvPr>
        </p:nvSpPr>
        <p:spPr>
          <a:prstGeom prst="rect">
            <a:avLst/>
          </a:prstGeom>
        </p:spPr>
        <p:txBody>
          <a:bodyPr/>
          <a:lstStyle/>
          <a:p>
            <a:pPr/>
            <a:r>
              <a:t>We'll also want to uncomment the identity value in terraform.tfvars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 name="Shape 362"/>
          <p:cNvSpPr/>
          <p:nvPr>
            <p:ph type="sldImg"/>
          </p:nvPr>
        </p:nvSpPr>
        <p:spPr>
          <a:prstGeom prst="rect">
            <a:avLst/>
          </a:prstGeom>
        </p:spPr>
        <p:txBody>
          <a:bodyPr/>
          <a:lstStyle/>
          <a:p>
            <a:pPr/>
          </a:p>
        </p:txBody>
      </p:sp>
      <p:sp>
        <p:nvSpPr>
          <p:cNvPr id="363" name="Shape 363"/>
          <p:cNvSpPr/>
          <p:nvPr>
            <p:ph type="body" sz="quarter" idx="1"/>
          </p:nvPr>
        </p:nvSpPr>
        <p:spPr>
          <a:prstGeom prst="rect">
            <a:avLst/>
          </a:prstGeom>
        </p:spPr>
        <p:txBody>
          <a:bodyPr/>
          <a:lstStyle/>
          <a:p>
            <a:pPr/>
            <a:r>
              <a:t>Machine virtualization and hypervisors came along and allowed us to run multiple computers on the same host, increasing resource utilization and decreasing acquisition time</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4" name="Shape 1244"/>
          <p:cNvSpPr/>
          <p:nvPr>
            <p:ph type="sldImg"/>
          </p:nvPr>
        </p:nvSpPr>
        <p:spPr>
          <a:prstGeom prst="rect">
            <a:avLst/>
          </a:prstGeom>
        </p:spPr>
        <p:txBody>
          <a:bodyPr/>
          <a:lstStyle/>
          <a:p>
            <a:pPr/>
          </a:p>
        </p:txBody>
      </p:sp>
      <p:sp>
        <p:nvSpPr>
          <p:cNvPr id="1245" name="Shape 1245"/>
          <p:cNvSpPr/>
          <p:nvPr>
            <p:ph type="body" sz="quarter" idx="1"/>
          </p:nvPr>
        </p:nvSpPr>
        <p:spPr>
          <a:prstGeom prst="rect">
            <a:avLst/>
          </a:prstGeom>
        </p:spPr>
        <p:txBody>
          <a:bodyPr/>
          <a:lstStyle/>
          <a:p>
            <a:pPr/>
            <a:r>
              <a:t>Here are the default outputs from the key pair module. These are exposed automatically when this module is added into your configuration. You can also see the outputs in the "outputs" tab within the module registry.</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9" name="Shape 1249"/>
          <p:cNvSpPr/>
          <p:nvPr>
            <p:ph type="sldImg"/>
          </p:nvPr>
        </p:nvSpPr>
        <p:spPr>
          <a:prstGeom prst="rect">
            <a:avLst/>
          </a:prstGeom>
        </p:spPr>
        <p:txBody>
          <a:bodyPr/>
          <a:lstStyle/>
          <a:p>
            <a:pPr/>
          </a:p>
        </p:txBody>
      </p:sp>
      <p:sp>
        <p:nvSpPr>
          <p:cNvPr id="1250" name="Shape 1250"/>
          <p:cNvSpPr/>
          <p:nvPr>
            <p:ph type="body" sz="quarter" idx="1"/>
          </p:nvPr>
        </p:nvSpPr>
        <p:spPr>
          <a:prstGeom prst="rect">
            <a:avLst/>
          </a:prstGeom>
        </p:spPr>
        <p:txBody>
          <a:bodyPr/>
          <a:lstStyle/>
          <a:p>
            <a:pPr/>
            <a:r>
              <a:t>Adding in this key pair module doesn’t do anything yet, but we can refactor our existing code into another module that uses the key pair.</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7" name="Shape 1257"/>
          <p:cNvSpPr/>
          <p:nvPr>
            <p:ph type="sldImg"/>
          </p:nvPr>
        </p:nvSpPr>
        <p:spPr>
          <a:prstGeom prst="rect">
            <a:avLst/>
          </a:prstGeom>
        </p:spPr>
        <p:txBody>
          <a:bodyPr/>
          <a:lstStyle/>
          <a:p>
            <a:pPr/>
          </a:p>
        </p:txBody>
      </p:sp>
      <p:sp>
        <p:nvSpPr>
          <p:cNvPr id="1258" name="Shape 1258"/>
          <p:cNvSpPr/>
          <p:nvPr>
            <p:ph type="body" sz="quarter" idx="1"/>
          </p:nvPr>
        </p:nvSpPr>
        <p:spPr>
          <a:prstGeom prst="rect">
            <a:avLst/>
          </a:prstGeom>
        </p:spPr>
        <p:txBody>
          <a:bodyPr/>
          <a:lstStyle/>
          <a:p>
            <a:pPr/>
            <a:r>
              <a:t>If we just refer to the module in our configuration and then run `terraform plan` or apply, we would get an error like this. This is because, in Terraform, modules must be "downloaded" before use. Even for local file paths, modules must be imported.</a:t>
            </a:r>
          </a:p>
          <a:p>
            <a:pPr/>
          </a:p>
          <a:p>
            <a:pPr/>
            <a:r>
              <a:t>Remember, modules can come from remote locations like Git, S3, etc.</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2" name="Shape 1262"/>
          <p:cNvSpPr/>
          <p:nvPr>
            <p:ph type="sldImg"/>
          </p:nvPr>
        </p:nvSpPr>
        <p:spPr>
          <a:prstGeom prst="rect">
            <a:avLst/>
          </a:prstGeom>
        </p:spPr>
        <p:txBody>
          <a:bodyPr/>
          <a:lstStyle/>
          <a:p>
            <a:pPr/>
          </a:p>
        </p:txBody>
      </p:sp>
      <p:sp>
        <p:nvSpPr>
          <p:cNvPr id="1263" name="Shape 1263"/>
          <p:cNvSpPr/>
          <p:nvPr>
            <p:ph type="body" sz="quarter" idx="1"/>
          </p:nvPr>
        </p:nvSpPr>
        <p:spPr>
          <a:prstGeom prst="rect">
            <a:avLst/>
          </a:prstGeom>
        </p:spPr>
        <p:txBody>
          <a:bodyPr/>
          <a:lstStyle/>
          <a:p>
            <a:pPr/>
            <a:r>
              <a:t>`Terraform get` will download modules for you...</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7" name="Shape 1267"/>
          <p:cNvSpPr/>
          <p:nvPr>
            <p:ph type="sldImg"/>
          </p:nvPr>
        </p:nvSpPr>
        <p:spPr>
          <a:prstGeom prst="rect">
            <a:avLst/>
          </a:prstGeom>
        </p:spPr>
        <p:txBody>
          <a:bodyPr/>
          <a:lstStyle/>
          <a:p>
            <a:pPr/>
          </a:p>
        </p:txBody>
      </p:sp>
      <p:sp>
        <p:nvSpPr>
          <p:cNvPr id="1268" name="Shape 1268"/>
          <p:cNvSpPr/>
          <p:nvPr>
            <p:ph type="body" sz="quarter" idx="1"/>
          </p:nvPr>
        </p:nvSpPr>
        <p:spPr>
          <a:prstGeom prst="rect">
            <a:avLst/>
          </a:prstGeom>
        </p:spPr>
        <p:txBody>
          <a:bodyPr/>
          <a:lstStyle/>
          <a:p>
            <a:pPr/>
            <a:r>
              <a:t>...but it doesn't download providers. The keypairs module includes two new providers. We have to run </a:t>
            </a:r>
            <a:r>
              <a:rPr>
                <a:latin typeface="Courier"/>
                <a:ea typeface="Courier"/>
                <a:cs typeface="Courier"/>
                <a:sym typeface="Courier"/>
              </a:rPr>
              <a:t>`terraform init`</a:t>
            </a:r>
            <a:r>
              <a:t> to do that.</a:t>
            </a:r>
          </a:p>
          <a:p>
            <a:pPr/>
          </a:p>
          <a:p>
            <a:pPr/>
            <a:r>
              <a:t>- </a:t>
            </a:r>
            <a:r>
              <a:rPr>
                <a:latin typeface="Courier"/>
                <a:ea typeface="Courier"/>
                <a:cs typeface="Courier"/>
                <a:sym typeface="Courier"/>
              </a:rPr>
              <a:t>`terraform get`</a:t>
            </a:r>
            <a:r>
              <a:t> will download modules, but it won't download providers required by those modules. </a:t>
            </a:r>
            <a:r>
              <a:rPr>
                <a:latin typeface="Courier"/>
                <a:ea typeface="Courier"/>
                <a:cs typeface="Courier"/>
                <a:sym typeface="Courier"/>
              </a:rPr>
              <a:t>`terraform init` will download both modules and providers.</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8" name="Shape 1278"/>
          <p:cNvSpPr/>
          <p:nvPr>
            <p:ph type="sldImg"/>
          </p:nvPr>
        </p:nvSpPr>
        <p:spPr>
          <a:prstGeom prst="rect">
            <a:avLst/>
          </a:prstGeom>
        </p:spPr>
        <p:txBody>
          <a:bodyPr/>
          <a:lstStyle/>
          <a:p>
            <a:pPr/>
          </a:p>
        </p:txBody>
      </p:sp>
      <p:sp>
        <p:nvSpPr>
          <p:cNvPr id="1279" name="Shape 1279"/>
          <p:cNvSpPr/>
          <p:nvPr>
            <p:ph type="body" sz="quarter" idx="1"/>
          </p:nvPr>
        </p:nvSpPr>
        <p:spPr>
          <a:prstGeom prst="rect">
            <a:avLst/>
          </a:prstGeom>
        </p:spPr>
        <p:txBody>
          <a:bodyPr/>
          <a:lstStyle/>
          <a:p>
            <a:pPr/>
            <a:r>
              <a:t>You’ll see modules that are symlinked and present, symlinked but missing, and other plugins that have been downloaded.</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3" name="Shape 1283"/>
          <p:cNvSpPr/>
          <p:nvPr>
            <p:ph type="sldImg"/>
          </p:nvPr>
        </p:nvSpPr>
        <p:spPr>
          <a:prstGeom prst="rect">
            <a:avLst/>
          </a:prstGeom>
        </p:spPr>
        <p:txBody>
          <a:bodyPr/>
          <a:lstStyle/>
          <a:p>
            <a:pPr/>
          </a:p>
        </p:txBody>
      </p:sp>
      <p:sp>
        <p:nvSpPr>
          <p:cNvPr id="1284" name="Shape 1284"/>
          <p:cNvSpPr/>
          <p:nvPr>
            <p:ph type="body" sz="quarter" idx="1"/>
          </p:nvPr>
        </p:nvSpPr>
        <p:spPr>
          <a:prstGeom prst="rect">
            <a:avLst/>
          </a:prstGeom>
        </p:spPr>
        <p:txBody>
          <a:bodyPr/>
          <a:lstStyle/>
          <a:p>
            <a:pPr/>
            <a:r>
              <a:t>When we run </a:t>
            </a:r>
            <a:r>
              <a:rPr>
                <a:latin typeface="Courier"/>
                <a:ea typeface="Courier"/>
                <a:cs typeface="Courier"/>
                <a:sym typeface="Courier"/>
              </a:rPr>
              <a:t>`terraform apply`</a:t>
            </a:r>
            <a:r>
              <a:t>, resources defined in the module will be created. We aren't using these resources in our main configuration yet, though.</a:t>
            </a:r>
          </a:p>
          <a:p>
            <a:pPr/>
          </a:p>
          <a:p>
            <a:pPr/>
            <a:r>
              <a:t>You may also notice a `keys` directory has been created, which contains the keys generated by aws-dynamic-keys.</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1" name="Shape 1311"/>
          <p:cNvSpPr/>
          <p:nvPr>
            <p:ph type="sldImg"/>
          </p:nvPr>
        </p:nvSpPr>
        <p:spPr>
          <a:prstGeom prst="rect">
            <a:avLst/>
          </a:prstGeom>
        </p:spPr>
        <p:txBody>
          <a:bodyPr/>
          <a:lstStyle/>
          <a:p>
            <a:pPr/>
          </a:p>
        </p:txBody>
      </p:sp>
      <p:sp>
        <p:nvSpPr>
          <p:cNvPr id="1312" name="Shape 1312"/>
          <p:cNvSpPr/>
          <p:nvPr>
            <p:ph type="body" sz="quarter" idx="1"/>
          </p:nvPr>
        </p:nvSpPr>
        <p:spPr>
          <a:prstGeom prst="rect">
            <a:avLst/>
          </a:prstGeom>
        </p:spPr>
        <p:txBody>
          <a:bodyPr/>
          <a:lstStyle/>
          <a:p>
            <a:pPr/>
            <a:r>
              <a:t>Because we refactored existing code, Terraform will delete the instance that was defined at the root and recreate it as part of the module.</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6" name="Shape 1316"/>
          <p:cNvSpPr/>
          <p:nvPr>
            <p:ph type="sldImg"/>
          </p:nvPr>
        </p:nvSpPr>
        <p:spPr>
          <a:prstGeom prst="rect">
            <a:avLst/>
          </a:prstGeom>
        </p:spPr>
        <p:txBody>
          <a:bodyPr/>
          <a:lstStyle/>
          <a:p>
            <a:pPr/>
          </a:p>
        </p:txBody>
      </p:sp>
      <p:sp>
        <p:nvSpPr>
          <p:cNvPr id="1317" name="Shape 1317"/>
          <p:cNvSpPr/>
          <p:nvPr>
            <p:ph type="body" sz="quarter" idx="1"/>
          </p:nvPr>
        </p:nvSpPr>
        <p:spPr>
          <a:prstGeom prst="rect">
            <a:avLst/>
          </a:prstGeom>
        </p:spPr>
        <p:txBody>
          <a:bodyPr/>
          <a:lstStyle/>
          <a:p>
            <a:pPr/>
            <a:r>
              <a:t>Here is some sample output.</a:t>
            </a:r>
          </a:p>
          <a:p>
            <a:pPr/>
          </a:p>
          <a:p>
            <a:pPr/>
            <a:r>
              <a:t>Note that Terraform scopes resources to their module namespace. The instance was destroyed because it was cut from the root module and recreated as part of the server module even though no other attributes of the instance changed.</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5" name="Shape 1325"/>
          <p:cNvSpPr/>
          <p:nvPr>
            <p:ph type="sldImg"/>
          </p:nvPr>
        </p:nvSpPr>
        <p:spPr>
          <a:prstGeom prst="rect">
            <a:avLst/>
          </a:prstGeom>
        </p:spPr>
        <p:txBody>
          <a:bodyPr/>
          <a:lstStyle/>
          <a:p>
            <a:pPr/>
          </a:p>
        </p:txBody>
      </p:sp>
      <p:sp>
        <p:nvSpPr>
          <p:cNvPr id="1326" name="Shape 1326"/>
          <p:cNvSpPr/>
          <p:nvPr>
            <p:ph type="body" sz="quarter" idx="1"/>
          </p:nvPr>
        </p:nvSpPr>
        <p:spPr>
          <a:prstGeom prst="rect">
            <a:avLst/>
          </a:prstGeom>
        </p:spPr>
        <p:txBody>
          <a:bodyPr/>
          <a:lstStyle/>
          <a:p>
            <a:pPr/>
            <a:r>
              <a:t>Now that our server has a public key installed, we can connect to it.</a:t>
            </a:r>
          </a:p>
          <a:p>
            <a:pPr/>
          </a:p>
          <a:p>
            <a:pPr/>
            <a:r>
              <a:t>We’ll deploy a single file Go application and start it with a systemd service configuration.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5" name="Shape 375"/>
          <p:cNvSpPr/>
          <p:nvPr>
            <p:ph type="sldImg"/>
          </p:nvPr>
        </p:nvSpPr>
        <p:spPr>
          <a:prstGeom prst="rect">
            <a:avLst/>
          </a:prstGeom>
        </p:spPr>
        <p:txBody>
          <a:bodyPr/>
          <a:lstStyle/>
          <a:p>
            <a:pPr/>
          </a:p>
        </p:txBody>
      </p:sp>
      <p:sp>
        <p:nvSpPr>
          <p:cNvPr id="376" name="Shape 376"/>
          <p:cNvSpPr/>
          <p:nvPr>
            <p:ph type="body" sz="quarter" idx="1"/>
          </p:nvPr>
        </p:nvSpPr>
        <p:spPr>
          <a:prstGeom prst="rect">
            <a:avLst/>
          </a:prstGeom>
        </p:spPr>
        <p:txBody>
          <a:bodyPr/>
          <a:lstStyle/>
          <a:p>
            <a:pPr/>
            <a:r>
              <a:t>Seeing the value in infrastructure as a service, cloud providers began to form, standards emerged, and compute is at our fingertips</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0" name="Shape 1330"/>
          <p:cNvSpPr/>
          <p:nvPr>
            <p:ph type="sldImg"/>
          </p:nvPr>
        </p:nvSpPr>
        <p:spPr>
          <a:prstGeom prst="rect">
            <a:avLst/>
          </a:prstGeom>
        </p:spPr>
        <p:txBody>
          <a:bodyPr/>
          <a:lstStyle/>
          <a:p>
            <a:pPr/>
          </a:p>
        </p:txBody>
      </p:sp>
      <p:sp>
        <p:nvSpPr>
          <p:cNvPr id="1331" name="Shape 1331"/>
          <p:cNvSpPr/>
          <p:nvPr>
            <p:ph type="body" sz="quarter" idx="1"/>
          </p:nvPr>
        </p:nvSpPr>
        <p:spPr>
          <a:prstGeom prst="rect">
            <a:avLst/>
          </a:prstGeom>
        </p:spPr>
        <p:txBody>
          <a:bodyPr/>
          <a:lstStyle/>
          <a:p>
            <a:pPr/>
            <a:r>
              <a:t>We’ve painted ourselves into a corner.</a:t>
            </a:r>
          </a:p>
          <a:p>
            <a:pPr/>
          </a:p>
          <a:p>
            <a:pPr/>
            <a:r>
              <a:t>But we can right this situation with Terraform.</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5" name="Shape 1335"/>
          <p:cNvSpPr/>
          <p:nvPr>
            <p:ph type="sldImg"/>
          </p:nvPr>
        </p:nvSpPr>
        <p:spPr>
          <a:prstGeom prst="rect">
            <a:avLst/>
          </a:prstGeom>
        </p:spPr>
        <p:txBody>
          <a:bodyPr/>
          <a:lstStyle/>
          <a:p>
            <a:pPr/>
          </a:p>
        </p:txBody>
      </p:sp>
      <p:sp>
        <p:nvSpPr>
          <p:cNvPr id="1336" name="Shape 1336"/>
          <p:cNvSpPr/>
          <p:nvPr>
            <p:ph type="body" sz="quarter" idx="1"/>
          </p:nvPr>
        </p:nvSpPr>
        <p:spPr>
          <a:prstGeom prst="rect">
            <a:avLst/>
          </a:prstGeom>
        </p:spPr>
        <p:txBody>
          <a:bodyPr/>
          <a:lstStyle/>
          <a:p>
            <a:pPr/>
            <a:r>
              <a:t>Tip: public_key is the contents of the public key.</a:t>
            </a:r>
          </a:p>
          <a:p>
            <a:pPr/>
          </a:p>
          <a:p>
            <a:pPr/>
            <a:r>
              <a:t>In production you’ll store public keys in variables, but let’s temporarily put it in the module file now.</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0" name="Shape 1340"/>
          <p:cNvSpPr/>
          <p:nvPr>
            <p:ph type="sldImg"/>
          </p:nvPr>
        </p:nvSpPr>
        <p:spPr>
          <a:prstGeom prst="rect">
            <a:avLst/>
          </a:prstGeom>
        </p:spPr>
        <p:txBody>
          <a:bodyPr/>
          <a:lstStyle/>
          <a:p>
            <a:pPr/>
          </a:p>
        </p:txBody>
      </p:sp>
      <p:sp>
        <p:nvSpPr>
          <p:cNvPr id="1341" name="Shape 1341"/>
          <p:cNvSpPr/>
          <p:nvPr>
            <p:ph type="body" sz="quarter" idx="1"/>
          </p:nvPr>
        </p:nvSpPr>
        <p:spPr>
          <a:prstGeom prst="rect">
            <a:avLst/>
          </a:prstGeom>
        </p:spPr>
        <p:txBody>
          <a:bodyPr/>
          <a:lstStyle/>
          <a:p>
            <a:pPr/>
            <a:r>
              <a:t>FIXME: This doesn't seem to work as intended, because the dynamic-keys module by itself creates a key without specifying a resource. I may be misunderstanding something here! -Robin</a:t>
            </a:r>
          </a:p>
          <a:p>
            <a:pPr/>
          </a:p>
          <a:p>
            <a:pPr/>
            <a:r>
              <a:t>Here’s a solution.</a:t>
            </a:r>
          </a:p>
          <a:p>
            <a:pPr/>
          </a:p>
          <a:p>
            <a:pPr/>
            <a:r>
              <a:t>You can paste the contents of your public key. Or, use the `file` function to read a file.</a:t>
            </a:r>
          </a:p>
          <a:p>
            <a:pPr/>
          </a:p>
          <a:p>
            <a:pPr/>
            <a:r>
              <a:t>WARNING: Continuous infrastructure creation with Terraform Enterprise works better with contents rather than reading files from disk, so avoid `file` when possible. We use it here for convenience and because we’ve set it up for you in the lab instance.</a:t>
            </a: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6" name="Shape 1346"/>
          <p:cNvSpPr/>
          <p:nvPr>
            <p:ph type="sldImg"/>
          </p:nvPr>
        </p:nvSpPr>
        <p:spPr>
          <a:prstGeom prst="rect">
            <a:avLst/>
          </a:prstGeom>
        </p:spPr>
        <p:txBody>
          <a:bodyPr/>
          <a:lstStyle/>
          <a:p>
            <a:pPr/>
          </a:p>
        </p:txBody>
      </p:sp>
      <p:sp>
        <p:nvSpPr>
          <p:cNvPr id="1347" name="Shape 1347"/>
          <p:cNvSpPr/>
          <p:nvPr>
            <p:ph type="body" sz="quarter" idx="1"/>
          </p:nvPr>
        </p:nvSpPr>
        <p:spPr>
          <a:prstGeom prst="rect">
            <a:avLst/>
          </a:prstGeom>
        </p:spPr>
        <p:txBody>
          <a:bodyPr/>
          <a:lstStyle/>
          <a:p>
            <a:pPr/>
            <a:r>
              <a:t>In the same file, set key_name for the instance to the id of the key you just imported.</a:t>
            </a: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1" name="Shape 1351"/>
          <p:cNvSpPr/>
          <p:nvPr>
            <p:ph type="sldImg"/>
          </p:nvPr>
        </p:nvSpPr>
        <p:spPr>
          <a:prstGeom prst="rect">
            <a:avLst/>
          </a:prstGeom>
        </p:spPr>
        <p:txBody>
          <a:bodyPr/>
          <a:lstStyle/>
          <a:p>
            <a:pPr/>
          </a:p>
        </p:txBody>
      </p:sp>
      <p:sp>
        <p:nvSpPr>
          <p:cNvPr id="1352" name="Shape 1352"/>
          <p:cNvSpPr/>
          <p:nvPr>
            <p:ph type="body" sz="quarter" idx="1"/>
          </p:nvPr>
        </p:nvSpPr>
        <p:spPr>
          <a:prstGeom prst="rect">
            <a:avLst/>
          </a:prstGeom>
        </p:spPr>
        <p:txBody>
          <a:bodyPr/>
          <a:lstStyle/>
          <a:p>
            <a:pPr/>
            <a:r>
              <a:t>Run `terraform apply` and apply the changes</a:t>
            </a:r>
          </a:p>
          <a:p>
            <a:pPr/>
          </a:p>
          <a:p>
            <a:pPr/>
            <a:r>
              <a:t>SSH to your new instance as the “ubuntu” user. You should be able to connect.</a:t>
            </a: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6" name="Shape 1356"/>
          <p:cNvSpPr/>
          <p:nvPr>
            <p:ph type="sldImg"/>
          </p:nvPr>
        </p:nvSpPr>
        <p:spPr>
          <a:prstGeom prst="rect">
            <a:avLst/>
          </a:prstGeom>
        </p:spPr>
        <p:txBody>
          <a:bodyPr/>
          <a:lstStyle/>
          <a:p>
            <a:pPr/>
          </a:p>
        </p:txBody>
      </p:sp>
      <p:sp>
        <p:nvSpPr>
          <p:cNvPr id="1357" name="Shape 1357"/>
          <p:cNvSpPr/>
          <p:nvPr>
            <p:ph type="body" sz="quarter" idx="1"/>
          </p:nvPr>
        </p:nvSpPr>
        <p:spPr>
          <a:prstGeom prst="rect">
            <a:avLst/>
          </a:prstGeom>
        </p:spPr>
        <p:txBody>
          <a:bodyPr/>
          <a:lstStyle/>
          <a:p>
            <a:pPr/>
            <a:r>
              <a:t>SSH to your new instance as the “ubuntu” user, using the private key created by aws-dynamic keys as the "identity".</a:t>
            </a:r>
          </a:p>
          <a:p>
            <a:pPr/>
          </a:p>
          <a:p>
            <a:pPr/>
            <a:r>
              <a:t>Now you can use the private key to connect to your instance manually, but in the next section we'll see how to have terraform connect to the instance automatically with a *provisioner*.</a:t>
            </a:r>
          </a:p>
          <a:p>
            <a:p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1" name="Shape 1361"/>
          <p:cNvSpPr/>
          <p:nvPr>
            <p:ph type="sldImg"/>
          </p:nvPr>
        </p:nvSpPr>
        <p:spPr>
          <a:prstGeom prst="rect">
            <a:avLst/>
          </a:prstGeom>
        </p:spPr>
        <p:txBody>
          <a:bodyPr/>
          <a:lstStyle/>
          <a:p>
            <a:pPr/>
          </a:p>
        </p:txBody>
      </p:sp>
      <p:sp>
        <p:nvSpPr>
          <p:cNvPr id="1362" name="Shape 1362"/>
          <p:cNvSpPr/>
          <p:nvPr>
            <p:ph type="body" sz="quarter" idx="1"/>
          </p:nvPr>
        </p:nvSpPr>
        <p:spPr>
          <a:prstGeom prst="rect">
            <a:avLst/>
          </a:prstGeom>
        </p:spPr>
        <p:txBody>
          <a:bodyPr/>
          <a:lstStyle/>
          <a:p>
            <a:pPr/>
            <a:r>
              <a:t>FIXME: The "You'll know it worked if..." doesn't work - as fair as I can tell you need to taint the web resource and then run apply for that to work -Robin</a:t>
            </a:r>
          </a:p>
          <a:p>
            <a:pPr/>
            <a:r>
              <a:t>FIXME: ^ and when I do taint and then apply, I still don't see a "Connecting..." in the output.</a:t>
            </a: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7" name="Shape 1367"/>
          <p:cNvSpPr/>
          <p:nvPr>
            <p:ph type="sldImg"/>
          </p:nvPr>
        </p:nvSpPr>
        <p:spPr>
          <a:prstGeom prst="rect">
            <a:avLst/>
          </a:prstGeom>
        </p:spPr>
        <p:txBody>
          <a:bodyPr/>
          <a:lstStyle/>
          <a:p>
            <a:pPr/>
          </a:p>
        </p:txBody>
      </p:sp>
      <p:sp>
        <p:nvSpPr>
          <p:cNvPr id="1368" name="Shape 1368"/>
          <p:cNvSpPr/>
          <p:nvPr>
            <p:ph type="body" sz="quarter" idx="1"/>
          </p:nvPr>
        </p:nvSpPr>
        <p:spPr>
          <a:prstGeom prst="rect">
            <a:avLst/>
          </a:prstGeom>
        </p:spPr>
        <p:txBody>
          <a:bodyPr/>
          <a:lstStyle/>
          <a:p>
            <a:pPr/>
            <a:r>
              <a:t>A connection block inside a resource describes how terraform can </a:t>
            </a:r>
          </a:p>
          <a:p>
            <a:pPr/>
            <a:r>
              <a:t>See how we refer to the public_ip of our instance - `self` lets us refer to attributes of the resource we're working with.</a:t>
            </a:r>
          </a:p>
          <a:p>
            <a:p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3" name="Shape 1373"/>
          <p:cNvSpPr/>
          <p:nvPr>
            <p:ph type="sldImg"/>
          </p:nvPr>
        </p:nvSpPr>
        <p:spPr>
          <a:prstGeom prst="rect">
            <a:avLst/>
          </a:prstGeom>
        </p:spPr>
        <p:txBody>
          <a:bodyPr/>
          <a:lstStyle/>
          <a:p>
            <a:pPr/>
          </a:p>
        </p:txBody>
      </p:sp>
      <p:sp>
        <p:nvSpPr>
          <p:cNvPr id="1374" name="Shape 1374"/>
          <p:cNvSpPr/>
          <p:nvPr>
            <p:ph type="body" sz="quarter" idx="1"/>
          </p:nvPr>
        </p:nvSpPr>
        <p:spPr>
          <a:prstGeom prst="rect">
            <a:avLst/>
          </a:prstGeom>
        </p:spPr>
        <p:txBody>
          <a:bodyPr/>
          <a:lstStyle/>
          <a:p>
            <a:pPr/>
            <a:r>
              <a:t>Adding the keypair module gave us a way to generate SSH keys. It creates a key hosted by AWS, and gives us access to the public and private parts of the key in the path we specify here.</a:t>
            </a: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9" name="Shape 1379"/>
          <p:cNvSpPr/>
          <p:nvPr>
            <p:ph type="sldImg"/>
          </p:nvPr>
        </p:nvSpPr>
        <p:spPr>
          <a:prstGeom prst="rect">
            <a:avLst/>
          </a:prstGeom>
        </p:spPr>
        <p:txBody>
          <a:bodyPr/>
          <a:lstStyle/>
          <a:p>
            <a:pPr/>
          </a:p>
        </p:txBody>
      </p:sp>
      <p:sp>
        <p:nvSpPr>
          <p:cNvPr id="1380" name="Shape 1380"/>
          <p:cNvSpPr/>
          <p:nvPr>
            <p:ph type="body" sz="quarter" idx="1"/>
          </p:nvPr>
        </p:nvSpPr>
        <p:spPr>
          <a:prstGeom prst="rect">
            <a:avLst/>
          </a:prstGeom>
        </p:spPr>
        <p:txBody>
          <a:bodyPr/>
          <a:lstStyle/>
          <a:p>
            <a:pPr/>
            <a:r>
              <a:t>The `indentity` var for now just gives us a keypair name that will match your specific environment.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Shape 386"/>
          <p:cNvSpPr/>
          <p:nvPr>
            <p:ph type="sldImg"/>
          </p:nvPr>
        </p:nvSpPr>
        <p:spPr>
          <a:prstGeom prst="rect">
            <a:avLst/>
          </a:prstGeom>
        </p:spPr>
        <p:txBody>
          <a:bodyPr/>
          <a:lstStyle/>
          <a:p>
            <a:pPr/>
          </a:p>
        </p:txBody>
      </p:sp>
      <p:sp>
        <p:nvSpPr>
          <p:cNvPr id="387" name="Shape 387"/>
          <p:cNvSpPr/>
          <p:nvPr>
            <p:ph type="body" sz="quarter" idx="1"/>
          </p:nvPr>
        </p:nvSpPr>
        <p:spPr>
          <a:prstGeom prst="rect">
            <a:avLst/>
          </a:prstGeom>
        </p:spPr>
        <p:txBody>
          <a:bodyPr/>
          <a:lstStyle/>
          <a:p>
            <a:pPr/>
            <a:r>
              <a:t>We are currently in the era of container engines and schedulers like docker, nomad, and k8s - tools which allow us to reach close to resource maximization and allow for dynamic scale and isolation.</a:t>
            </a: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5" name="Shape 1385"/>
          <p:cNvSpPr/>
          <p:nvPr>
            <p:ph type="sldImg"/>
          </p:nvPr>
        </p:nvSpPr>
        <p:spPr>
          <a:prstGeom prst="rect">
            <a:avLst/>
          </a:prstGeom>
        </p:spPr>
        <p:txBody>
          <a:bodyPr/>
          <a:lstStyle/>
          <a:p>
            <a:pPr/>
          </a:p>
        </p:txBody>
      </p:sp>
      <p:sp>
        <p:nvSpPr>
          <p:cNvPr id="1386" name="Shape 1386"/>
          <p:cNvSpPr/>
          <p:nvPr>
            <p:ph type="body" sz="quarter" idx="1"/>
          </p:nvPr>
        </p:nvSpPr>
        <p:spPr>
          <a:prstGeom prst="rect">
            <a:avLst/>
          </a:prstGeom>
        </p:spPr>
        <p:txBody>
          <a:bodyPr/>
          <a:lstStyle/>
          <a:p>
            <a:pPr/>
            <a:r>
              <a:t>And setting the key_name argument on our aws_instance tells AWS to install the key on our web server when it's created.</a:t>
            </a: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2" name="Shape 1392"/>
          <p:cNvSpPr/>
          <p:nvPr>
            <p:ph type="sldImg"/>
          </p:nvPr>
        </p:nvSpPr>
        <p:spPr>
          <a:prstGeom prst="rect">
            <a:avLst/>
          </a:prstGeom>
        </p:spPr>
        <p:txBody>
          <a:bodyPr/>
          <a:lstStyle/>
          <a:p>
            <a:pPr/>
          </a:p>
        </p:txBody>
      </p:sp>
      <p:sp>
        <p:nvSpPr>
          <p:cNvPr id="1393" name="Shape 1393"/>
          <p:cNvSpPr/>
          <p:nvPr>
            <p:ph type="body" sz="quarter" idx="1"/>
          </p:nvPr>
        </p:nvSpPr>
        <p:spPr>
          <a:prstGeom prst="rect">
            <a:avLst/>
          </a:prstGeom>
        </p:spPr>
        <p:txBody>
          <a:bodyPr/>
          <a:lstStyle/>
          <a:p>
            <a:pPr/>
            <a:r>
              <a:t>A _provisioner_ is used to run commands and install software when an instance is created.</a:t>
            </a:r>
          </a:p>
          <a:p>
            <a:pPr/>
          </a:p>
          <a:p>
            <a:pPr/>
            <a:r>
              <a:t>Provisioners only run when an instance is created, so don’t rely on them to update existing instances.</a:t>
            </a:r>
          </a:p>
          <a:p>
            <a:pPr/>
          </a:p>
          <a:p>
            <a:pPr/>
            <a:r>
              <a:t>The `file` provisioner copies single files or entire directories from our local system to the instance. For directories, it follows the rules of rsync. Here we specify a source with no trailing slash, but a destination with a slash. So it will copy the entire `assets` directory from the local directory under `/tmp`.</a:t>
            </a:r>
          </a:p>
          <a:p>
            <a:pPr/>
          </a:p>
          <a:p>
            <a:pPr/>
            <a:r>
              <a:t>The file provisioner runs as a non-root user (the “ubuntu” user that we just setup with `connection`).</a:t>
            </a: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9" name="Shape 1399"/>
          <p:cNvSpPr/>
          <p:nvPr>
            <p:ph type="sldImg"/>
          </p:nvPr>
        </p:nvSpPr>
        <p:spPr>
          <a:prstGeom prst="rect">
            <a:avLst/>
          </a:prstGeom>
        </p:spPr>
        <p:txBody>
          <a:bodyPr/>
          <a:lstStyle/>
          <a:p>
            <a:pPr/>
          </a:p>
        </p:txBody>
      </p:sp>
      <p:sp>
        <p:nvSpPr>
          <p:cNvPr id="1400" name="Shape 1400"/>
          <p:cNvSpPr/>
          <p:nvPr>
            <p:ph type="body" sz="quarter" idx="1"/>
          </p:nvPr>
        </p:nvSpPr>
        <p:spPr>
          <a:prstGeom prst="rect">
            <a:avLst/>
          </a:prstGeom>
        </p:spPr>
        <p:txBody>
          <a:bodyPr/>
          <a:lstStyle/>
          <a:p>
            <a:pPr/>
            <a:r>
              <a:t>The `remote-exec` provisioner runs commands on the instance. Here we execute a script from the `assets` directory that we just uploaded.</a:t>
            </a:r>
          </a:p>
          <a:p>
            <a:pPr/>
          </a:p>
          <a:p>
            <a:pPr/>
            <a:r>
              <a:t>Provisioners are executed in the order they're defined in your configuration. This is one of the few cases where order does matter in terraform - in our example, the remote-exec provisioner will fail if it comes before the `file` one that deploys the assets directory to your instance.</a:t>
            </a:r>
          </a:p>
          <a:p>
            <a:pPr/>
          </a:p>
          <a:p>
            <a:pPr/>
            <a:r>
              <a:t>The remote exec provisioner has alternate arguments that both upload and run a single script or a list of scripts. Finally, the `user_data` feature of AWS can be used to run a script when the instance is launched.</a:t>
            </a: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4" name="Shape 1404"/>
          <p:cNvSpPr/>
          <p:nvPr>
            <p:ph type="sldImg"/>
          </p:nvPr>
        </p:nvSpPr>
        <p:spPr>
          <a:prstGeom prst="rect">
            <a:avLst/>
          </a:prstGeom>
        </p:spPr>
        <p:txBody>
          <a:bodyPr/>
          <a:lstStyle/>
          <a:p>
            <a:pPr/>
          </a:p>
        </p:txBody>
      </p:sp>
      <p:sp>
        <p:nvSpPr>
          <p:cNvPr id="1405" name="Shape 1405"/>
          <p:cNvSpPr/>
          <p:nvPr>
            <p:ph type="body" sz="quarter" idx="1"/>
          </p:nvPr>
        </p:nvSpPr>
        <p:spPr>
          <a:prstGeom prst="rect">
            <a:avLst/>
          </a:prstGeom>
        </p:spPr>
        <p:txBody>
          <a:bodyPr/>
          <a:lstStyle/>
          <a:p>
            <a:pPr/>
          </a:p>
          <a:p>
            <a:pPr/>
            <a:r>
              <a:t>But when developing a configuration line by line, you may need to force a rebuild.</a:t>
            </a: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9" name="Shape 1409"/>
          <p:cNvSpPr/>
          <p:nvPr>
            <p:ph type="sldImg"/>
          </p:nvPr>
        </p:nvSpPr>
        <p:spPr>
          <a:prstGeom prst="rect">
            <a:avLst/>
          </a:prstGeom>
        </p:spPr>
        <p:txBody>
          <a:bodyPr/>
          <a:lstStyle/>
          <a:p>
            <a:pPr/>
          </a:p>
        </p:txBody>
      </p:sp>
      <p:sp>
        <p:nvSpPr>
          <p:cNvPr id="1410" name="Shape 1410"/>
          <p:cNvSpPr/>
          <p:nvPr>
            <p:ph type="body" sz="quarter" idx="1"/>
          </p:nvPr>
        </p:nvSpPr>
        <p:spPr>
          <a:prstGeom prst="rect">
            <a:avLst/>
          </a:prstGeom>
        </p:spPr>
        <p:txBody>
          <a:bodyPr/>
          <a:lstStyle/>
          <a:p>
            <a:pPr/>
            <a:r>
              <a:t>A "tainted" resource will be replaced by terraform when `terraform apply` is run.</a:t>
            </a: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4" name="Shape 1414"/>
          <p:cNvSpPr/>
          <p:nvPr>
            <p:ph type="sldImg"/>
          </p:nvPr>
        </p:nvSpPr>
        <p:spPr>
          <a:prstGeom prst="rect">
            <a:avLst/>
          </a:prstGeom>
        </p:spPr>
        <p:txBody>
          <a:bodyPr/>
          <a:lstStyle/>
          <a:p>
            <a:pPr/>
          </a:p>
        </p:txBody>
      </p:sp>
      <p:sp>
        <p:nvSpPr>
          <p:cNvPr id="1415" name="Shape 1415"/>
          <p:cNvSpPr/>
          <p:nvPr>
            <p:ph type="body" sz="quarter" idx="1"/>
          </p:nvPr>
        </p:nvSpPr>
        <p:spPr>
          <a:prstGeom prst="rect">
            <a:avLst/>
          </a:prstGeom>
        </p:spPr>
        <p:txBody>
          <a:bodyPr/>
          <a:lstStyle/>
          <a:p>
            <a:pPr/>
            <a:r>
              <a:t>Ask a neighbor to visit your IP address and you’ll see them as well.</a:t>
            </a: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9" name="Shape 1419"/>
          <p:cNvSpPr/>
          <p:nvPr>
            <p:ph type="sldImg"/>
          </p:nvPr>
        </p:nvSpPr>
        <p:spPr>
          <a:prstGeom prst="rect">
            <a:avLst/>
          </a:prstGeom>
        </p:spPr>
        <p:txBody>
          <a:bodyPr/>
          <a:lstStyle/>
          <a:p>
            <a:pPr/>
          </a:p>
        </p:txBody>
      </p:sp>
      <p:sp>
        <p:nvSpPr>
          <p:cNvPr id="1420" name="Shape 1420"/>
          <p:cNvSpPr/>
          <p:nvPr>
            <p:ph type="body" sz="quarter" idx="1"/>
          </p:nvPr>
        </p:nvSpPr>
        <p:spPr>
          <a:prstGeom prst="rect">
            <a:avLst/>
          </a:prstGeom>
        </p:spPr>
        <p:txBody>
          <a:bodyPr/>
          <a:lstStyle/>
          <a:p>
            <a:pPr/>
            <a:r>
              <a:t>Sample output. Note that we’re connecting to the remote host, user “ubuntu”, etc.</a:t>
            </a: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4" name="Shape 1424"/>
          <p:cNvSpPr/>
          <p:nvPr>
            <p:ph type="sldImg"/>
          </p:nvPr>
        </p:nvSpPr>
        <p:spPr>
          <a:prstGeom prst="rect">
            <a:avLst/>
          </a:prstGeom>
        </p:spPr>
        <p:txBody>
          <a:bodyPr/>
          <a:lstStyle/>
          <a:p>
            <a:pPr/>
          </a:p>
        </p:txBody>
      </p:sp>
      <p:sp>
        <p:nvSpPr>
          <p:cNvPr id="1425" name="Shape 1425"/>
          <p:cNvSpPr/>
          <p:nvPr>
            <p:ph type="body" sz="quarter" idx="1"/>
          </p:nvPr>
        </p:nvSpPr>
        <p:spPr>
          <a:prstGeom prst="rect">
            <a:avLst/>
          </a:prstGeom>
        </p:spPr>
        <p:txBody>
          <a:bodyPr/>
          <a:lstStyle/>
          <a:p>
            <a:pPr/>
            <a:r>
              <a:t>Here is the web app.</a:t>
            </a: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8" name="Shape 1438"/>
          <p:cNvSpPr/>
          <p:nvPr>
            <p:ph type="sldImg"/>
          </p:nvPr>
        </p:nvSpPr>
        <p:spPr>
          <a:prstGeom prst="rect">
            <a:avLst/>
          </a:prstGeom>
        </p:spPr>
        <p:txBody>
          <a:bodyPr/>
          <a:lstStyle/>
          <a:p>
            <a:pPr/>
          </a:p>
        </p:txBody>
      </p:sp>
      <p:sp>
        <p:nvSpPr>
          <p:cNvPr id="1439" name="Shape 1439"/>
          <p:cNvSpPr/>
          <p:nvPr>
            <p:ph type="body" sz="quarter" idx="1"/>
          </p:nvPr>
        </p:nvSpPr>
        <p:spPr>
          <a:prstGeom prst="rect">
            <a:avLst/>
          </a:prstGeom>
        </p:spPr>
        <p:txBody>
          <a:bodyPr/>
          <a:lstStyle/>
          <a:p>
            <a:pPr/>
            <a:r>
              <a:t>A common evolution of configuration occurs where you start with a brief amount of User Data for initializing your new instances. Then it grows to 700 lines of shell script. This is brittle: errors in your User Data scripts won’t cause Terraform to fail, so you need another system on top to verify that your instances were initialized correctly.</a:t>
            </a:r>
          </a:p>
          <a:p>
            <a:pPr/>
          </a:p>
          <a:p>
            <a:pPr/>
            <a:r>
              <a:t>A better situation is to use the remote-exec provider to run just a few commands on initialization.</a:t>
            </a:r>
          </a:p>
          <a:p>
            <a:pPr/>
          </a:p>
          <a:p>
            <a:pPr/>
            <a:r>
              <a:t>Even better, build your own image so you control the baseline. Use Terraform to do what it does best, and use other tools to manage images, machine configuration, and applications.</a:t>
            </a: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0" name="Shape 1470"/>
          <p:cNvSpPr/>
          <p:nvPr>
            <p:ph type="sldImg"/>
          </p:nvPr>
        </p:nvSpPr>
        <p:spPr>
          <a:prstGeom prst="rect">
            <a:avLst/>
          </a:prstGeom>
        </p:spPr>
        <p:txBody>
          <a:bodyPr/>
          <a:lstStyle/>
          <a:p>
            <a:pPr/>
          </a:p>
        </p:txBody>
      </p:sp>
      <p:sp>
        <p:nvSpPr>
          <p:cNvPr id="1471" name="Shape 1471"/>
          <p:cNvSpPr/>
          <p:nvPr>
            <p:ph type="body" sz="quarter" idx="1"/>
          </p:nvPr>
        </p:nvSpPr>
        <p:spPr>
          <a:prstGeom prst="rect">
            <a:avLst/>
          </a:prstGeom>
        </p:spPr>
        <p:txBody>
          <a:bodyPr/>
          <a:lstStyle/>
          <a:p>
            <a:pPr/>
            <a:r>
              <a:t>We don’t have time to go in depth, but we want you to know about a few useful providers. We’ve looked at our download logs, and two of the most popular are ‘random’ and ‘template’.</a:t>
            </a:r>
          </a:p>
          <a:p>
            <a:pPr/>
          </a:p>
          <a:p>
            <a:pPr/>
            <a:r>
              <a:t>Random builds a random hex, base64, or decimal value for you. The `keepers` attribute limits how often a new value is regenerated. This is useful for building server names.</a:t>
            </a:r>
          </a:p>
          <a:p>
            <a:pPr/>
          </a:p>
          <a:p>
            <a:pPr/>
            <a:r>
              <a:t>You may have noticed that we didn't specify a provider block for "random". Unlike many other objects in the Terraform language, a provider block may be omitted if its contents would otherwise be empty. Terraform assumes an empty default configuration for any provider that is not explicitly configured.</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4" name="Shape 394"/>
          <p:cNvSpPr/>
          <p:nvPr>
            <p:ph type="sldImg"/>
          </p:nvPr>
        </p:nvSpPr>
        <p:spPr>
          <a:prstGeom prst="rect">
            <a:avLst/>
          </a:prstGeom>
        </p:spPr>
        <p:txBody>
          <a:bodyPr/>
          <a:lstStyle/>
          <a:p>
            <a:pPr/>
          </a:p>
        </p:txBody>
      </p:sp>
      <p:sp>
        <p:nvSpPr>
          <p:cNvPr id="395" name="Shape 395"/>
          <p:cNvSpPr/>
          <p:nvPr>
            <p:ph type="body" sz="quarter" idx="1"/>
          </p:nvPr>
        </p:nvSpPr>
        <p:spPr>
          <a:prstGeom prst="rect">
            <a:avLst/>
          </a:prstGeom>
        </p:spPr>
        <p:txBody>
          <a:bodyPr/>
          <a:lstStyle/>
          <a:p>
            <a:pPr/>
            <a:r>
              <a:t>We have evolved so much since the inception of computers, you would think we have reached zen by now...</a:t>
            </a: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6" name="Shape 1476"/>
          <p:cNvSpPr/>
          <p:nvPr>
            <p:ph type="sldImg"/>
          </p:nvPr>
        </p:nvSpPr>
        <p:spPr>
          <a:prstGeom prst="rect">
            <a:avLst/>
          </a:prstGeom>
        </p:spPr>
        <p:txBody>
          <a:bodyPr/>
          <a:lstStyle/>
          <a:p>
            <a:pPr/>
          </a:p>
        </p:txBody>
      </p:sp>
      <p:sp>
        <p:nvSpPr>
          <p:cNvPr id="1477" name="Shape 1477"/>
          <p:cNvSpPr/>
          <p:nvPr>
            <p:ph type="body" sz="quarter" idx="1"/>
          </p:nvPr>
        </p:nvSpPr>
        <p:spPr>
          <a:prstGeom prst="rect">
            <a:avLst/>
          </a:prstGeom>
        </p:spPr>
        <p:txBody>
          <a:bodyPr/>
          <a:lstStyle/>
          <a:p>
            <a:pPr/>
            <a:r>
              <a:t>The `template` provider combines a text file with variables you specify. You can use the rendered value elsewhere.</a:t>
            </a:r>
          </a:p>
          <a:p>
            <a:pPr/>
          </a:p>
          <a:p>
            <a:pPr/>
            <a:r>
              <a:t>This introduces a new kind of block - data. Data blocks don't represent resources, they just provide data for use in your configuration. Provide the contents of the `template` (possibly with `file`). Specify the `vars` that will be available to the template.</a:t>
            </a:r>
          </a:p>
          <a:p>
            <a:pPr/>
          </a:p>
          <a:p>
            <a:pPr/>
            <a:r>
              <a:t>Use it in your scripts by referencing it as `.rendered`.</a:t>
            </a: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2" name="Shape 1482"/>
          <p:cNvSpPr/>
          <p:nvPr>
            <p:ph type="sldImg"/>
          </p:nvPr>
        </p:nvSpPr>
        <p:spPr>
          <a:prstGeom prst="rect">
            <a:avLst/>
          </a:prstGeom>
        </p:spPr>
        <p:txBody>
          <a:bodyPr/>
          <a:lstStyle/>
          <a:p>
            <a:pPr/>
          </a:p>
        </p:txBody>
      </p:sp>
      <p:sp>
        <p:nvSpPr>
          <p:cNvPr id="1483" name="Shape 1483"/>
          <p:cNvSpPr/>
          <p:nvPr>
            <p:ph type="body" sz="quarter" idx="1"/>
          </p:nvPr>
        </p:nvSpPr>
        <p:spPr>
          <a:prstGeom prst="rect">
            <a:avLst/>
          </a:prstGeom>
        </p:spPr>
        <p:txBody>
          <a:bodyPr/>
          <a:lstStyle/>
          <a:p>
            <a:pPr/>
            <a:r>
              <a:t>Here’s an example of a template. Use the same ${} syntax to interpolate your variables.</a:t>
            </a:r>
          </a:p>
          <a:p>
            <a:pPr/>
          </a:p>
          <a:p>
            <a:pPr/>
            <a:r>
              <a:t>Note that the variable is specified directly without a leading `var`.</a:t>
            </a: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1" name="Shape 1511"/>
          <p:cNvSpPr/>
          <p:nvPr>
            <p:ph type="sldImg"/>
          </p:nvPr>
        </p:nvSpPr>
        <p:spPr>
          <a:prstGeom prst="rect">
            <a:avLst/>
          </a:prstGeom>
        </p:spPr>
        <p:txBody>
          <a:bodyPr/>
          <a:lstStyle/>
          <a:p>
            <a:pPr/>
          </a:p>
        </p:txBody>
      </p:sp>
      <p:sp>
        <p:nvSpPr>
          <p:cNvPr id="1512" name="Shape 1512"/>
          <p:cNvSpPr/>
          <p:nvPr>
            <p:ph type="body" sz="quarter" idx="1"/>
          </p:nvPr>
        </p:nvSpPr>
        <p:spPr>
          <a:prstGeom prst="rect">
            <a:avLst/>
          </a:prstGeom>
        </p:spPr>
        <p:txBody>
          <a:bodyPr/>
          <a:lstStyle/>
          <a:p>
            <a:pPr/>
            <a:r>
              <a:t>You are already approaching confidence with writing terraform code. Let’s move upwards to theory and discuss the principles and goals of "Infrastructure as Code".</a:t>
            </a:r>
          </a:p>
          <a:p>
            <a:pPr/>
          </a:p>
          <a:p>
            <a:pPr/>
            <a:r>
              <a:t>When discussing IaC, one of the primary goals is to provide a </a:t>
            </a:r>
            <a:r>
              <a:rPr b="1"/>
              <a:t>repeatable workflow</a:t>
            </a:r>
            <a:r>
              <a:t> for creating and managing infrastructure. This is especially important in the context of </a:t>
            </a:r>
            <a:r>
              <a:rPr b="1"/>
              <a:t>ephemeral staging environments or disaster recovery</a:t>
            </a:r>
            <a:r>
              <a:t> scenarios.</a:t>
            </a:r>
          </a:p>
          <a:p>
            <a:pPr/>
          </a:p>
          <a:p>
            <a:pPr/>
            <a:r>
              <a:t>Arguably of equal importance is the ability to safely manage updates to existing infrastructure components.</a:t>
            </a:r>
          </a:p>
          <a:p>
            <a:pPr/>
          </a:p>
          <a:p>
            <a:pPr/>
            <a:r>
              <a:t>IaC promises to bring the same tools and techniques of application development (SCM, code review, etc) to infrastructure management.</a:t>
            </a:r>
          </a:p>
          <a:p>
            <a:pPr/>
          </a:p>
          <a:p>
            <a:pPr/>
            <a:r>
              <a:t>And lastly, IaC aims to expose ways to </a:t>
            </a:r>
            <a:r>
              <a:rPr b="1"/>
              <a:t>share components and separate responsibilities</a:t>
            </a:r>
            <a:r>
              <a:t> (modules).</a:t>
            </a: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7" name="Shape 1517"/>
          <p:cNvSpPr/>
          <p:nvPr>
            <p:ph type="sldImg"/>
          </p:nvPr>
        </p:nvSpPr>
        <p:spPr>
          <a:prstGeom prst="rect">
            <a:avLst/>
          </a:prstGeom>
        </p:spPr>
        <p:txBody>
          <a:bodyPr/>
          <a:lstStyle/>
          <a:p>
            <a:pPr/>
          </a:p>
        </p:txBody>
      </p:sp>
      <p:sp>
        <p:nvSpPr>
          <p:cNvPr id="1518" name="Shape 1518"/>
          <p:cNvSpPr/>
          <p:nvPr>
            <p:ph type="body" sz="quarter" idx="1"/>
          </p:nvPr>
        </p:nvSpPr>
        <p:spPr>
          <a:prstGeom prst="rect">
            <a:avLst/>
          </a:prstGeom>
        </p:spPr>
        <p:txBody>
          <a:bodyPr/>
          <a:lstStyle/>
          <a:p>
            <a:pPr/>
            <a:r>
              <a:t>How does Terraform respond to these requirements?</a:t>
            </a:r>
          </a:p>
          <a:p>
            <a:pPr/>
          </a:p>
          <a:p>
            <a:pPr/>
            <a:r>
              <a:t>Terraform's configuration files are intentionally human readable so humans can quickly interpret and understand their infrastructure configuration.</a:t>
            </a:r>
          </a:p>
          <a:p>
            <a:pPr/>
          </a:p>
          <a:p>
            <a:pPr/>
            <a:r>
              <a:t>But Terraform is also fully JSON-compatible for machine-generated configurations.</a:t>
            </a:r>
          </a:p>
          <a:p>
            <a:pPr/>
          </a:p>
          <a:p>
            <a:pPr/>
          </a:p>
          <a:p>
            <a:p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3" name="Shape 1523"/>
          <p:cNvSpPr/>
          <p:nvPr>
            <p:ph type="sldImg"/>
          </p:nvPr>
        </p:nvSpPr>
        <p:spPr>
          <a:prstGeom prst="rect">
            <a:avLst/>
          </a:prstGeom>
        </p:spPr>
        <p:txBody>
          <a:bodyPr/>
          <a:lstStyle/>
          <a:p>
            <a:pPr/>
          </a:p>
        </p:txBody>
      </p:sp>
      <p:sp>
        <p:nvSpPr>
          <p:cNvPr id="1524" name="Shape 1524"/>
          <p:cNvSpPr/>
          <p:nvPr>
            <p:ph type="body" sz="quarter" idx="1"/>
          </p:nvPr>
        </p:nvSpPr>
        <p:spPr>
          <a:prstGeom prst="rect">
            <a:avLst/>
          </a:prstGeom>
        </p:spPr>
        <p:txBody>
          <a:bodyPr/>
          <a:lstStyle/>
          <a:p>
            <a:pPr/>
            <a:r>
              <a:t>Here is a sample diff that shows how the configuration works with git</a:t>
            </a: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9" name="Shape 1529"/>
          <p:cNvSpPr/>
          <p:nvPr>
            <p:ph type="sldImg"/>
          </p:nvPr>
        </p:nvSpPr>
        <p:spPr>
          <a:prstGeom prst="rect">
            <a:avLst/>
          </a:prstGeom>
        </p:spPr>
        <p:txBody>
          <a:bodyPr/>
          <a:lstStyle/>
          <a:p>
            <a:pPr/>
          </a:p>
        </p:txBody>
      </p:sp>
      <p:sp>
        <p:nvSpPr>
          <p:cNvPr id="1530" name="Shape 1530"/>
          <p:cNvSpPr/>
          <p:nvPr>
            <p:ph type="body" sz="quarter" idx="1"/>
          </p:nvPr>
        </p:nvSpPr>
        <p:spPr>
          <a:prstGeom prst="rect">
            <a:avLst/>
          </a:prstGeom>
        </p:spPr>
        <p:txBody>
          <a:bodyPr/>
          <a:lstStyle/>
          <a:p>
            <a:pPr/>
            <a:r>
              <a:t>Terraform's syntax is intended to be very human-friendly, but under the hood it builds a very powerful resource graph</a:t>
            </a: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5" name="Shape 1535"/>
          <p:cNvSpPr/>
          <p:nvPr>
            <p:ph type="sldImg"/>
          </p:nvPr>
        </p:nvSpPr>
        <p:spPr>
          <a:prstGeom prst="rect">
            <a:avLst/>
          </a:prstGeom>
        </p:spPr>
        <p:txBody>
          <a:bodyPr/>
          <a:lstStyle/>
          <a:p>
            <a:pPr/>
          </a:p>
        </p:txBody>
      </p:sp>
      <p:sp>
        <p:nvSpPr>
          <p:cNvPr id="1536" name="Shape 1536"/>
          <p:cNvSpPr/>
          <p:nvPr>
            <p:ph type="body" sz="quarter" idx="1"/>
          </p:nvPr>
        </p:nvSpPr>
        <p:spPr>
          <a:prstGeom prst="rect">
            <a:avLst/>
          </a:prstGeom>
        </p:spPr>
        <p:txBody>
          <a:bodyPr/>
          <a:lstStyle/>
          <a:p>
            <a:pPr/>
            <a:r>
              <a:t>When resources are created they expose a number of relevant properties. In this case, our DNSimple record is referencing the public IP address of the EC2 instance allowing </a:t>
            </a:r>
            <a:r>
              <a:rPr i="1"/>
              <a:t>web.hashicorp.com</a:t>
            </a:r>
            <a:r>
              <a:t> to resolve to that instance.</a:t>
            </a: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2" name="Shape 1552"/>
          <p:cNvSpPr/>
          <p:nvPr>
            <p:ph type="sldImg"/>
          </p:nvPr>
        </p:nvSpPr>
        <p:spPr>
          <a:prstGeom prst="rect">
            <a:avLst/>
          </a:prstGeom>
        </p:spPr>
        <p:txBody>
          <a:bodyPr/>
          <a:lstStyle/>
          <a:p>
            <a:pPr/>
          </a:p>
        </p:txBody>
      </p:sp>
      <p:sp>
        <p:nvSpPr>
          <p:cNvPr id="1553" name="Shape 1553"/>
          <p:cNvSpPr/>
          <p:nvPr>
            <p:ph type="body" sz="quarter" idx="1"/>
          </p:nvPr>
        </p:nvSpPr>
        <p:spPr>
          <a:prstGeom prst="rect">
            <a:avLst/>
          </a:prstGeom>
        </p:spPr>
        <p:txBody>
          <a:bodyPr/>
          <a:lstStyle/>
          <a:p>
            <a:pPr/>
            <a:r>
              <a:t>Because you’ve defined your infrastructure in code, we can build a data structure around it and then work with it.</a:t>
            </a:r>
          </a:p>
          <a:p>
            <a:pPr/>
          </a:p>
          <a:p>
            <a:pPr/>
            <a:r>
              <a:t>Our graph might look something like this. Some of these nodes depend on data from other nodes which need to be spun up first. Others might be disconnected or isolated.</a:t>
            </a: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2" name="Shape 1572"/>
          <p:cNvSpPr/>
          <p:nvPr>
            <p:ph type="sldImg"/>
          </p:nvPr>
        </p:nvSpPr>
        <p:spPr>
          <a:prstGeom prst="rect">
            <a:avLst/>
          </a:prstGeom>
        </p:spPr>
        <p:txBody>
          <a:bodyPr/>
          <a:lstStyle/>
          <a:p>
            <a:pPr/>
          </a:p>
        </p:txBody>
      </p:sp>
      <p:sp>
        <p:nvSpPr>
          <p:cNvPr id="1573" name="Shape 1573"/>
          <p:cNvSpPr/>
          <p:nvPr>
            <p:ph type="body" sz="quarter" idx="1"/>
          </p:nvPr>
        </p:nvSpPr>
        <p:spPr>
          <a:prstGeom prst="rect">
            <a:avLst/>
          </a:prstGeom>
        </p:spPr>
        <p:txBody>
          <a:bodyPr/>
          <a:lstStyle/>
          <a:p>
            <a:pPr/>
            <a:r>
              <a:t>The result might look something like this - the green arrows show the dependencies and order of operations.</a:t>
            </a: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5" name="Shape 1595"/>
          <p:cNvSpPr/>
          <p:nvPr>
            <p:ph type="sldImg"/>
          </p:nvPr>
        </p:nvSpPr>
        <p:spPr>
          <a:prstGeom prst="rect">
            <a:avLst/>
          </a:prstGeom>
        </p:spPr>
        <p:txBody>
          <a:bodyPr/>
          <a:lstStyle/>
          <a:p>
            <a:pPr/>
          </a:p>
        </p:txBody>
      </p:sp>
      <p:sp>
        <p:nvSpPr>
          <p:cNvPr id="1596" name="Shape 1596"/>
          <p:cNvSpPr/>
          <p:nvPr>
            <p:ph type="body" sz="quarter" idx="1"/>
          </p:nvPr>
        </p:nvSpPr>
        <p:spPr>
          <a:prstGeom prst="rect">
            <a:avLst/>
          </a:prstGeom>
        </p:spPr>
        <p:txBody>
          <a:bodyPr/>
          <a:lstStyle/>
          <a:p>
            <a:pPr/>
            <a:r>
              <a:t>This root node will be the starting point for the walk.</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 name="Shape 403"/>
          <p:cNvSpPr/>
          <p:nvPr>
            <p:ph type="sldImg"/>
          </p:nvPr>
        </p:nvSpPr>
        <p:spPr>
          <a:prstGeom prst="rect">
            <a:avLst/>
          </a:prstGeom>
        </p:spPr>
        <p:txBody>
          <a:bodyPr/>
          <a:lstStyle/>
          <a:p>
            <a:pPr/>
          </a:p>
        </p:txBody>
      </p:sp>
      <p:sp>
        <p:nvSpPr>
          <p:cNvPr id="404" name="Shape 404"/>
          <p:cNvSpPr/>
          <p:nvPr>
            <p:ph type="body" sz="quarter" idx="1"/>
          </p:nvPr>
        </p:nvSpPr>
        <p:spPr>
          <a:prstGeom prst="rect">
            <a:avLst/>
          </a:prstGeom>
        </p:spPr>
        <p:txBody>
          <a:bodyPr/>
          <a:lstStyle/>
          <a:p>
            <a:pPr/>
            <a:r>
              <a:t>But in fact, it's incredibly painful.</a:t>
            </a: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8" name="Shape 1618"/>
          <p:cNvSpPr/>
          <p:nvPr>
            <p:ph type="sldImg"/>
          </p:nvPr>
        </p:nvSpPr>
        <p:spPr>
          <a:prstGeom prst="rect">
            <a:avLst/>
          </a:prstGeom>
        </p:spPr>
        <p:txBody>
          <a:bodyPr/>
          <a:lstStyle/>
          <a:p>
            <a:pPr/>
          </a:p>
        </p:txBody>
      </p:sp>
      <p:sp>
        <p:nvSpPr>
          <p:cNvPr id="1619" name="Shape 1619"/>
          <p:cNvSpPr/>
          <p:nvPr>
            <p:ph type="body" sz="quarter" idx="1"/>
          </p:nvPr>
        </p:nvSpPr>
        <p:spPr>
          <a:prstGeom prst="rect">
            <a:avLst/>
          </a:prstGeom>
        </p:spPr>
        <p:txBody>
          <a:bodyPr/>
          <a:lstStyle/>
          <a:p>
            <a:pPr/>
            <a:r>
              <a:t>Terraform walks the graph several times: to collect user input, to validate the config, to generate a plan, and to apply a plan.</a:t>
            </a:r>
          </a:p>
          <a:p>
            <a:pPr/>
          </a:p>
          <a:p>
            <a:pPr/>
            <a:r>
              <a:t>Terraform can determine which nodes need to be created sequentially and which can be created in parallel. </a:t>
            </a: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9" name="Shape 1639"/>
          <p:cNvSpPr/>
          <p:nvPr>
            <p:ph type="sldImg"/>
          </p:nvPr>
        </p:nvSpPr>
        <p:spPr>
          <a:prstGeom prst="rect">
            <a:avLst/>
          </a:prstGeom>
        </p:spPr>
        <p:txBody>
          <a:bodyPr/>
          <a:lstStyle/>
          <a:p>
            <a:pPr/>
          </a:p>
        </p:txBody>
      </p:sp>
      <p:sp>
        <p:nvSpPr>
          <p:cNvPr id="1640" name="Shape 1640"/>
          <p:cNvSpPr/>
          <p:nvPr>
            <p:ph type="body" sz="quarter" idx="1"/>
          </p:nvPr>
        </p:nvSpPr>
        <p:spPr>
          <a:prstGeom prst="rect">
            <a:avLst/>
          </a:prstGeom>
        </p:spPr>
        <p:txBody>
          <a:bodyPr/>
          <a:lstStyle/>
          <a:p>
            <a:pPr/>
            <a:r>
              <a:t>At a high level, Terraform is divided into a core and a set of providers. Many providers are built in, but all providers speak over a plugin protocol that allows external providers to be implemented as well.</a:t>
            </a:r>
          </a:p>
          <a:p>
            <a:pPr/>
          </a:p>
          <a:p>
            <a:pPr/>
            <a:r>
              <a:t>We implement many providers in partnership with other companies, but the community has implemented many as well. You can access all the same APIs that we use to support AWS or Fastly or any other service.</a:t>
            </a: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5" name="Shape 1645"/>
          <p:cNvSpPr/>
          <p:nvPr>
            <p:ph type="sldImg"/>
          </p:nvPr>
        </p:nvSpPr>
        <p:spPr>
          <a:prstGeom prst="rect">
            <a:avLst/>
          </a:prstGeom>
        </p:spPr>
        <p:txBody>
          <a:bodyPr/>
          <a:lstStyle/>
          <a:p>
            <a:pPr/>
          </a:p>
        </p:txBody>
      </p:sp>
      <p:sp>
        <p:nvSpPr>
          <p:cNvPr id="1646" name="Shape 1646"/>
          <p:cNvSpPr/>
          <p:nvPr>
            <p:ph type="body" sz="quarter" idx="1"/>
          </p:nvPr>
        </p:nvSpPr>
        <p:spPr>
          <a:prstGeom prst="rect">
            <a:avLst/>
          </a:prstGeom>
        </p:spPr>
        <p:txBody>
          <a:bodyPr/>
          <a:lstStyle/>
          <a:p>
            <a:pPr/>
            <a:r>
              <a:t>Here's a quick overview of the core concepts that we deal with in Terraform's core. The config is a user provided representation of a desired state. The state records what currently exists. The diff is the difference between the config and the state. The plan is a presentation of this diff. And Apply is the command that makes changes to resolve the diff.</a:t>
            </a: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4" name="Shape 1654"/>
          <p:cNvSpPr/>
          <p:nvPr>
            <p:ph type="sldImg"/>
          </p:nvPr>
        </p:nvSpPr>
        <p:spPr>
          <a:prstGeom prst="rect">
            <a:avLst/>
          </a:prstGeom>
        </p:spPr>
        <p:txBody>
          <a:bodyPr/>
          <a:lstStyle/>
          <a:p>
            <a:pPr/>
          </a:p>
        </p:txBody>
      </p:sp>
      <p:sp>
        <p:nvSpPr>
          <p:cNvPr id="1655" name="Shape 1655"/>
          <p:cNvSpPr/>
          <p:nvPr>
            <p:ph type="body" sz="quarter" idx="1"/>
          </p:nvPr>
        </p:nvSpPr>
        <p:spPr>
          <a:prstGeom prst="rect">
            <a:avLst/>
          </a:prstGeom>
        </p:spPr>
        <p:txBody>
          <a:bodyPr/>
          <a:lstStyle/>
          <a:p>
            <a:pPr/>
            <a:r>
              <a:t>Output is "DOT", which is an open format for graph visualizations. This can be read by many open source graph visualization tools. We will use webgraphviz.com, but you could also use graphviz.</a:t>
            </a: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9" name="Shape 1659"/>
          <p:cNvSpPr/>
          <p:nvPr>
            <p:ph type="sldImg"/>
          </p:nvPr>
        </p:nvSpPr>
        <p:spPr>
          <a:prstGeom prst="rect">
            <a:avLst/>
          </a:prstGeom>
        </p:spPr>
        <p:txBody>
          <a:bodyPr/>
          <a:lstStyle/>
          <a:p>
            <a:pPr/>
          </a:p>
        </p:txBody>
      </p:sp>
      <p:sp>
        <p:nvSpPr>
          <p:cNvPr id="1660" name="Shape 1660"/>
          <p:cNvSpPr/>
          <p:nvPr>
            <p:ph type="body" sz="quarter" idx="1"/>
          </p:nvPr>
        </p:nvSpPr>
        <p:spPr>
          <a:prstGeom prst="rect">
            <a:avLst/>
          </a:prstGeom>
        </p:spPr>
        <p:txBody>
          <a:bodyPr/>
          <a:lstStyle/>
          <a:p>
            <a:pPr/>
            <a:r>
              <a:t>Here is some sample output.</a:t>
            </a: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5" name="Shape 1665"/>
          <p:cNvSpPr/>
          <p:nvPr>
            <p:ph type="sldImg"/>
          </p:nvPr>
        </p:nvSpPr>
        <p:spPr>
          <a:prstGeom prst="rect">
            <a:avLst/>
          </a:prstGeom>
        </p:spPr>
        <p:txBody>
          <a:bodyPr/>
          <a:lstStyle/>
          <a:p>
            <a:pPr/>
          </a:p>
        </p:txBody>
      </p:sp>
      <p:sp>
        <p:nvSpPr>
          <p:cNvPr id="1666" name="Shape 1666"/>
          <p:cNvSpPr/>
          <p:nvPr>
            <p:ph type="body" sz="quarter" idx="1"/>
          </p:nvPr>
        </p:nvSpPr>
        <p:spPr>
          <a:prstGeom prst="rect">
            <a:avLst/>
          </a:prstGeom>
        </p:spPr>
        <p:txBody>
          <a:bodyPr/>
          <a:lstStyle/>
          <a:p>
            <a:pPr/>
            <a:r>
              <a:t>Here is what the sample graph might look like. One thing worth pointing out is the inclusion of the provider in the graph. All resources depend on their underlying provider.</a:t>
            </a:r>
          </a:p>
          <a:p>
            <a:pPr/>
          </a:p>
          <a:p>
            <a:pPr/>
            <a:r>
              <a:rPr b="1"/>
              <a:t>Instructor note:</a:t>
            </a:r>
            <a:r>
              <a:t> Point out that the arrows dictate the order of dependencies, not the order of operations. To understand how to "walk" the graph, walk the arrows in reverse.</a:t>
            </a: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9" name="Shape 1709"/>
          <p:cNvSpPr/>
          <p:nvPr>
            <p:ph type="sldImg"/>
          </p:nvPr>
        </p:nvSpPr>
        <p:spPr>
          <a:prstGeom prst="rect">
            <a:avLst/>
          </a:prstGeom>
        </p:spPr>
        <p:txBody>
          <a:bodyPr/>
          <a:lstStyle/>
          <a:p>
            <a:pPr/>
          </a:p>
        </p:txBody>
      </p:sp>
      <p:sp>
        <p:nvSpPr>
          <p:cNvPr id="1710" name="Shape 1710"/>
          <p:cNvSpPr/>
          <p:nvPr>
            <p:ph type="body" sz="quarter" idx="1"/>
          </p:nvPr>
        </p:nvSpPr>
        <p:spPr>
          <a:prstGeom prst="rect">
            <a:avLst/>
          </a:prstGeom>
        </p:spPr>
        <p:txBody>
          <a:bodyPr/>
          <a:lstStyle/>
          <a:p>
            <a:pPr/>
            <a:r>
              <a:t>An example here is a database and application server. Your application may require the database be up-and-running prior to the application boot, but there's no infrastructure-level dependency. You can use an explicit </a:t>
            </a:r>
            <a:r>
              <a:rPr>
                <a:latin typeface="Courier"/>
                <a:ea typeface="Courier"/>
                <a:cs typeface="Courier"/>
                <a:sym typeface="Courier"/>
              </a:rPr>
              <a:t>depends_on</a:t>
            </a:r>
            <a:r>
              <a:t> to force that order of operations.</a:t>
            </a:r>
          </a:p>
          <a:p>
            <a:pPr/>
          </a:p>
          <a:p>
            <a:pPr/>
            <a:r>
              <a:t>It is very rare to require depends_on, and it should only be used as a last resort.</a:t>
            </a: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5" name="Shape 1715"/>
          <p:cNvSpPr/>
          <p:nvPr>
            <p:ph type="sldImg"/>
          </p:nvPr>
        </p:nvSpPr>
        <p:spPr>
          <a:prstGeom prst="rect">
            <a:avLst/>
          </a:prstGeom>
        </p:spPr>
        <p:txBody>
          <a:bodyPr/>
          <a:lstStyle/>
          <a:p>
            <a:pPr/>
          </a:p>
        </p:txBody>
      </p:sp>
      <p:sp>
        <p:nvSpPr>
          <p:cNvPr id="1716" name="Shape 1716"/>
          <p:cNvSpPr/>
          <p:nvPr>
            <p:ph type="body" sz="quarter" idx="1"/>
          </p:nvPr>
        </p:nvSpPr>
        <p:spPr>
          <a:prstGeom prst="rect">
            <a:avLst/>
          </a:prstGeom>
        </p:spPr>
        <p:txBody>
          <a:bodyPr/>
          <a:lstStyle/>
          <a:p>
            <a:pPr/>
            <a:r>
              <a:t>The best example here is where you would like to use the same Terraform configurations in multiple regions. The provider attribute allows you to specify which provider the resource should use. The provider must match the resource type (i.e. specifying a google provider for an aws resource is an error).</a:t>
            </a: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5" name="Shape 1725"/>
          <p:cNvSpPr/>
          <p:nvPr>
            <p:ph type="sldImg"/>
          </p:nvPr>
        </p:nvSpPr>
        <p:spPr>
          <a:prstGeom prst="rect">
            <a:avLst/>
          </a:prstGeom>
        </p:spPr>
        <p:txBody>
          <a:bodyPr/>
          <a:lstStyle/>
          <a:p>
            <a:pPr/>
          </a:p>
        </p:txBody>
      </p:sp>
      <p:sp>
        <p:nvSpPr>
          <p:cNvPr id="1726" name="Shape 1726"/>
          <p:cNvSpPr/>
          <p:nvPr>
            <p:ph type="body" sz="quarter" idx="1"/>
          </p:nvPr>
        </p:nvSpPr>
        <p:spPr>
          <a:prstGeom prst="rect">
            <a:avLst/>
          </a:prstGeom>
        </p:spPr>
        <p:txBody>
          <a:bodyPr/>
          <a:lstStyle/>
          <a:p>
            <a:pPr/>
            <a:r>
              <a:t>Here's an example of the "count" meta-argument.</a:t>
            </a:r>
          </a:p>
          <a:p>
            <a:pPr/>
            <a:r>
              <a:t>There may be a question here about "2" vs 2 - either is fine. Terraform will convert a string to a number when needed.</a:t>
            </a:r>
          </a:p>
          <a:p>
            <a:pPr/>
          </a:p>
          <a:p>
            <a:pPr/>
            <a:r>
              <a:t>Once we add "count" to the resource, we need to be aware that aws_instance.web will now refer to multiple "real" resources - so aws_instance.web.public_ip refers to the public ips for all of our instances. using square brackets and the `count.index` value will let us specify the current instance.</a:t>
            </a: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1" name="Shape 1731"/>
          <p:cNvSpPr/>
          <p:nvPr>
            <p:ph type="sldImg"/>
          </p:nvPr>
        </p:nvSpPr>
        <p:spPr>
          <a:prstGeom prst="rect">
            <a:avLst/>
          </a:prstGeom>
        </p:spPr>
        <p:txBody>
          <a:bodyPr/>
          <a:lstStyle/>
          <a:p>
            <a:pPr/>
          </a:p>
        </p:txBody>
      </p:sp>
      <p:sp>
        <p:nvSpPr>
          <p:cNvPr id="1732" name="Shape 1732"/>
          <p:cNvSpPr/>
          <p:nvPr>
            <p:ph type="body" sz="quarter" idx="1"/>
          </p:nvPr>
        </p:nvSpPr>
        <p:spPr>
          <a:prstGeom prst="rect">
            <a:avLst/>
          </a:prstGeom>
        </p:spPr>
        <p:txBody>
          <a:bodyPr/>
          <a:lstStyle/>
          <a:p>
            <a:pPr/>
            <a:r>
              <a:t>Once we add "count" to the resource, we need to be aware that aws_instance.web will now refer to multiple "real" resources - so aws_instance.web.public_ip is ambiguous.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0" name="Shape 410"/>
          <p:cNvSpPr/>
          <p:nvPr>
            <p:ph type="sldImg"/>
          </p:nvPr>
        </p:nvSpPr>
        <p:spPr>
          <a:prstGeom prst="rect">
            <a:avLst/>
          </a:prstGeom>
        </p:spPr>
        <p:txBody>
          <a:bodyPr/>
          <a:lstStyle/>
          <a:p>
            <a:pPr/>
          </a:p>
        </p:txBody>
      </p:sp>
      <p:sp>
        <p:nvSpPr>
          <p:cNvPr id="411" name="Shape 411"/>
          <p:cNvSpPr/>
          <p:nvPr>
            <p:ph type="body" sz="quarter" idx="1"/>
          </p:nvPr>
        </p:nvSpPr>
        <p:spPr>
          <a:prstGeom prst="rect">
            <a:avLst/>
          </a:prstGeom>
        </p:spPr>
        <p:txBody>
          <a:bodyPr/>
          <a:lstStyle/>
          <a:p>
            <a:pPr/>
            <a:r>
              <a:t>As we add more and and more functionality (capability), we add more complexity</a:t>
            </a: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9" name="Shape 1739"/>
          <p:cNvSpPr/>
          <p:nvPr>
            <p:ph type="sldImg"/>
          </p:nvPr>
        </p:nvSpPr>
        <p:spPr>
          <a:prstGeom prst="rect">
            <a:avLst/>
          </a:prstGeom>
        </p:spPr>
        <p:txBody>
          <a:bodyPr/>
          <a:lstStyle/>
          <a:p>
            <a:pPr/>
          </a:p>
        </p:txBody>
      </p:sp>
      <p:sp>
        <p:nvSpPr>
          <p:cNvPr id="1740" name="Shape 1740"/>
          <p:cNvSpPr/>
          <p:nvPr>
            <p:ph type="body" sz="quarter" idx="1"/>
          </p:nvPr>
        </p:nvSpPr>
        <p:spPr>
          <a:prstGeom prst="rect">
            <a:avLst/>
          </a:prstGeom>
        </p:spPr>
        <p:txBody>
          <a:bodyPr/>
          <a:lstStyle/>
          <a:p>
            <a:pPr/>
            <a:r>
              <a:t>Here is the sample apply output.</a:t>
            </a: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4" name="Shape 1744"/>
          <p:cNvSpPr/>
          <p:nvPr>
            <p:ph type="sldImg"/>
          </p:nvPr>
        </p:nvSpPr>
        <p:spPr>
          <a:prstGeom prst="rect">
            <a:avLst/>
          </a:prstGeom>
        </p:spPr>
        <p:txBody>
          <a:bodyPr/>
          <a:lstStyle/>
          <a:p>
            <a:pPr/>
          </a:p>
        </p:txBody>
      </p:sp>
      <p:sp>
        <p:nvSpPr>
          <p:cNvPr id="1745" name="Shape 1745"/>
          <p:cNvSpPr/>
          <p:nvPr>
            <p:ph type="body" sz="quarter" idx="1"/>
          </p:nvPr>
        </p:nvSpPr>
        <p:spPr>
          <a:prstGeom prst="rect">
            <a:avLst/>
          </a:prstGeom>
        </p:spPr>
        <p:txBody>
          <a:bodyPr/>
          <a:lstStyle/>
          <a:p>
            <a:pPr/>
            <a:r>
              <a:t>jq is a command line parser that is installed on the workstations automatically.</a:t>
            </a: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9" name="Shape 1749"/>
          <p:cNvSpPr/>
          <p:nvPr>
            <p:ph type="sldImg"/>
          </p:nvPr>
        </p:nvSpPr>
        <p:spPr>
          <a:prstGeom prst="rect">
            <a:avLst/>
          </a:prstGeom>
        </p:spPr>
        <p:txBody>
          <a:bodyPr/>
          <a:lstStyle/>
          <a:p>
            <a:pPr/>
          </a:p>
        </p:txBody>
      </p:sp>
      <p:sp>
        <p:nvSpPr>
          <p:cNvPr id="1750" name="Shape 1750"/>
          <p:cNvSpPr/>
          <p:nvPr>
            <p:ph type="body" sz="quarter" idx="1"/>
          </p:nvPr>
        </p:nvSpPr>
        <p:spPr>
          <a:prstGeom prst="rect">
            <a:avLst/>
          </a:prstGeom>
        </p:spPr>
        <p:txBody>
          <a:bodyPr/>
          <a:lstStyle/>
          <a:p>
            <a:pPr/>
            <a:r>
              <a:t>Here is one possible solution, using the local shell to parse output. </a:t>
            </a:r>
            <a:r>
              <a:rPr b="1"/>
              <a:t>This is problematic because it relies on shell-specific things, is not portable between systems, and is prone to error.</a:t>
            </a: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4" name="Shape 1754"/>
          <p:cNvSpPr/>
          <p:nvPr>
            <p:ph type="sldImg"/>
          </p:nvPr>
        </p:nvSpPr>
        <p:spPr>
          <a:prstGeom prst="rect">
            <a:avLst/>
          </a:prstGeom>
        </p:spPr>
        <p:txBody>
          <a:bodyPr/>
          <a:lstStyle/>
          <a:p>
            <a:pPr/>
          </a:p>
        </p:txBody>
      </p:sp>
      <p:sp>
        <p:nvSpPr>
          <p:cNvPr id="1755" name="Shape 1755"/>
          <p:cNvSpPr/>
          <p:nvPr>
            <p:ph type="body" sz="quarter" idx="1"/>
          </p:nvPr>
        </p:nvSpPr>
        <p:spPr>
          <a:prstGeom prst="rect">
            <a:avLst/>
          </a:prstGeom>
        </p:spPr>
        <p:txBody>
          <a:bodyPr/>
          <a:lstStyle/>
          <a:p>
            <a:pPr/>
            <a:r>
              <a:t>Another option is to request the </a:t>
            </a:r>
            <a:r>
              <a:rPr i="1"/>
              <a:t>json</a:t>
            </a:r>
            <a:r>
              <a:t> output and then use a post-processor like jq to pull out the information we need. If you were piping this output to another command, you would want to ask for the "raw" output using the `-r` flag to jq.</a:t>
            </a:r>
          </a:p>
          <a:p>
            <a:pPr/>
          </a:p>
          <a:p>
            <a:pPr>
              <a:defRPr b="1"/>
            </a:pPr>
            <a:r>
              <a:t>This is still problematic because, while json is a very common format, it requires the use of a third-party tool to massage the output into a format we want.</a:t>
            </a: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9" name="Shape 1759"/>
          <p:cNvSpPr/>
          <p:nvPr>
            <p:ph type="sldImg"/>
          </p:nvPr>
        </p:nvSpPr>
        <p:spPr>
          <a:prstGeom prst="rect">
            <a:avLst/>
          </a:prstGeom>
        </p:spPr>
        <p:txBody>
          <a:bodyPr/>
          <a:lstStyle/>
          <a:p>
            <a:pPr/>
          </a:p>
        </p:txBody>
      </p:sp>
      <p:sp>
        <p:nvSpPr>
          <p:cNvPr id="1760" name="Shape 1760"/>
          <p:cNvSpPr/>
          <p:nvPr>
            <p:ph type="body" sz="quarter" idx="1"/>
          </p:nvPr>
        </p:nvSpPr>
        <p:spPr>
          <a:prstGeom prst="rect">
            <a:avLst/>
          </a:prstGeom>
        </p:spPr>
        <p:txBody>
          <a:bodyPr/>
          <a:lstStyle/>
          <a:p>
            <a:pPr/>
            <a:r>
              <a:t>Skipping slide because the bug below hasn't been fixed yet.</a:t>
            </a:r>
          </a:p>
          <a:p>
            <a:pPr/>
          </a:p>
          <a:p>
            <a:pPr/>
            <a:r>
              <a:t>FIXME: This doesn't work right now because:</a:t>
            </a:r>
          </a:p>
          <a:p>
            <a:pPr/>
            <a:r>
              <a:t>1) the aws_instance is now in a module at this point</a:t>
            </a:r>
          </a:p>
          <a:p>
            <a:pPr/>
            <a:r>
              <a:t>2) This bug: https://github.com/hashicorp/terraform/issues/21516</a:t>
            </a:r>
          </a:p>
          <a:p>
            <a:pPr/>
          </a:p>
          <a:p>
            <a:pPr/>
            <a:r>
              <a:t>Another option is to use the `terraform console` command. Here we can query for the instance attribute directly. </a:t>
            </a:r>
            <a:r>
              <a:rPr b="1"/>
              <a:t>This is advantageous because it requires only Terraform and is completely cross-compatible. However, this has a disadvantage in that we cannot easily chain this output into another command because it's a REPL.</a:t>
            </a: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4" name="Shape 1764"/>
          <p:cNvSpPr/>
          <p:nvPr>
            <p:ph type="sldImg"/>
          </p:nvPr>
        </p:nvSpPr>
        <p:spPr>
          <a:prstGeom prst="rect">
            <a:avLst/>
          </a:prstGeom>
        </p:spPr>
        <p:txBody>
          <a:bodyPr/>
          <a:lstStyle/>
          <a:p>
            <a:pPr/>
          </a:p>
        </p:txBody>
      </p:sp>
      <p:sp>
        <p:nvSpPr>
          <p:cNvPr id="1765" name="Shape 1765"/>
          <p:cNvSpPr/>
          <p:nvPr>
            <p:ph type="body" sz="quarter" idx="1"/>
          </p:nvPr>
        </p:nvSpPr>
        <p:spPr>
          <a:prstGeom prst="rect">
            <a:avLst/>
          </a:prstGeom>
        </p:spPr>
        <p:txBody>
          <a:bodyPr/>
          <a:lstStyle/>
          <a:p>
            <a:pPr/>
            <a:r>
              <a:t>Lastly, we can use the REPL, but pass STDIN with our query. This will return the result to the shell, allowing us to pipe it to other commands. This is the best solution.</a:t>
            </a:r>
          </a:p>
          <a:p>
            <a:pPr/>
          </a:p>
          <a:p>
            <a:pPr/>
            <a:r>
              <a:t>Survey the class: How many people came up with this solution? Did anyone come up with a different solution?</a:t>
            </a: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3" name="Shape 1773"/>
          <p:cNvSpPr/>
          <p:nvPr>
            <p:ph type="sldImg"/>
          </p:nvPr>
        </p:nvSpPr>
        <p:spPr>
          <a:prstGeom prst="rect">
            <a:avLst/>
          </a:prstGeom>
        </p:spPr>
        <p:txBody>
          <a:bodyPr/>
          <a:lstStyle/>
          <a:p>
            <a:pPr/>
          </a:p>
        </p:txBody>
      </p:sp>
      <p:sp>
        <p:nvSpPr>
          <p:cNvPr id="1774" name="Shape 1774"/>
          <p:cNvSpPr/>
          <p:nvPr>
            <p:ph type="body" sz="quarter" idx="1"/>
          </p:nvPr>
        </p:nvSpPr>
        <p:spPr>
          <a:prstGeom prst="rect">
            <a:avLst/>
          </a:prstGeom>
        </p:spPr>
        <p:txBody>
          <a:bodyPr/>
          <a:lstStyle/>
          <a:p>
            <a:pPr/>
            <a:r>
              <a:t>This exercise may be challenging for some students because we did not explicitly say mathematical operations were permitted. Additionally, they will need to make a variable to store the input count or else they have to hard code the value.</a:t>
            </a: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9" name="Shape 1779"/>
          <p:cNvSpPr/>
          <p:nvPr>
            <p:ph type="sldImg"/>
          </p:nvPr>
        </p:nvSpPr>
        <p:spPr>
          <a:prstGeom prst="rect">
            <a:avLst/>
          </a:prstGeom>
        </p:spPr>
        <p:txBody>
          <a:bodyPr/>
          <a:lstStyle/>
          <a:p>
            <a:pPr/>
          </a:p>
        </p:txBody>
      </p:sp>
      <p:sp>
        <p:nvSpPr>
          <p:cNvPr id="1780" name="Shape 1780"/>
          <p:cNvSpPr/>
          <p:nvPr>
            <p:ph type="body" sz="quarter" idx="1"/>
          </p:nvPr>
        </p:nvSpPr>
        <p:spPr>
          <a:prstGeom prst="rect">
            <a:avLst/>
          </a:prstGeom>
        </p:spPr>
        <p:txBody>
          <a:bodyPr/>
          <a:lstStyle/>
          <a:p>
            <a:pPr/>
            <a:r>
              <a:t>Here is an example using count and a variable.</a:t>
            </a: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4" name="Shape 1784"/>
          <p:cNvSpPr/>
          <p:nvPr>
            <p:ph type="sldImg"/>
          </p:nvPr>
        </p:nvSpPr>
        <p:spPr>
          <a:prstGeom prst="rect">
            <a:avLst/>
          </a:prstGeom>
        </p:spPr>
        <p:txBody>
          <a:bodyPr/>
          <a:lstStyle/>
          <a:p>
            <a:pPr/>
          </a:p>
        </p:txBody>
      </p:sp>
      <p:sp>
        <p:nvSpPr>
          <p:cNvPr id="1785" name="Shape 1785"/>
          <p:cNvSpPr/>
          <p:nvPr>
            <p:ph type="body" sz="quarter" idx="1"/>
          </p:nvPr>
        </p:nvSpPr>
        <p:spPr>
          <a:prstGeom prst="rect">
            <a:avLst/>
          </a:prstGeom>
        </p:spPr>
        <p:txBody>
          <a:bodyPr/>
          <a:lstStyle/>
          <a:p>
            <a:pPr/>
            <a:r>
              <a:t>Note: These instances are independent and don’t share any data, so visits to the web app on one instance will not be reflected in the other instance.</a:t>
            </a: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9" name="Shape 1789"/>
          <p:cNvSpPr/>
          <p:nvPr>
            <p:ph type="sldImg"/>
          </p:nvPr>
        </p:nvSpPr>
        <p:spPr>
          <a:prstGeom prst="rect">
            <a:avLst/>
          </a:prstGeom>
        </p:spPr>
        <p:txBody>
          <a:bodyPr/>
          <a:lstStyle/>
          <a:p>
            <a:pPr/>
          </a:p>
        </p:txBody>
      </p:sp>
      <p:sp>
        <p:nvSpPr>
          <p:cNvPr id="1790" name="Shape 1790"/>
          <p:cNvSpPr/>
          <p:nvPr>
            <p:ph type="body" sz="quarter" idx="1"/>
          </p:nvPr>
        </p:nvSpPr>
        <p:spPr>
          <a:prstGeom prst="rect">
            <a:avLst/>
          </a:prstGeom>
        </p:spPr>
        <p:txBody>
          <a:bodyPr/>
          <a:lstStyle/>
          <a:p>
            <a:pPr/>
            <a:r>
              <a:t>The previous example provides a nice segue to discuss state - the way Terraform stores and manages resource data.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Shape 415"/>
          <p:cNvSpPr/>
          <p:nvPr>
            <p:ph type="sldImg"/>
          </p:nvPr>
        </p:nvSpPr>
        <p:spPr>
          <a:prstGeom prst="rect">
            <a:avLst/>
          </a:prstGeom>
        </p:spPr>
        <p:txBody>
          <a:bodyPr/>
          <a:lstStyle/>
          <a:p>
            <a:pPr/>
          </a:p>
        </p:txBody>
      </p:sp>
      <p:sp>
        <p:nvSpPr>
          <p:cNvPr id="416" name="Shape 416"/>
          <p:cNvSpPr/>
          <p:nvPr>
            <p:ph type="body" sz="quarter" idx="1"/>
          </p:nvPr>
        </p:nvSpPr>
        <p:spPr>
          <a:prstGeom prst="rect">
            <a:avLst/>
          </a:prstGeom>
        </p:spPr>
        <p:txBody>
          <a:bodyPr/>
          <a:lstStyle/>
          <a:p>
            <a:pPr/>
            <a:r>
              <a:t>So much so that our infrastructure for a single application might look like this. We need a strategy for managing this complexity.</a:t>
            </a: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5" name="Shape 1815"/>
          <p:cNvSpPr/>
          <p:nvPr>
            <p:ph type="sldImg"/>
          </p:nvPr>
        </p:nvSpPr>
        <p:spPr>
          <a:prstGeom prst="rect">
            <a:avLst/>
          </a:prstGeom>
        </p:spPr>
        <p:txBody>
          <a:bodyPr/>
          <a:lstStyle/>
          <a:p>
            <a:pPr/>
          </a:p>
        </p:txBody>
      </p:sp>
      <p:sp>
        <p:nvSpPr>
          <p:cNvPr id="1816" name="Shape 1816"/>
          <p:cNvSpPr/>
          <p:nvPr>
            <p:ph type="body" sz="quarter" idx="1"/>
          </p:nvPr>
        </p:nvSpPr>
        <p:spPr>
          <a:prstGeom prst="rect">
            <a:avLst/>
          </a:prstGeom>
        </p:spPr>
        <p:txBody>
          <a:bodyPr/>
          <a:lstStyle/>
          <a:p>
            <a:pPr/>
            <a:r>
              <a:t>In order to properly and correctly manage your infrastructure resources, Terraform stores the state of your managed infrastructure.</a:t>
            </a:r>
          </a:p>
          <a:p>
            <a:pPr/>
          </a:p>
          <a:p>
            <a:pPr/>
            <a:r>
              <a:t>Terraform uses this state on each execution to plan and make changes to your infrastructure.</a:t>
            </a:r>
          </a:p>
          <a:p>
            <a:pPr/>
          </a:p>
          <a:p>
            <a:pPr/>
            <a:r>
              <a:t>This state must be stored and maintained on each execution so future operations can perform correctly.</a:t>
            </a: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0" name="Shape 1820"/>
          <p:cNvSpPr/>
          <p:nvPr>
            <p:ph type="sldImg"/>
          </p:nvPr>
        </p:nvSpPr>
        <p:spPr>
          <a:prstGeom prst="rect">
            <a:avLst/>
          </a:prstGeom>
        </p:spPr>
        <p:txBody>
          <a:bodyPr/>
          <a:lstStyle/>
          <a:p>
            <a:pPr/>
          </a:p>
        </p:txBody>
      </p:sp>
      <p:sp>
        <p:nvSpPr>
          <p:cNvPr id="1821" name="Shape 1821"/>
          <p:cNvSpPr/>
          <p:nvPr>
            <p:ph type="body" sz="quarter" idx="1"/>
          </p:nvPr>
        </p:nvSpPr>
        <p:spPr>
          <a:prstGeom prst="rect">
            <a:avLst/>
          </a:prstGeom>
        </p:spPr>
        <p:txBody>
          <a:bodyPr/>
          <a:lstStyle/>
          <a:p>
            <a:pPr/>
            <a:r>
              <a:t>Here's an example Terraform state file. It's JSON, meant for internal Terraform purposes, so not particularly human friendly.</a:t>
            </a: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5" name="Shape 1825"/>
          <p:cNvSpPr/>
          <p:nvPr>
            <p:ph type="sldImg"/>
          </p:nvPr>
        </p:nvSpPr>
        <p:spPr>
          <a:prstGeom prst="rect">
            <a:avLst/>
          </a:prstGeom>
        </p:spPr>
        <p:txBody>
          <a:bodyPr/>
          <a:lstStyle/>
          <a:p>
            <a:pPr/>
          </a:p>
        </p:txBody>
      </p:sp>
      <p:sp>
        <p:nvSpPr>
          <p:cNvPr id="1826" name="Shape 1826"/>
          <p:cNvSpPr/>
          <p:nvPr>
            <p:ph type="body" sz="quarter" idx="1"/>
          </p:nvPr>
        </p:nvSpPr>
        <p:spPr>
          <a:prstGeom prst="rect">
            <a:avLst/>
          </a:prstGeom>
        </p:spPr>
        <p:txBody>
          <a:bodyPr/>
          <a:lstStyle/>
          <a:p>
            <a:pPr/>
            <a:r>
              <a:t>There are also a series of commands behind `terraform state` (list, rm, mv, show)</a:t>
            </a:r>
          </a:p>
          <a:p>
            <a:pPr/>
          </a:p>
          <a:p>
            <a:pPr/>
            <a:r>
              <a:t>In rare cases, you may need to manually delete state using these commands. For example, when refactoring code from the root module to submodules.</a:t>
            </a: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1" name="Shape 1831"/>
          <p:cNvSpPr/>
          <p:nvPr>
            <p:ph type="sldImg"/>
          </p:nvPr>
        </p:nvSpPr>
        <p:spPr>
          <a:prstGeom prst="rect">
            <a:avLst/>
          </a:prstGeom>
        </p:spPr>
        <p:txBody>
          <a:bodyPr/>
          <a:lstStyle/>
          <a:p>
            <a:pPr/>
          </a:p>
        </p:txBody>
      </p:sp>
      <p:sp>
        <p:nvSpPr>
          <p:cNvPr id="1832" name="Shape 1832"/>
          <p:cNvSpPr/>
          <p:nvPr>
            <p:ph type="body" sz="quarter" idx="1"/>
          </p:nvPr>
        </p:nvSpPr>
        <p:spPr>
          <a:prstGeom prst="rect">
            <a:avLst/>
          </a:prstGeom>
        </p:spPr>
        <p:txBody>
          <a:bodyPr/>
          <a:lstStyle/>
          <a:p>
            <a:pPr/>
            <a:r>
              <a:t>As a class, work through these exercises. The configuration column represents the local terraform configuration. The state represents the store state. The reality represents what is out on the remote provider. </a:t>
            </a:r>
            <a:r>
              <a:rPr b="1"/>
              <a:t>Do not advance the slide until you've answered all the questions.</a:t>
            </a:r>
            <a:endParaRPr b="1"/>
          </a:p>
          <a:p>
            <a:pPr/>
            <a:endParaRPr b="1"/>
          </a:p>
          <a:p>
            <a:pPr/>
            <a:r>
              <a:t>Operations will be something like: create, delete, noop, recreate, update</a:t>
            </a: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7" name="Shape 1837"/>
          <p:cNvSpPr/>
          <p:nvPr>
            <p:ph type="sldImg"/>
          </p:nvPr>
        </p:nvSpPr>
        <p:spPr>
          <a:prstGeom prst="rect">
            <a:avLst/>
          </a:prstGeom>
        </p:spPr>
        <p:txBody>
          <a:bodyPr/>
          <a:lstStyle/>
          <a:p>
            <a:pPr/>
          </a:p>
        </p:txBody>
      </p:sp>
      <p:sp>
        <p:nvSpPr>
          <p:cNvPr id="1838" name="Shape 1838"/>
          <p:cNvSpPr/>
          <p:nvPr>
            <p:ph type="body" sz="quarter" idx="1"/>
          </p:nvPr>
        </p:nvSpPr>
        <p:spPr>
          <a:prstGeom prst="rect">
            <a:avLst/>
          </a:prstGeom>
        </p:spPr>
        <p:txBody>
          <a:bodyPr/>
          <a:lstStyle/>
          <a:p>
            <a:pPr/>
            <a:r>
              <a:t>* sometimes this re-create will fail, depending on the resource type. Some resource types must be unique, so trying to re-create an existing resource will fail.</a:t>
            </a:r>
          </a:p>
          <a:p>
            <a:pPr/>
          </a:p>
          <a:p>
            <a:pPr/>
            <a:r>
              <a:t>If the state of a resource is lost or missing, Terraform knows nothing about the resource, so it can no longer be managed by Terraform.</a:t>
            </a: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2" name="Shape 1842"/>
          <p:cNvSpPr/>
          <p:nvPr>
            <p:ph type="sldImg"/>
          </p:nvPr>
        </p:nvSpPr>
        <p:spPr>
          <a:prstGeom prst="rect">
            <a:avLst/>
          </a:prstGeom>
        </p:spPr>
        <p:txBody>
          <a:bodyPr/>
          <a:lstStyle/>
          <a:p>
            <a:pPr/>
          </a:p>
        </p:txBody>
      </p:sp>
      <p:sp>
        <p:nvSpPr>
          <p:cNvPr id="1843" name="Shape 1843"/>
          <p:cNvSpPr/>
          <p:nvPr>
            <p:ph type="body" sz="quarter" idx="1"/>
          </p:nvPr>
        </p:nvSpPr>
        <p:spPr>
          <a:prstGeom prst="rect">
            <a:avLst/>
          </a:prstGeom>
        </p:spPr>
        <p:txBody>
          <a:bodyPr/>
          <a:lstStyle/>
          <a:p>
            <a:pPr/>
            <a:r>
              <a:t>Here’s another visualization of how Terraform resolves state.</a:t>
            </a:r>
          </a:p>
          <a:p>
            <a:p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0" name="Shape 1860"/>
          <p:cNvSpPr/>
          <p:nvPr>
            <p:ph type="sldImg"/>
          </p:nvPr>
        </p:nvSpPr>
        <p:spPr>
          <a:prstGeom prst="rect">
            <a:avLst/>
          </a:prstGeom>
        </p:spPr>
        <p:txBody>
          <a:bodyPr/>
          <a:lstStyle/>
          <a:p>
            <a:pPr/>
          </a:p>
        </p:txBody>
      </p:sp>
      <p:sp>
        <p:nvSpPr>
          <p:cNvPr id="1861" name="Shape 1861"/>
          <p:cNvSpPr/>
          <p:nvPr>
            <p:ph type="body" sz="quarter" idx="1"/>
          </p:nvPr>
        </p:nvSpPr>
        <p:spPr>
          <a:prstGeom prst="rect">
            <a:avLst/>
          </a:prstGeom>
        </p:spPr>
        <p:txBody>
          <a:bodyPr/>
          <a:lstStyle/>
          <a:p>
            <a:pPr/>
            <a:r>
              <a:t>Just like in concurrent programming, there exists a race condition when multiple people or processes are running Terraform simultaneously. Terraform 0.9 introduced state locking to prevent concurrent "write" operations to state.</a:t>
            </a:r>
          </a:p>
          <a:p>
            <a:pPr/>
          </a:p>
          <a:p>
            <a:pPr/>
            <a:r>
              <a:t>Only certain "state backends" support locking.</a:t>
            </a: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6" name="Shape 1866"/>
          <p:cNvSpPr/>
          <p:nvPr>
            <p:ph type="sldImg"/>
          </p:nvPr>
        </p:nvSpPr>
        <p:spPr>
          <a:prstGeom prst="rect">
            <a:avLst/>
          </a:prstGeom>
        </p:spPr>
        <p:txBody>
          <a:bodyPr/>
          <a:lstStyle/>
          <a:p>
            <a:pPr/>
          </a:p>
        </p:txBody>
      </p:sp>
      <p:sp>
        <p:nvSpPr>
          <p:cNvPr id="1867" name="Shape 1867"/>
          <p:cNvSpPr/>
          <p:nvPr>
            <p:ph type="body" sz="quarter" idx="1"/>
          </p:nvPr>
        </p:nvSpPr>
        <p:spPr>
          <a:prstGeom prst="rect">
            <a:avLst/>
          </a:prstGeom>
        </p:spPr>
        <p:txBody>
          <a:bodyPr/>
          <a:lstStyle/>
          <a:p>
            <a:pPr/>
            <a:r>
              <a:t>The next logical question is "where is state stored"? By default, Terraform stores state locally in a JSON file on disk, but it also supports a number of state backends for storing "remote state".</a:t>
            </a: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2" name="Shape 1872"/>
          <p:cNvSpPr/>
          <p:nvPr>
            <p:ph type="sldImg"/>
          </p:nvPr>
        </p:nvSpPr>
        <p:spPr>
          <a:prstGeom prst="rect">
            <a:avLst/>
          </a:prstGeom>
        </p:spPr>
        <p:txBody>
          <a:bodyPr/>
          <a:lstStyle/>
          <a:p>
            <a:pPr/>
          </a:p>
        </p:txBody>
      </p:sp>
      <p:sp>
        <p:nvSpPr>
          <p:cNvPr id="1873" name="Shape 1873"/>
          <p:cNvSpPr/>
          <p:nvPr>
            <p:ph type="body" sz="quarter" idx="1"/>
          </p:nvPr>
        </p:nvSpPr>
        <p:spPr>
          <a:prstGeom prst="rect">
            <a:avLst/>
          </a:prstGeom>
        </p:spPr>
        <p:txBody>
          <a:bodyPr/>
          <a:lstStyle/>
          <a:p>
            <a:pPr/>
            <a:r>
              <a:t>Terraform's local state is stored on disk as JSON, and that file must always be up to date before a person or process runs Terraform. If the state is out of sync, the wrong operation might occur, causing unexpected results.</a:t>
            </a:r>
          </a:p>
          <a:p>
            <a:pPr/>
          </a:p>
          <a:p>
            <a:pPr/>
            <a:r>
              <a:t>Once teams reach a certain size, distribution, or frequency of Terraform processes, they outgrow local state. There is no "magic number". A team of 100 that runs Terraform once daily may never need remote state, but a team of 5 people running Terraform 50 times per day would likely require it.</a:t>
            </a:r>
          </a:p>
          <a:p>
            <a:pPr/>
          </a:p>
          <a:p>
            <a:pPr/>
            <a:r>
              <a:t>Another challenging with local state is that it requires a "mono repo" (all Terraform configurations in the same repository). This makes separation of concerns and individual team velocity challenging.</a:t>
            </a: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8" name="Shape 1878"/>
          <p:cNvSpPr/>
          <p:nvPr>
            <p:ph type="sldImg"/>
          </p:nvPr>
        </p:nvSpPr>
        <p:spPr>
          <a:prstGeom prst="rect">
            <a:avLst/>
          </a:prstGeom>
        </p:spPr>
        <p:txBody>
          <a:bodyPr/>
          <a:lstStyle/>
          <a:p>
            <a:pPr/>
          </a:p>
        </p:txBody>
      </p:sp>
      <p:sp>
        <p:nvSpPr>
          <p:cNvPr id="1879" name="Shape 1879"/>
          <p:cNvSpPr/>
          <p:nvPr>
            <p:ph type="body" sz="quarter" idx="1"/>
          </p:nvPr>
        </p:nvSpPr>
        <p:spPr>
          <a:prstGeom prst="rect">
            <a:avLst/>
          </a:prstGeom>
        </p:spPr>
        <p:txBody>
          <a:bodyPr/>
          <a:lstStyle/>
          <a:p>
            <a:pPr/>
            <a:r>
              <a:t>Terraform supports storing and retrieving this state information from remote sources like Terraform Enterprise, Consul, S3, and more.</a:t>
            </a:r>
          </a:p>
          <a:p>
            <a:pPr/>
          </a:p>
          <a:p>
            <a:pPr/>
            <a:r>
              <a:t>Remote state gives you more than just easier version control and safer storage. It also allows you to delegate the outputs to other teams. This allows your infrastructure to be more easily broken down into components that multiple teams can access.</a:t>
            </a:r>
          </a:p>
          <a:p>
            <a:pPr/>
          </a:p>
          <a:p>
            <a:pPr/>
            <a:r>
              <a:t>Put another way, remote state also allows teams to share infrastructure resources in a read-only way.</a:t>
            </a:r>
          </a:p>
          <a:p>
            <a:pPr/>
            <a:r>
              <a:t>For example, a core infrastructure team can handle building the core machines, networking, etc. and can expose some information to other teams to run their own infrastructure. As a more specific example with AWS: you can expose things such as VPC IDs, subnets, NAT instance IDs, etc. through remote state and have other Terraform states consume that.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2" name="Shape 422"/>
          <p:cNvSpPr/>
          <p:nvPr>
            <p:ph type="sldImg"/>
          </p:nvPr>
        </p:nvSpPr>
        <p:spPr>
          <a:prstGeom prst="rect">
            <a:avLst/>
          </a:prstGeom>
        </p:spPr>
        <p:txBody>
          <a:bodyPr/>
          <a:lstStyle/>
          <a:p>
            <a:pPr/>
          </a:p>
        </p:txBody>
      </p:sp>
      <p:sp>
        <p:nvSpPr>
          <p:cNvPr id="423" name="Shape 423"/>
          <p:cNvSpPr/>
          <p:nvPr>
            <p:ph type="body" sz="quarter" idx="1"/>
          </p:nvPr>
        </p:nvSpPr>
        <p:spPr>
          <a:prstGeom prst="rect">
            <a:avLst/>
          </a:prstGeom>
        </p:spPr>
        <p:txBody>
          <a:bodyPr/>
          <a:lstStyle/>
          <a:p>
            <a:pPr/>
            <a:r>
              <a:t>Well it turns out that modeling the relationships between these resources is actually very similar to a relational database (the right is an ERD)</a:t>
            </a: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4" name="Shape 1884"/>
          <p:cNvSpPr/>
          <p:nvPr>
            <p:ph type="sldImg"/>
          </p:nvPr>
        </p:nvSpPr>
        <p:spPr>
          <a:prstGeom prst="rect">
            <a:avLst/>
          </a:prstGeom>
        </p:spPr>
        <p:txBody>
          <a:bodyPr/>
          <a:lstStyle/>
          <a:p>
            <a:pPr/>
          </a:p>
        </p:txBody>
      </p:sp>
      <p:sp>
        <p:nvSpPr>
          <p:cNvPr id="1885" name="Shape 1885"/>
          <p:cNvSpPr/>
          <p:nvPr>
            <p:ph type="body" sz="quarter" idx="1"/>
          </p:nvPr>
        </p:nvSpPr>
        <p:spPr>
          <a:prstGeom prst="rect">
            <a:avLst/>
          </a:prstGeom>
        </p:spPr>
        <p:txBody>
          <a:bodyPr/>
          <a:lstStyle/>
          <a:p>
            <a:pPr/>
            <a:r>
              <a:t>Depending on the Terraform resources, state may contain sensitive data including database passwords. This behavior is resource-specific and users should assume plain-text by default.</a:t>
            </a:r>
          </a:p>
          <a:p>
            <a:pPr/>
          </a:p>
          <a:p>
            <a:pPr/>
            <a:r>
              <a:t>Some resources support exporting in encrypted formats.</a:t>
            </a:r>
          </a:p>
          <a:p>
            <a:pPr/>
            <a:br/>
            <a:r>
              <a:t>As such, state storage should be encrypted and access audited.</a:t>
            </a: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0" name="Shape 1890"/>
          <p:cNvSpPr/>
          <p:nvPr>
            <p:ph type="sldImg"/>
          </p:nvPr>
        </p:nvSpPr>
        <p:spPr>
          <a:prstGeom prst="rect">
            <a:avLst/>
          </a:prstGeom>
        </p:spPr>
        <p:txBody>
          <a:bodyPr/>
          <a:lstStyle/>
          <a:p>
            <a:pPr/>
          </a:p>
        </p:txBody>
      </p:sp>
      <p:sp>
        <p:nvSpPr>
          <p:cNvPr id="1891" name="Shape 1891"/>
          <p:cNvSpPr/>
          <p:nvPr>
            <p:ph type="body" sz="quarter" idx="1"/>
          </p:nvPr>
        </p:nvSpPr>
        <p:spPr>
          <a:prstGeom prst="rect">
            <a:avLst/>
          </a:prstGeom>
        </p:spPr>
        <p:txBody>
          <a:bodyPr/>
          <a:lstStyle/>
          <a:p>
            <a:pPr/>
            <a:r>
              <a:t>Local state is stored in plain text as JSON. There is no additional encryption beyond your hard disk.</a:t>
            </a:r>
          </a:p>
          <a:p>
            <a:pPr/>
          </a:p>
          <a:p>
            <a:pPr/>
            <a:r>
              <a:t>Remote state encryption is backend-specific, but Terraform only holds remote state in memory (never writes to disk).</a:t>
            </a:r>
          </a:p>
          <a:p>
            <a:pPr/>
          </a:p>
          <a:p>
            <a:pPr/>
            <a:r>
              <a:t>One example is using Amazon S3 to store state. By enabling encryption on the bucket, IAM access and logging, and only connecting via TLS, state is secure from prying eyes.</a:t>
            </a:r>
          </a:p>
          <a:p>
            <a:pPr/>
          </a:p>
          <a:p>
            <a:pPr/>
            <a:r>
              <a:t>Another example is Terraform Enterprise which encrypts data in transit and at rest with a unique encryption key for each state version. TFE also knows which user is performing an operation, so all access is audited and logged.</a:t>
            </a: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6" name="Shape 1896"/>
          <p:cNvSpPr/>
          <p:nvPr>
            <p:ph type="sldImg"/>
          </p:nvPr>
        </p:nvSpPr>
        <p:spPr>
          <a:prstGeom prst="rect">
            <a:avLst/>
          </a:prstGeom>
        </p:spPr>
        <p:txBody>
          <a:bodyPr/>
          <a:lstStyle/>
          <a:p>
            <a:pPr/>
          </a:p>
        </p:txBody>
      </p:sp>
      <p:sp>
        <p:nvSpPr>
          <p:cNvPr id="1897" name="Shape 1897"/>
          <p:cNvSpPr/>
          <p:nvPr>
            <p:ph type="body" sz="quarter" idx="1"/>
          </p:nvPr>
        </p:nvSpPr>
        <p:spPr>
          <a:prstGeom prst="rect">
            <a:avLst/>
          </a:prstGeom>
        </p:spPr>
        <p:txBody>
          <a:bodyPr/>
          <a:lstStyle/>
          <a:p>
            <a:pPr/>
            <a:r>
              <a:t>Here is an example of a resource that uses PGP encryption in the state file. Not all resources support this.</a:t>
            </a: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5" name="Shape 1905"/>
          <p:cNvSpPr/>
          <p:nvPr>
            <p:ph type="sldImg"/>
          </p:nvPr>
        </p:nvSpPr>
        <p:spPr>
          <a:prstGeom prst="rect">
            <a:avLst/>
          </a:prstGeom>
        </p:spPr>
        <p:txBody>
          <a:bodyPr/>
          <a:lstStyle/>
          <a:p>
            <a:pPr/>
          </a:p>
        </p:txBody>
      </p:sp>
      <p:sp>
        <p:nvSpPr>
          <p:cNvPr id="1906" name="Shape 1906"/>
          <p:cNvSpPr/>
          <p:nvPr>
            <p:ph type="body" sz="quarter" idx="1"/>
          </p:nvPr>
        </p:nvSpPr>
        <p:spPr>
          <a:prstGeom prst="rect">
            <a:avLst/>
          </a:prstGeom>
        </p:spPr>
        <p:txBody>
          <a:bodyPr/>
          <a:lstStyle/>
          <a:p>
            <a:pPr/>
            <a:r>
              <a:t>There are three products in the terraform ecosystem. So far, we've been using the free and open source command line tool called Terraform. Many individuals and teams just use the command line tool to manage their infrastructure.</a:t>
            </a:r>
          </a:p>
          <a:p>
            <a:pPr/>
          </a:p>
          <a:p>
            <a:pPr/>
            <a:r>
              <a:t>Hashicorp also also provides terraform cloud, which is free for individuals and teams, with for-pay features for businesses.</a:t>
            </a:r>
          </a:p>
          <a:p>
            <a:pPr/>
          </a:p>
          <a:p>
            <a:pPr/>
            <a:r>
              <a:t>Finally, organizations can buy and install terraform enterprise, an on premise </a:t>
            </a: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0" name="Shape 1910"/>
          <p:cNvSpPr/>
          <p:nvPr>
            <p:ph type="sldImg"/>
          </p:nvPr>
        </p:nvSpPr>
        <p:spPr>
          <a:prstGeom prst="rect">
            <a:avLst/>
          </a:prstGeom>
        </p:spPr>
        <p:txBody>
          <a:bodyPr/>
          <a:lstStyle/>
          <a:p>
            <a:pPr/>
          </a:p>
        </p:txBody>
      </p:sp>
      <p:sp>
        <p:nvSpPr>
          <p:cNvPr id="1911" name="Shape 1911"/>
          <p:cNvSpPr/>
          <p:nvPr>
            <p:ph type="body" sz="quarter" idx="1"/>
          </p:nvPr>
        </p:nvSpPr>
        <p:spPr>
          <a:prstGeom prst="rect">
            <a:avLst/>
          </a:prstGeom>
        </p:spPr>
        <p:txBody>
          <a:bodyPr/>
          <a:lstStyle/>
          <a:p>
            <a:pPr/>
            <a:r>
              <a:t>We’ve built Terraform Cloud and Terraform Enterprise to make team collaboration and remote state as easy as possible.</a:t>
            </a:r>
          </a:p>
          <a:p>
            <a:pPr/>
          </a:p>
          <a:p>
            <a:pPr/>
            <a:r>
              <a:t>Connect a Workspace to a repository at GitHub or Bitbucket. You don’t have to write any new code and it will manage state for you.</a:t>
            </a:r>
          </a:p>
          <a:p>
            <a:pPr/>
          </a:p>
          <a:p>
            <a:pPr/>
            <a:r>
              <a:t>This is the best practice that we use and recommend. Instead of pushing local state, just start a project on Terraform Cloud and state will be managed for you.</a:t>
            </a: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4" name="Shape 1924"/>
          <p:cNvSpPr/>
          <p:nvPr>
            <p:ph type="sldImg"/>
          </p:nvPr>
        </p:nvSpPr>
        <p:spPr>
          <a:prstGeom prst="rect">
            <a:avLst/>
          </a:prstGeom>
        </p:spPr>
        <p:txBody>
          <a:bodyPr/>
          <a:lstStyle/>
          <a:p>
            <a:pPr/>
          </a:p>
        </p:txBody>
      </p:sp>
      <p:sp>
        <p:nvSpPr>
          <p:cNvPr id="1925" name="Shape 1925"/>
          <p:cNvSpPr/>
          <p:nvPr>
            <p:ph type="body" sz="quarter" idx="1"/>
          </p:nvPr>
        </p:nvSpPr>
        <p:spPr>
          <a:prstGeom prst="rect">
            <a:avLst/>
          </a:prstGeom>
        </p:spPr>
        <p:txBody>
          <a:bodyPr/>
          <a:lstStyle/>
          <a:p>
            <a:pPr/>
            <a:r>
              <a:t>We use the `terraform` block to configure our backend. A backe</a:t>
            </a:r>
          </a:p>
          <a:p>
            <a:pPr/>
          </a:p>
          <a:p>
            <a:pPr/>
            <a:r>
              <a:t>Several backends are possible, including Amazon S3, Google Cloud Storage, and Azure Storage. </a:t>
            </a:r>
          </a:p>
          <a:p>
            <a:pPr/>
          </a:p>
          <a:p>
            <a:pPr/>
            <a:r>
              <a:t>Terraform Cloud and Terraform Enterprise use the "remote" backend.</a:t>
            </a: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0" name="Shape 1930"/>
          <p:cNvSpPr/>
          <p:nvPr>
            <p:ph type="sldImg"/>
          </p:nvPr>
        </p:nvSpPr>
        <p:spPr>
          <a:prstGeom prst="rect">
            <a:avLst/>
          </a:prstGeom>
        </p:spPr>
        <p:txBody>
          <a:bodyPr/>
          <a:lstStyle/>
          <a:p>
            <a:pPr/>
          </a:p>
        </p:txBody>
      </p:sp>
      <p:sp>
        <p:nvSpPr>
          <p:cNvPr id="1931" name="Shape 1931"/>
          <p:cNvSpPr/>
          <p:nvPr>
            <p:ph type="body" sz="quarter" idx="1"/>
          </p:nvPr>
        </p:nvSpPr>
        <p:spPr>
          <a:prstGeom prst="rect">
            <a:avLst/>
          </a:prstGeom>
        </p:spPr>
        <p:txBody>
          <a:bodyPr/>
          <a:lstStyle/>
          <a:p>
            <a:pPr/>
            <a:r>
              <a:t>If your deployments are managed on Terraform Cloud or Terraform Enterprise, you can also connect to other Workspaces to re-use outputs. This is done via the </a:t>
            </a:r>
            <a:r>
              <a:rPr>
                <a:latin typeface="Courier"/>
                <a:ea typeface="Courier"/>
                <a:cs typeface="Courier"/>
                <a:sym typeface="Courier"/>
              </a:rPr>
              <a:t>terraform_remote_state</a:t>
            </a:r>
            <a:r>
              <a:t> data source.</a:t>
            </a:r>
          </a:p>
          <a:p>
            <a:pPr/>
          </a:p>
          <a:p>
            <a:pPr/>
            <a:r>
              <a:t>This example shows pulling remote state from Terraform Enterprise from a different set of Terraform configurations which define a VPC. Inside our configuration, we can access the VPC's </a:t>
            </a:r>
            <a:r>
              <a:rPr>
                <a:latin typeface="Courier"/>
                <a:ea typeface="Courier"/>
                <a:cs typeface="Courier"/>
                <a:sym typeface="Courier"/>
              </a:rPr>
              <a:t>subnet_id</a:t>
            </a:r>
            <a:r>
              <a:t> to launch our instance inside of it.</a:t>
            </a:r>
          </a:p>
          <a:p>
            <a:pPr/>
          </a:p>
          <a:p>
            <a:pPr/>
            <a:r>
              <a:t>On your workstation, you were given hard-coded VPC ids and AMIs and other values. A more maintainable setup would use a data source like this to populate those values dynamically.</a:t>
            </a: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7" name="Shape 1937"/>
          <p:cNvSpPr/>
          <p:nvPr>
            <p:ph type="sldImg"/>
          </p:nvPr>
        </p:nvSpPr>
        <p:spPr>
          <a:prstGeom prst="rect">
            <a:avLst/>
          </a:prstGeom>
        </p:spPr>
        <p:txBody>
          <a:bodyPr/>
          <a:lstStyle/>
          <a:p>
            <a:pPr/>
          </a:p>
        </p:txBody>
      </p:sp>
      <p:sp>
        <p:nvSpPr>
          <p:cNvPr id="1938" name="Shape 1938"/>
          <p:cNvSpPr/>
          <p:nvPr>
            <p:ph type="body" sz="quarter" idx="1"/>
          </p:nvPr>
        </p:nvSpPr>
        <p:spPr>
          <a:prstGeom prst="rect">
            <a:avLst/>
          </a:prstGeom>
        </p:spPr>
        <p:txBody>
          <a:bodyPr/>
          <a:lstStyle/>
          <a:p>
            <a:pPr/>
            <a:r>
              <a:t>Authentication happens with an access token, which is stored in a file called .terraformrc in your user's home directory.</a:t>
            </a: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4" name="Shape 1944"/>
          <p:cNvSpPr/>
          <p:nvPr>
            <p:ph type="sldImg"/>
          </p:nvPr>
        </p:nvSpPr>
        <p:spPr>
          <a:prstGeom prst="rect">
            <a:avLst/>
          </a:prstGeom>
        </p:spPr>
        <p:txBody>
          <a:bodyPr/>
          <a:lstStyle/>
          <a:p>
            <a:pPr/>
          </a:p>
        </p:txBody>
      </p:sp>
      <p:sp>
        <p:nvSpPr>
          <p:cNvPr id="1945" name="Shape 1945"/>
          <p:cNvSpPr/>
          <p:nvPr>
            <p:ph type="body" sz="quarter" idx="1"/>
          </p:nvPr>
        </p:nvSpPr>
        <p:spPr>
          <a:prstGeom prst="rect">
            <a:avLst/>
          </a:prstGeom>
        </p:spPr>
        <p:txBody>
          <a:bodyPr/>
          <a:lstStyle/>
          <a:p>
            <a:pPr/>
            <a:r>
              <a:t>You can also supply an </a:t>
            </a:r>
            <a:r>
              <a:rPr>
                <a:latin typeface="Courier"/>
                <a:ea typeface="Courier"/>
                <a:cs typeface="Courier"/>
                <a:sym typeface="Courier"/>
              </a:rPr>
              <a:t>access_token</a:t>
            </a:r>
            <a:r>
              <a:t> to authenticate.</a:t>
            </a:r>
          </a:p>
          <a:p>
            <a:pPr/>
          </a:p>
          <a:p>
            <a:pPr/>
            <a:r>
              <a:t>This must be a user-level access token, created under “User Settings”. Team and Organization tokens have more limited uses and can’t be used here.</a:t>
            </a: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4" name="Shape 1954"/>
          <p:cNvSpPr/>
          <p:nvPr>
            <p:ph type="sldImg"/>
          </p:nvPr>
        </p:nvSpPr>
        <p:spPr>
          <a:prstGeom prst="rect">
            <a:avLst/>
          </a:prstGeom>
        </p:spPr>
        <p:txBody>
          <a:bodyPr/>
          <a:lstStyle/>
          <a:p>
            <a:pPr/>
          </a:p>
        </p:txBody>
      </p:sp>
      <p:sp>
        <p:nvSpPr>
          <p:cNvPr id="1955" name="Shape 1955"/>
          <p:cNvSpPr/>
          <p:nvPr>
            <p:ph type="body" sz="quarter" idx="1"/>
          </p:nvPr>
        </p:nvSpPr>
        <p:spPr>
          <a:prstGeom prst="rect">
            <a:avLst/>
          </a:prstGeom>
        </p:spPr>
        <p:txBody>
          <a:bodyPr/>
          <a:lstStyle/>
          <a:p>
            <a:pPr/>
            <a:r>
              <a:t>We won’t perform a migration, but here are the steps.</a:t>
            </a:r>
          </a:p>
          <a:p>
            <a:pPr/>
          </a:p>
          <a:p>
            <a:pPr/>
            <a:r>
              <a:t>First, your access token needs to be configured in your .terraformrc file</a:t>
            </a:r>
          </a:p>
          <a:p>
            <a:pPr/>
          </a:p>
          <a:p>
            <a:pPr/>
            <a:r>
              <a:t>Next, re-run </a:t>
            </a:r>
            <a:r>
              <a:rPr>
                <a:latin typeface="Courier"/>
                <a:ea typeface="Courier"/>
                <a:cs typeface="Courier"/>
                <a:sym typeface="Courier"/>
              </a:rPr>
              <a:t>terraform init</a:t>
            </a:r>
            <a:r>
              <a:t>. It will notice the new remote backend configuration and confirm that you want to migrate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1" name="Shape 431"/>
          <p:cNvSpPr/>
          <p:nvPr>
            <p:ph type="sldImg"/>
          </p:nvPr>
        </p:nvSpPr>
        <p:spPr>
          <a:prstGeom prst="rect">
            <a:avLst/>
          </a:prstGeom>
        </p:spPr>
        <p:txBody>
          <a:bodyPr/>
          <a:lstStyle/>
          <a:p>
            <a:pPr/>
          </a:p>
        </p:txBody>
      </p:sp>
      <p:sp>
        <p:nvSpPr>
          <p:cNvPr id="432" name="Shape 432"/>
          <p:cNvSpPr/>
          <p:nvPr>
            <p:ph type="body" sz="quarter" idx="1"/>
          </p:nvPr>
        </p:nvSpPr>
        <p:spPr>
          <a:prstGeom prst="rect">
            <a:avLst/>
          </a:prstGeom>
        </p:spPr>
        <p:txBody>
          <a:bodyPr/>
          <a:lstStyle/>
          <a:p>
            <a:pPr/>
            <a:r>
              <a:t>And we already have techniques for modeling databases as code... so why can't we model infrastructure as code?</a:t>
            </a: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9" name="Shape 1959"/>
          <p:cNvSpPr/>
          <p:nvPr>
            <p:ph type="sldImg"/>
          </p:nvPr>
        </p:nvSpPr>
        <p:spPr>
          <a:prstGeom prst="rect">
            <a:avLst/>
          </a:prstGeom>
        </p:spPr>
        <p:txBody>
          <a:bodyPr/>
          <a:lstStyle/>
          <a:p>
            <a:pPr/>
          </a:p>
        </p:txBody>
      </p:sp>
      <p:sp>
        <p:nvSpPr>
          <p:cNvPr id="1960" name="Shape 1960"/>
          <p:cNvSpPr/>
          <p:nvPr>
            <p:ph type="body" sz="quarter" idx="1"/>
          </p:nvPr>
        </p:nvSpPr>
        <p:spPr>
          <a:prstGeom prst="rect">
            <a:avLst/>
          </a:prstGeom>
        </p:spPr>
        <p:txBody>
          <a:bodyPr/>
          <a:lstStyle/>
          <a:p>
            <a:pPr/>
            <a:r>
              <a:t>Then you should see a message like this.</a:t>
            </a: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4" name="Shape 1964"/>
          <p:cNvSpPr/>
          <p:nvPr>
            <p:ph type="sldImg"/>
          </p:nvPr>
        </p:nvSpPr>
        <p:spPr>
          <a:prstGeom prst="rect">
            <a:avLst/>
          </a:prstGeom>
        </p:spPr>
        <p:txBody>
          <a:bodyPr/>
          <a:lstStyle/>
          <a:p>
            <a:pPr/>
          </a:p>
        </p:txBody>
      </p:sp>
      <p:sp>
        <p:nvSpPr>
          <p:cNvPr id="1965" name="Shape 1965"/>
          <p:cNvSpPr/>
          <p:nvPr>
            <p:ph type="body" sz="quarter" idx="1"/>
          </p:nvPr>
        </p:nvSpPr>
        <p:spPr>
          <a:prstGeom prst="rect">
            <a:avLst/>
          </a:prstGeom>
        </p:spPr>
        <p:txBody>
          <a:bodyPr/>
          <a:lstStyle/>
          <a:p>
            <a:pPr/>
            <a:r>
              <a:t>In Terraform Cloud, you’ll see one or more snapshots on the “States” tab.</a:t>
            </a: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3" name="Shape 1973"/>
          <p:cNvSpPr/>
          <p:nvPr>
            <p:ph type="sldImg"/>
          </p:nvPr>
        </p:nvSpPr>
        <p:spPr>
          <a:prstGeom prst="rect">
            <a:avLst/>
          </a:prstGeom>
        </p:spPr>
        <p:txBody>
          <a:bodyPr/>
          <a:lstStyle/>
          <a:p>
            <a:pPr/>
          </a:p>
        </p:txBody>
      </p:sp>
      <p:sp>
        <p:nvSpPr>
          <p:cNvPr id="1974" name="Shape 1974"/>
          <p:cNvSpPr/>
          <p:nvPr>
            <p:ph type="body" sz="quarter" idx="1"/>
          </p:nvPr>
        </p:nvSpPr>
        <p:spPr>
          <a:prstGeom prst="rect">
            <a:avLst/>
          </a:prstGeom>
        </p:spPr>
        <p:txBody>
          <a:bodyPr/>
          <a:lstStyle/>
          <a:p>
            <a:pPr/>
            <a:r>
              <a:t>Now when you </a:t>
            </a:r>
            <a:r>
              <a:rPr>
                <a:latin typeface="Courier"/>
                <a:ea typeface="Courier"/>
                <a:cs typeface="Courier"/>
                <a:sym typeface="Courier"/>
              </a:rPr>
              <a:t>apply</a:t>
            </a:r>
            <a:r>
              <a:t>, you’ll use the same workflow, the same outputs, the same differences between configuration and state. But state is stored remotely and benefits from locking while an </a:t>
            </a:r>
            <a:r>
              <a:rPr>
                <a:latin typeface="Courier"/>
                <a:ea typeface="Courier"/>
                <a:cs typeface="Courier"/>
                <a:sym typeface="Courier"/>
              </a:rPr>
              <a:t>apply</a:t>
            </a:r>
            <a:r>
              <a:t> is being performed.</a:t>
            </a: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9" name="Shape 1989"/>
          <p:cNvSpPr/>
          <p:nvPr>
            <p:ph type="sldImg"/>
          </p:nvPr>
        </p:nvSpPr>
        <p:spPr>
          <a:prstGeom prst="rect">
            <a:avLst/>
          </a:prstGeom>
        </p:spPr>
        <p:txBody>
          <a:bodyPr/>
          <a:lstStyle/>
          <a:p>
            <a:pPr/>
          </a:p>
        </p:txBody>
      </p:sp>
      <p:sp>
        <p:nvSpPr>
          <p:cNvPr id="1990" name="Shape 1990"/>
          <p:cNvSpPr/>
          <p:nvPr>
            <p:ph type="body" sz="quarter" idx="1"/>
          </p:nvPr>
        </p:nvSpPr>
        <p:spPr>
          <a:prstGeom prst="rect">
            <a:avLst/>
          </a:prstGeom>
        </p:spPr>
        <p:txBody>
          <a:bodyPr/>
          <a:lstStyle/>
          <a:p>
            <a:p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4" name="Shape 1994"/>
          <p:cNvSpPr/>
          <p:nvPr>
            <p:ph type="sldImg"/>
          </p:nvPr>
        </p:nvSpPr>
        <p:spPr>
          <a:prstGeom prst="rect">
            <a:avLst/>
          </a:prstGeom>
        </p:spPr>
        <p:txBody>
          <a:bodyPr/>
          <a:lstStyle/>
          <a:p>
            <a:pPr/>
          </a:p>
        </p:txBody>
      </p:sp>
      <p:sp>
        <p:nvSpPr>
          <p:cNvPr id="1995" name="Shape 1995"/>
          <p:cNvSpPr/>
          <p:nvPr>
            <p:ph type="body" sz="quarter" idx="1"/>
          </p:nvPr>
        </p:nvSpPr>
        <p:spPr>
          <a:prstGeom prst="rect">
            <a:avLst/>
          </a:prstGeom>
        </p:spPr>
        <p:txBody>
          <a:bodyPr/>
          <a:lstStyle/>
          <a:p>
            <a:pPr/>
            <a:r>
              <a:t>When you run `terraform destroy`, the output is similar to `apply` - and you'll have to confirm the change.</a:t>
            </a:r>
          </a:p>
          <a:p>
            <a:p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9" name="Shape 2029"/>
          <p:cNvSpPr/>
          <p:nvPr>
            <p:ph type="sldImg"/>
          </p:nvPr>
        </p:nvSpPr>
        <p:spPr>
          <a:prstGeom prst="rect">
            <a:avLst/>
          </a:prstGeom>
        </p:spPr>
        <p:txBody>
          <a:bodyPr/>
          <a:lstStyle/>
          <a:p>
            <a:pPr/>
          </a:p>
        </p:txBody>
      </p:sp>
      <p:sp>
        <p:nvSpPr>
          <p:cNvPr id="2030" name="Shape 2030"/>
          <p:cNvSpPr/>
          <p:nvPr>
            <p:ph type="body" sz="quarter" idx="1"/>
          </p:nvPr>
        </p:nvSpPr>
        <p:spPr>
          <a:prstGeom prst="rect">
            <a:avLst/>
          </a:prstGeom>
        </p:spPr>
        <p:txBody>
          <a:bodyPr/>
          <a:lstStyle/>
          <a:p>
            <a:pPr/>
            <a:r>
              <a:t>Using a GitHub repository will allow us to use source control best practices on our infrastructure configs.</a:t>
            </a:r>
          </a:p>
          <a:p>
            <a:pPr/>
          </a:p>
          <a:p>
            <a:pPr/>
            <a:r>
              <a:t>Pushing the variables (terraform.tfvars) to Terraform Enterprise will give Terraform Enterprise our AWS credentials so it can run Terraform on our behalf (this file is not in source control).</a:t>
            </a:r>
          </a:p>
          <a:p>
            <a:pPr/>
          </a:p>
          <a:p>
            <a:pPr/>
            <a:r>
              <a:t>Connecting Terraform Enterprise to GitHub will give us a continuous-integration-like workflow for managing infrastructure.</a:t>
            </a: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4" name="Shape 2034"/>
          <p:cNvSpPr/>
          <p:nvPr>
            <p:ph type="sldImg"/>
          </p:nvPr>
        </p:nvSpPr>
        <p:spPr>
          <a:prstGeom prst="rect">
            <a:avLst/>
          </a:prstGeom>
        </p:spPr>
        <p:txBody>
          <a:bodyPr/>
          <a:lstStyle/>
          <a:p>
            <a:pPr/>
          </a:p>
        </p:txBody>
      </p:sp>
      <p:sp>
        <p:nvSpPr>
          <p:cNvPr id="2035" name="Shape 2035"/>
          <p:cNvSpPr/>
          <p:nvPr>
            <p:ph type="body" sz="quarter" idx="1"/>
          </p:nvPr>
        </p:nvSpPr>
        <p:spPr>
          <a:prstGeom prst="rect">
            <a:avLst/>
          </a:prstGeom>
        </p:spPr>
        <p:txBody>
          <a:bodyPr/>
          <a:lstStyle/>
          <a:p>
            <a:pPr/>
            <a:r>
              <a:t>Using a GitHub repository will allow us to use source control best practices on our infrastructure configs.</a:t>
            </a:r>
          </a:p>
          <a:p>
            <a:pPr/>
          </a:p>
          <a:p>
            <a:pPr/>
            <a:r>
              <a:t>Pushing the variables (terraform.tfvars) to Terraform Enterprise will give Terraform Enterprise our AWS credentials so it can run Terraform on our behalf (this file is not in source control).</a:t>
            </a:r>
          </a:p>
          <a:p>
            <a:pPr/>
          </a:p>
          <a:p>
            <a:pPr/>
            <a:r>
              <a:t>Connecting Terraform Enterprise to GitHub will give us a continuous-integration-like workflow for managing infrastructure.</a:t>
            </a: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0" name="Shape 2040"/>
          <p:cNvSpPr/>
          <p:nvPr>
            <p:ph type="sldImg"/>
          </p:nvPr>
        </p:nvSpPr>
        <p:spPr>
          <a:prstGeom prst="rect">
            <a:avLst/>
          </a:prstGeom>
        </p:spPr>
        <p:txBody>
          <a:bodyPr/>
          <a:lstStyle/>
          <a:p>
            <a:pPr/>
          </a:p>
        </p:txBody>
      </p:sp>
      <p:sp>
        <p:nvSpPr>
          <p:cNvPr id="2041" name="Shape 2041"/>
          <p:cNvSpPr/>
          <p:nvPr>
            <p:ph type="body" sz="quarter" idx="1"/>
          </p:nvPr>
        </p:nvSpPr>
        <p:spPr>
          <a:prstGeom prst="rect">
            <a:avLst/>
          </a:prstGeom>
        </p:spPr>
        <p:txBody>
          <a:bodyPr/>
          <a:lstStyle/>
          <a:p>
            <a:pPr/>
            <a:r>
              <a:t>Using a GitHub repository will allow us to use source control best practices on our infrastructure configs.</a:t>
            </a:r>
          </a:p>
          <a:p>
            <a:pPr/>
          </a:p>
          <a:p>
            <a:pPr/>
            <a:r>
              <a:t>Pushing the variables (terraform.tfvars) to Terraform Cloud will give Terraform Cloud our AWS credentials so it can run Terraform on our behalf (this file is not in source control).</a:t>
            </a:r>
          </a:p>
          <a:p>
            <a:pPr/>
          </a:p>
          <a:p>
            <a:pPr/>
            <a:r>
              <a:t>Connecting Terraform Enterprise to GitHub will give us a continuous-integration-like workflow for managing infrastructure.</a:t>
            </a:r>
          </a:p>
          <a:p>
            <a:pPr/>
            <a:r>
              <a:t>Go to GitHub and fork our demo project. It’s at `hashicorp/demo-terraform-101`</a:t>
            </a: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6" name="Shape 2046"/>
          <p:cNvSpPr/>
          <p:nvPr>
            <p:ph type="sldImg"/>
          </p:nvPr>
        </p:nvSpPr>
        <p:spPr>
          <a:prstGeom prst="rect">
            <a:avLst/>
          </a:prstGeom>
        </p:spPr>
        <p:txBody>
          <a:bodyPr/>
          <a:lstStyle/>
          <a:p>
            <a:pPr/>
          </a:p>
        </p:txBody>
      </p:sp>
      <p:sp>
        <p:nvSpPr>
          <p:cNvPr id="2047" name="Shape 2047"/>
          <p:cNvSpPr/>
          <p:nvPr>
            <p:ph type="body" sz="quarter" idx="1"/>
          </p:nvPr>
        </p:nvSpPr>
        <p:spPr>
          <a:prstGeom prst="rect">
            <a:avLst/>
          </a:prstGeom>
        </p:spPr>
        <p:txBody>
          <a:bodyPr/>
          <a:lstStyle/>
          <a:p>
            <a:pPr/>
            <a:r>
              <a:t>Now go to https://app.terraform.io </a:t>
            </a:r>
          </a:p>
          <a:p>
            <a:pPr/>
          </a:p>
          <a:p>
            <a:pPr/>
            <a:r>
              <a:t>We are going to connect our GitHub repository to Terraform Cloud.</a:t>
            </a:r>
          </a:p>
          <a:p>
            <a:pPr/>
          </a:p>
          <a:p>
            <a:pPr/>
            <a:r>
              <a:t>If you don’t already have an organization on Terraform Cloud, create one. You'll need your email address.</a:t>
            </a: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2" name="Shape 2052"/>
          <p:cNvSpPr/>
          <p:nvPr>
            <p:ph type="sldImg"/>
          </p:nvPr>
        </p:nvSpPr>
        <p:spPr>
          <a:prstGeom prst="rect">
            <a:avLst/>
          </a:prstGeom>
        </p:spPr>
        <p:txBody>
          <a:bodyPr/>
          <a:lstStyle/>
          <a:p>
            <a:pPr/>
          </a:p>
        </p:txBody>
      </p:sp>
      <p:sp>
        <p:nvSpPr>
          <p:cNvPr id="2053" name="Shape 2053"/>
          <p:cNvSpPr/>
          <p:nvPr>
            <p:ph type="body" sz="quarter" idx="1"/>
          </p:nvPr>
        </p:nvSpPr>
        <p:spPr>
          <a:prstGeom prst="rect">
            <a:avLst/>
          </a:prstGeom>
        </p:spPr>
        <p:txBody>
          <a:bodyPr/>
          <a:lstStyle/>
          <a:p>
            <a:pPr/>
            <a:r>
              <a:t>You’ll see an empty page where your workplaces will be. </a:t>
            </a:r>
          </a:p>
          <a:p>
            <a:pPr/>
          </a:p>
          <a:p>
            <a:pPr/>
            <a:r>
              <a:t>Click the “New Workspace” button in the top right.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Shape 233"/>
          <p:cNvSpPr/>
          <p:nvPr>
            <p:ph type="sldImg"/>
          </p:nvPr>
        </p:nvSpPr>
        <p:spPr>
          <a:prstGeom prst="rect">
            <a:avLst/>
          </a:prstGeom>
        </p:spPr>
        <p:txBody>
          <a:bodyPr/>
          <a:lstStyle/>
          <a:p>
            <a:pPr/>
          </a:p>
        </p:txBody>
      </p:sp>
      <p:sp>
        <p:nvSpPr>
          <p:cNvPr id="234" name="Shape 234"/>
          <p:cNvSpPr/>
          <p:nvPr>
            <p:ph type="body" sz="quarter" idx="1"/>
          </p:nvPr>
        </p:nvSpPr>
        <p:spPr>
          <a:prstGeom prst="rect">
            <a:avLst/>
          </a:prstGeom>
        </p:spPr>
        <p:txBody>
          <a:bodyPr/>
          <a:lstStyle/>
          <a:p>
            <a:pPr/>
            <a:r>
              <a:t>So let's get started with Terraform!</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1" name="Shape 441"/>
          <p:cNvSpPr/>
          <p:nvPr>
            <p:ph type="sldImg"/>
          </p:nvPr>
        </p:nvSpPr>
        <p:spPr>
          <a:prstGeom prst="rect">
            <a:avLst/>
          </a:prstGeom>
        </p:spPr>
        <p:txBody>
          <a:bodyPr/>
          <a:lstStyle/>
          <a:p>
            <a:pPr/>
          </a:p>
        </p:txBody>
      </p:sp>
      <p:sp>
        <p:nvSpPr>
          <p:cNvPr id="442" name="Shape 442"/>
          <p:cNvSpPr/>
          <p:nvPr>
            <p:ph type="body" sz="quarter" idx="1"/>
          </p:nvPr>
        </p:nvSpPr>
        <p:spPr>
          <a:prstGeom prst="rect">
            <a:avLst/>
          </a:prstGeom>
        </p:spPr>
        <p:txBody>
          <a:bodyPr/>
          <a:lstStyle/>
          <a:p>
            <a:pPr/>
            <a:r>
              <a:t>It turns out we can! </a:t>
            </a: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7" name="Shape 2057"/>
          <p:cNvSpPr/>
          <p:nvPr>
            <p:ph type="sldImg"/>
          </p:nvPr>
        </p:nvSpPr>
        <p:spPr>
          <a:prstGeom prst="rect">
            <a:avLst/>
          </a:prstGeom>
        </p:spPr>
        <p:txBody>
          <a:bodyPr/>
          <a:lstStyle/>
          <a:p>
            <a:pPr/>
          </a:p>
        </p:txBody>
      </p:sp>
      <p:sp>
        <p:nvSpPr>
          <p:cNvPr id="2058" name="Shape 2058"/>
          <p:cNvSpPr/>
          <p:nvPr>
            <p:ph type="body" sz="quarter" idx="1"/>
          </p:nvPr>
        </p:nvSpPr>
        <p:spPr>
          <a:prstGeom prst="rect">
            <a:avLst/>
          </a:prstGeom>
        </p:spPr>
        <p:txBody>
          <a:bodyPr/>
          <a:lstStyle/>
          <a:p>
            <a:pPr/>
            <a:r>
              <a:t>We can’t create a workspace yet because there is no source repository to connect to. Let’s setup GitHub by creating and connecting an OAuth client.</a:t>
            </a: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3" name="Shape 2063"/>
          <p:cNvSpPr/>
          <p:nvPr>
            <p:ph type="sldImg"/>
          </p:nvPr>
        </p:nvSpPr>
        <p:spPr>
          <a:prstGeom prst="rect">
            <a:avLst/>
          </a:prstGeom>
        </p:spPr>
        <p:txBody>
          <a:bodyPr/>
          <a:lstStyle/>
          <a:p>
            <a:pPr/>
          </a:p>
        </p:txBody>
      </p:sp>
      <p:sp>
        <p:nvSpPr>
          <p:cNvPr id="2064" name="Shape 2064"/>
          <p:cNvSpPr/>
          <p:nvPr>
            <p:ph type="body" sz="quarter" idx="1"/>
          </p:nvPr>
        </p:nvSpPr>
        <p:spPr>
          <a:prstGeom prst="rect">
            <a:avLst/>
          </a:prstGeom>
        </p:spPr>
        <p:txBody>
          <a:bodyPr/>
          <a:lstStyle/>
          <a:p>
            <a:pPr/>
            <a:r>
              <a:t>Go to GitHub and find your Settings page, accessed from the menu on your avatar.</a:t>
            </a: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9" name="Shape 2069"/>
          <p:cNvSpPr/>
          <p:nvPr>
            <p:ph type="sldImg"/>
          </p:nvPr>
        </p:nvSpPr>
        <p:spPr>
          <a:prstGeom prst="rect">
            <a:avLst/>
          </a:prstGeom>
        </p:spPr>
        <p:txBody>
          <a:bodyPr/>
          <a:lstStyle/>
          <a:p>
            <a:pPr/>
          </a:p>
        </p:txBody>
      </p:sp>
      <p:sp>
        <p:nvSpPr>
          <p:cNvPr id="2070" name="Shape 2070"/>
          <p:cNvSpPr/>
          <p:nvPr>
            <p:ph type="body" sz="quarter" idx="1"/>
          </p:nvPr>
        </p:nvSpPr>
        <p:spPr>
          <a:prstGeom prst="rect">
            <a:avLst/>
          </a:prstGeom>
        </p:spPr>
        <p:txBody>
          <a:bodyPr/>
          <a:lstStyle/>
          <a:p>
            <a:pPr/>
            <a:r>
              <a:t>At the bottom of the settings page is “Developer Settings.” Click that.</a:t>
            </a: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5" name="Shape 2075"/>
          <p:cNvSpPr/>
          <p:nvPr>
            <p:ph type="sldImg"/>
          </p:nvPr>
        </p:nvSpPr>
        <p:spPr>
          <a:prstGeom prst="rect">
            <a:avLst/>
          </a:prstGeom>
        </p:spPr>
        <p:txBody>
          <a:bodyPr/>
          <a:lstStyle/>
          <a:p>
            <a:pPr/>
          </a:p>
        </p:txBody>
      </p:sp>
      <p:sp>
        <p:nvSpPr>
          <p:cNvPr id="2076" name="Shape 2076"/>
          <p:cNvSpPr/>
          <p:nvPr>
            <p:ph type="body" sz="quarter" idx="1"/>
          </p:nvPr>
        </p:nvSpPr>
        <p:spPr>
          <a:prstGeom prst="rect">
            <a:avLst/>
          </a:prstGeom>
        </p:spPr>
        <p:txBody>
          <a:bodyPr/>
          <a:lstStyle/>
          <a:p>
            <a:pPr/>
            <a:r>
              <a:t>Now you’ll see OAuth Apps. Click the “New OAuth App” button, or the green "Register a new Application" button if this is your first one.</a:t>
            </a: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3" name="Shape 2083"/>
          <p:cNvSpPr/>
          <p:nvPr>
            <p:ph type="sldImg"/>
          </p:nvPr>
        </p:nvSpPr>
        <p:spPr>
          <a:prstGeom prst="rect">
            <a:avLst/>
          </a:prstGeom>
        </p:spPr>
        <p:txBody>
          <a:bodyPr/>
          <a:lstStyle/>
          <a:p>
            <a:pPr/>
          </a:p>
        </p:txBody>
      </p:sp>
      <p:sp>
        <p:nvSpPr>
          <p:cNvPr id="2084" name="Shape 2084"/>
          <p:cNvSpPr/>
          <p:nvPr>
            <p:ph type="body" sz="quarter" idx="1"/>
          </p:nvPr>
        </p:nvSpPr>
        <p:spPr>
          <a:prstGeom prst="rect">
            <a:avLst/>
          </a:prstGeom>
        </p:spPr>
        <p:txBody>
          <a:bodyPr/>
          <a:lstStyle/>
          <a:p>
            <a:pPr/>
            <a:r>
              <a:t>This form is straightforward with one exception. None of these fields are critical except the one that we’ll have to leave blank initially…”Author callback URL”</a:t>
            </a:r>
          </a:p>
          <a:p>
            <a:pPr/>
          </a:p>
          <a:p>
            <a:pPr/>
            <a:r>
              <a:t>You can type any name for the “Application name.” Use “https://app.terraform.io" as the URL.</a:t>
            </a:r>
          </a:p>
          <a:p>
            <a:pPr/>
          </a:p>
          <a:p>
            <a:pPr/>
            <a:r>
              <a:t>Leave the final “Authorization callback URL” field blank for now. Click “Register application”</a:t>
            </a: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9" name="Shape 2089"/>
          <p:cNvSpPr/>
          <p:nvPr>
            <p:ph type="sldImg"/>
          </p:nvPr>
        </p:nvSpPr>
        <p:spPr>
          <a:prstGeom prst="rect">
            <a:avLst/>
          </a:prstGeom>
        </p:spPr>
        <p:txBody>
          <a:bodyPr/>
          <a:lstStyle/>
          <a:p>
            <a:pPr/>
          </a:p>
        </p:txBody>
      </p:sp>
      <p:sp>
        <p:nvSpPr>
          <p:cNvPr id="2090" name="Shape 2090"/>
          <p:cNvSpPr/>
          <p:nvPr>
            <p:ph type="body" sz="quarter" idx="1"/>
          </p:nvPr>
        </p:nvSpPr>
        <p:spPr>
          <a:prstGeom prst="rect">
            <a:avLst/>
          </a:prstGeom>
        </p:spPr>
        <p:txBody>
          <a:bodyPr/>
          <a:lstStyle/>
          <a:p>
            <a:pPr/>
            <a:r>
              <a:t>You’ll need the Client ID and Client Secret from this page. Leave this page open and copy Client ID to your clipboard.</a:t>
            </a: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4" name="Shape 2094"/>
          <p:cNvSpPr/>
          <p:nvPr>
            <p:ph type="sldImg"/>
          </p:nvPr>
        </p:nvSpPr>
        <p:spPr>
          <a:prstGeom prst="rect">
            <a:avLst/>
          </a:prstGeom>
        </p:spPr>
        <p:txBody>
          <a:bodyPr/>
          <a:lstStyle/>
          <a:p>
            <a:pPr/>
          </a:p>
        </p:txBody>
      </p:sp>
      <p:sp>
        <p:nvSpPr>
          <p:cNvPr id="2095" name="Shape 2095"/>
          <p:cNvSpPr/>
          <p:nvPr>
            <p:ph type="body" sz="quarter" idx="1"/>
          </p:nvPr>
        </p:nvSpPr>
        <p:spPr>
          <a:prstGeom prst="rect">
            <a:avLst/>
          </a:prstGeom>
        </p:spPr>
        <p:txBody>
          <a:bodyPr/>
          <a:lstStyle/>
          <a:p>
            <a:pPr/>
            <a:r>
              <a:t>Now go back to Terraform Cloud.</a:t>
            </a:r>
          </a:p>
          <a:p>
            <a:pPr/>
          </a:p>
          <a:p>
            <a:pPr/>
            <a:r>
              <a:t>Go to your OAuth Configuration by clicking the downward facing arrow by your organization’s name and choosing “Organization Settings.”</a:t>
            </a:r>
          </a:p>
          <a:p>
            <a:pPr/>
          </a:p>
          <a:p>
            <a:pPr/>
            <a:r>
              <a:t>You’ll See “OAuth Configuration”</a:t>
            </a:r>
          </a:p>
          <a:p>
            <a:pPr/>
          </a:p>
          <a:p>
            <a:pPr/>
            <a:r>
              <a:t>Paste in the copied Client ID and Client Secret from GitHub. Scroll down and click the button to “Create OAuth Client”</a:t>
            </a: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0" name="Shape 2100"/>
          <p:cNvSpPr/>
          <p:nvPr>
            <p:ph type="sldImg"/>
          </p:nvPr>
        </p:nvSpPr>
        <p:spPr>
          <a:prstGeom prst="rect">
            <a:avLst/>
          </a:prstGeom>
        </p:spPr>
        <p:txBody>
          <a:bodyPr/>
          <a:lstStyle/>
          <a:p>
            <a:pPr/>
          </a:p>
        </p:txBody>
      </p:sp>
      <p:sp>
        <p:nvSpPr>
          <p:cNvPr id="2101" name="Shape 2101"/>
          <p:cNvSpPr/>
          <p:nvPr>
            <p:ph type="body" sz="quarter" idx="1"/>
          </p:nvPr>
        </p:nvSpPr>
        <p:spPr>
          <a:prstGeom prst="rect">
            <a:avLst/>
          </a:prstGeom>
        </p:spPr>
        <p:txBody>
          <a:bodyPr/>
          <a:lstStyle/>
          <a:p>
            <a:pPr/>
            <a:r>
              <a:t>Now we finally have a Callback URL to use! Copy it and we’ll take it back to GitHub.</a:t>
            </a: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6" name="Shape 2106"/>
          <p:cNvSpPr/>
          <p:nvPr>
            <p:ph type="sldImg"/>
          </p:nvPr>
        </p:nvSpPr>
        <p:spPr>
          <a:prstGeom prst="rect">
            <a:avLst/>
          </a:prstGeom>
        </p:spPr>
        <p:txBody>
          <a:bodyPr/>
          <a:lstStyle/>
          <a:p>
            <a:pPr/>
          </a:p>
        </p:txBody>
      </p:sp>
      <p:sp>
        <p:nvSpPr>
          <p:cNvPr id="2107" name="Shape 2107"/>
          <p:cNvSpPr/>
          <p:nvPr>
            <p:ph type="body" sz="quarter" idx="1"/>
          </p:nvPr>
        </p:nvSpPr>
        <p:spPr>
          <a:prstGeom prst="rect">
            <a:avLst/>
          </a:prstGeom>
        </p:spPr>
        <p:txBody>
          <a:bodyPr/>
          <a:lstStyle/>
          <a:p>
            <a:pPr/>
            <a:r>
              <a:t>Back at GitHub, scroll down and paste the URL into “Authorization Callback URL”</a:t>
            </a:r>
          </a:p>
          <a:p>
            <a:pPr/>
          </a:p>
          <a:p>
            <a:pPr/>
            <a:r>
              <a:t>Save the form.</a:t>
            </a: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2" name="Shape 2112"/>
          <p:cNvSpPr/>
          <p:nvPr>
            <p:ph type="sldImg"/>
          </p:nvPr>
        </p:nvSpPr>
        <p:spPr>
          <a:prstGeom prst="rect">
            <a:avLst/>
          </a:prstGeom>
        </p:spPr>
        <p:txBody>
          <a:bodyPr/>
          <a:lstStyle/>
          <a:p>
            <a:pPr/>
          </a:p>
        </p:txBody>
      </p:sp>
      <p:sp>
        <p:nvSpPr>
          <p:cNvPr id="2113" name="Shape 2113"/>
          <p:cNvSpPr/>
          <p:nvPr>
            <p:ph type="body" sz="quarter" idx="1"/>
          </p:nvPr>
        </p:nvSpPr>
        <p:spPr>
          <a:prstGeom prst="rect">
            <a:avLst/>
          </a:prstGeom>
        </p:spPr>
        <p:txBody>
          <a:bodyPr/>
          <a:lstStyle/>
          <a:p>
            <a:pPr/>
            <a:r>
              <a:t>We’re almost done. Back at Terraform Cloud, click the purple “Connect Organization” button.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 name="Shape 453"/>
          <p:cNvSpPr/>
          <p:nvPr>
            <p:ph type="sldImg"/>
          </p:nvPr>
        </p:nvSpPr>
        <p:spPr>
          <a:prstGeom prst="rect">
            <a:avLst/>
          </a:prstGeom>
        </p:spPr>
        <p:txBody>
          <a:bodyPr/>
          <a:lstStyle/>
          <a:p>
            <a:pPr/>
          </a:p>
        </p:txBody>
      </p:sp>
      <p:sp>
        <p:nvSpPr>
          <p:cNvPr id="454" name="Shape 454"/>
          <p:cNvSpPr/>
          <p:nvPr>
            <p:ph type="body" sz="quarter" idx="1"/>
          </p:nvPr>
        </p:nvSpPr>
        <p:spPr>
          <a:prstGeom prst="rect">
            <a:avLst/>
          </a:prstGeom>
        </p:spPr>
        <p:txBody>
          <a:bodyPr/>
          <a:lstStyle/>
          <a:p>
            <a:pPr/>
            <a:r>
              <a:t>And that's where Terraform comes in</a:t>
            </a: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9" name="Shape 2119"/>
          <p:cNvSpPr/>
          <p:nvPr>
            <p:ph type="sldImg"/>
          </p:nvPr>
        </p:nvSpPr>
        <p:spPr>
          <a:prstGeom prst="rect">
            <a:avLst/>
          </a:prstGeom>
        </p:spPr>
        <p:txBody>
          <a:bodyPr/>
          <a:lstStyle/>
          <a:p>
            <a:pPr/>
          </a:p>
        </p:txBody>
      </p:sp>
      <p:sp>
        <p:nvSpPr>
          <p:cNvPr id="2120" name="Shape 2120"/>
          <p:cNvSpPr/>
          <p:nvPr>
            <p:ph type="body" sz="quarter" idx="1"/>
          </p:nvPr>
        </p:nvSpPr>
        <p:spPr>
          <a:prstGeom prst="rect">
            <a:avLst/>
          </a:prstGeom>
        </p:spPr>
        <p:txBody>
          <a:bodyPr/>
          <a:lstStyle/>
          <a:p>
            <a:pPr/>
            <a:r>
              <a:t>You’ll see this screen. Click to approve.</a:t>
            </a: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5" name="Shape 2125"/>
          <p:cNvSpPr/>
          <p:nvPr>
            <p:ph type="sldImg"/>
          </p:nvPr>
        </p:nvSpPr>
        <p:spPr>
          <a:prstGeom prst="rect">
            <a:avLst/>
          </a:prstGeom>
        </p:spPr>
        <p:txBody>
          <a:bodyPr/>
          <a:lstStyle/>
          <a:p>
            <a:pPr/>
          </a:p>
        </p:txBody>
      </p:sp>
      <p:sp>
        <p:nvSpPr>
          <p:cNvPr id="2126" name="Shape 2126"/>
          <p:cNvSpPr/>
          <p:nvPr>
            <p:ph type="body" sz="quarter" idx="1"/>
          </p:nvPr>
        </p:nvSpPr>
        <p:spPr>
          <a:prstGeom prst="rect">
            <a:avLst/>
          </a:prstGeom>
        </p:spPr>
        <p:txBody>
          <a:bodyPr/>
          <a:lstStyle/>
          <a:p>
            <a:pPr/>
            <a:r>
              <a:t>Back at Terraform Cloud, you’ll see that it’s connected.</a:t>
            </a:r>
          </a:p>
          <a:p>
            <a:pPr/>
          </a:p>
          <a:p>
            <a:pPr/>
            <a:r>
              <a:t>For full capabilities, you can add your private SSH key which will be used to clone repositories and submodules. This is especially important if you use submodules and those submodules are in private repositories. That isn’t the case for us so I’ll leave that up to you.</a:t>
            </a: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1" name="Shape 2131"/>
          <p:cNvSpPr/>
          <p:nvPr>
            <p:ph type="sldImg"/>
          </p:nvPr>
        </p:nvSpPr>
        <p:spPr>
          <a:prstGeom prst="rect">
            <a:avLst/>
          </a:prstGeom>
        </p:spPr>
        <p:txBody>
          <a:bodyPr/>
          <a:lstStyle/>
          <a:p>
            <a:pPr/>
          </a:p>
        </p:txBody>
      </p:sp>
      <p:sp>
        <p:nvSpPr>
          <p:cNvPr id="2132" name="Shape 2132"/>
          <p:cNvSpPr/>
          <p:nvPr>
            <p:ph type="body" sz="quarter" idx="1"/>
          </p:nvPr>
        </p:nvSpPr>
        <p:spPr>
          <a:prstGeom prst="rect">
            <a:avLst/>
          </a:prstGeom>
        </p:spPr>
        <p:txBody>
          <a:bodyPr/>
          <a:lstStyle/>
          <a:p>
            <a:pPr/>
            <a:r>
              <a:t>Finally, we’re ready to create a workspace. Click the “New Workspace” button at the top right.</a:t>
            </a: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6" name="Shape 2136"/>
          <p:cNvSpPr/>
          <p:nvPr>
            <p:ph type="sldImg"/>
          </p:nvPr>
        </p:nvSpPr>
        <p:spPr>
          <a:prstGeom prst="rect">
            <a:avLst/>
          </a:prstGeom>
        </p:spPr>
        <p:txBody>
          <a:bodyPr/>
          <a:lstStyle/>
          <a:p>
            <a:pPr/>
          </a:p>
        </p:txBody>
      </p:sp>
      <p:sp>
        <p:nvSpPr>
          <p:cNvPr id="2137" name="Shape 2137"/>
          <p:cNvSpPr/>
          <p:nvPr>
            <p:ph type="body" sz="quarter" idx="1"/>
          </p:nvPr>
        </p:nvSpPr>
        <p:spPr>
          <a:prstGeom prst="rect">
            <a:avLst/>
          </a:prstGeom>
        </p:spPr>
        <p:txBody>
          <a:bodyPr/>
          <a:lstStyle/>
          <a:p>
            <a:pPr/>
            <a:r>
              <a:t>Give it a name (“training”)</a:t>
            </a:r>
          </a:p>
          <a:p>
            <a:pPr/>
          </a:p>
          <a:p>
            <a:pPr/>
            <a:r>
              <a:t>GitHub is our only connection. Click the “Repository” field and you’ll see a list of available repositories. If yours isn’t here, refresh the page.</a:t>
            </a: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2" name="Shape 2142"/>
          <p:cNvSpPr/>
          <p:nvPr>
            <p:ph type="sldImg"/>
          </p:nvPr>
        </p:nvSpPr>
        <p:spPr>
          <a:prstGeom prst="rect">
            <a:avLst/>
          </a:prstGeom>
        </p:spPr>
        <p:txBody>
          <a:bodyPr/>
          <a:lstStyle/>
          <a:p>
            <a:pPr/>
          </a:p>
        </p:txBody>
      </p:sp>
      <p:sp>
        <p:nvSpPr>
          <p:cNvPr id="2143" name="Shape 2143"/>
          <p:cNvSpPr/>
          <p:nvPr>
            <p:ph type="body" sz="quarter" idx="1"/>
          </p:nvPr>
        </p:nvSpPr>
        <p:spPr>
          <a:prstGeom prst="rect">
            <a:avLst/>
          </a:prstGeom>
        </p:spPr>
        <p:txBody>
          <a:bodyPr/>
          <a:lstStyle/>
          <a:p>
            <a:pPr/>
            <a:r>
              <a:t>Terraform Cloud can deploy from any branch. Usually you’ll stick with the default: `master`</a:t>
            </a:r>
          </a:p>
          <a:p>
            <a:pPr/>
          </a:p>
          <a:p>
            <a:pPr/>
            <a:r>
              <a:t>The full code for this demo project is in the `after` branch. Click the “More Options” link and scroll down to “VCS Branch.” Type “after” to use that branch.</a:t>
            </a: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7" name="Shape 2147"/>
          <p:cNvSpPr/>
          <p:nvPr>
            <p:ph type="sldImg"/>
          </p:nvPr>
        </p:nvSpPr>
        <p:spPr>
          <a:prstGeom prst="rect">
            <a:avLst/>
          </a:prstGeom>
        </p:spPr>
        <p:txBody>
          <a:bodyPr/>
          <a:lstStyle/>
          <a:p>
            <a:pPr/>
          </a:p>
        </p:txBody>
      </p:sp>
      <p:sp>
        <p:nvSpPr>
          <p:cNvPr id="2148" name="Shape 2148"/>
          <p:cNvSpPr/>
          <p:nvPr>
            <p:ph type="body" sz="quarter" idx="1"/>
          </p:nvPr>
        </p:nvSpPr>
        <p:spPr>
          <a:prstGeom prst="rect">
            <a:avLst/>
          </a:prstGeom>
        </p:spPr>
        <p:txBody>
          <a:bodyPr/>
          <a:lstStyle/>
          <a:p>
            <a:pPr/>
            <a:r>
              <a:t>Success! You’ll see this screen showing that a Terraform Cloud workspace is connected to your GitHub repository. But we still need to provide Terraform with our secret key, access key, and other variables.</a:t>
            </a: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2" name="Shape 2152"/>
          <p:cNvSpPr/>
          <p:nvPr>
            <p:ph type="sldImg"/>
          </p:nvPr>
        </p:nvSpPr>
        <p:spPr>
          <a:prstGeom prst="rect">
            <a:avLst/>
          </a:prstGeom>
        </p:spPr>
        <p:txBody>
          <a:bodyPr/>
          <a:lstStyle/>
          <a:p>
            <a:pPr/>
          </a:p>
        </p:txBody>
      </p:sp>
      <p:sp>
        <p:nvSpPr>
          <p:cNvPr id="2153" name="Shape 2153"/>
          <p:cNvSpPr/>
          <p:nvPr>
            <p:ph type="body" sz="quarter" idx="1"/>
          </p:nvPr>
        </p:nvSpPr>
        <p:spPr>
          <a:prstGeom prst="rect">
            <a:avLst/>
          </a:prstGeom>
        </p:spPr>
        <p:txBody>
          <a:bodyPr/>
          <a:lstStyle/>
          <a:p>
            <a:pPr/>
            <a:r>
              <a:t>Go to the “Variables” tab.  On the variables page, you'll see there are three kinds of variables: </a:t>
            </a:r>
          </a:p>
          <a:p>
            <a:pPr/>
          </a:p>
          <a:p>
            <a:pPr marL="264694" indent="-264694">
              <a:buSzPct val="75000"/>
              <a:buChar char="-"/>
            </a:pPr>
            <a:r>
              <a:t>Terraform variables - these are fed into Terraform, similar to terraform.tfvars.</a:t>
            </a:r>
          </a:p>
          <a:p>
            <a:pPr marL="264694" indent="-264694">
              <a:buSzPct val="75000"/>
              <a:buChar char="-"/>
            </a:pPr>
            <a:r>
              <a:t>Environment variables - these are populated in the runtime environment where Terraform executes</a:t>
            </a:r>
          </a:p>
          <a:p>
            <a:pPr marL="264694" indent="-264694">
              <a:buSzPct val="75000"/>
              <a:buChar char="-"/>
            </a:pPr>
            <a:r>
              <a:t>Personal environment variables - these are per user (other values are for all users).</a:t>
            </a:r>
          </a:p>
          <a:p>
            <a:pPr/>
          </a:p>
          <a:p>
            <a:pPr/>
            <a:r>
              <a:t>In the top “Terraform Variables” section, click “Edit” and add keys and values for all the variables in your instance’s “terraform.tfvars” file. You can mark values as sensitive, which makes them "write-only" (they will not be displayed in the UI after they are saved).</a:t>
            </a: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7" name="Shape 2157"/>
          <p:cNvSpPr/>
          <p:nvPr>
            <p:ph type="sldImg"/>
          </p:nvPr>
        </p:nvSpPr>
        <p:spPr>
          <a:prstGeom prst="rect">
            <a:avLst/>
          </a:prstGeom>
        </p:spPr>
        <p:txBody>
          <a:bodyPr/>
          <a:lstStyle/>
          <a:p>
            <a:pPr/>
          </a:p>
        </p:txBody>
      </p:sp>
      <p:sp>
        <p:nvSpPr>
          <p:cNvPr id="2158" name="Shape 2158"/>
          <p:cNvSpPr/>
          <p:nvPr>
            <p:ph type="body" sz="quarter" idx="1"/>
          </p:nvPr>
        </p:nvSpPr>
        <p:spPr>
          <a:prstGeom prst="rect">
            <a:avLst/>
          </a:prstGeom>
        </p:spPr>
        <p:txBody>
          <a:bodyPr/>
          <a:lstStyle/>
          <a:p>
            <a:pPr/>
            <a:r>
              <a:t>Yours might look something like this.</a:t>
            </a: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5" name="Shape 2165"/>
          <p:cNvSpPr/>
          <p:nvPr>
            <p:ph type="sldImg"/>
          </p:nvPr>
        </p:nvSpPr>
        <p:spPr>
          <a:prstGeom prst="rect">
            <a:avLst/>
          </a:prstGeom>
        </p:spPr>
        <p:txBody>
          <a:bodyPr/>
          <a:lstStyle/>
          <a:p>
            <a:pPr/>
          </a:p>
        </p:txBody>
      </p:sp>
      <p:sp>
        <p:nvSpPr>
          <p:cNvPr id="2166" name="Shape 2166"/>
          <p:cNvSpPr/>
          <p:nvPr>
            <p:ph type="body" sz="quarter" idx="1"/>
          </p:nvPr>
        </p:nvSpPr>
        <p:spPr>
          <a:prstGeom prst="rect">
            <a:avLst/>
          </a:prstGeom>
        </p:spPr>
        <p:txBody>
          <a:bodyPr/>
          <a:lstStyle/>
          <a:p>
            <a:pPr/>
            <a:r>
              <a:t>Here’s how you might do that. Cat these in the terminal, copy them to the clipboard, and create variables on Terraform Cloud named “public_key” and “private_key”. Mark them as “Sensitive”</a:t>
            </a: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1" name="Shape 2171"/>
          <p:cNvSpPr/>
          <p:nvPr>
            <p:ph type="sldImg"/>
          </p:nvPr>
        </p:nvSpPr>
        <p:spPr>
          <a:prstGeom prst="rect">
            <a:avLst/>
          </a:prstGeom>
        </p:spPr>
        <p:txBody>
          <a:bodyPr/>
          <a:lstStyle/>
          <a:p>
            <a:pPr/>
          </a:p>
        </p:txBody>
      </p:sp>
      <p:sp>
        <p:nvSpPr>
          <p:cNvPr id="2172" name="Shape 2172"/>
          <p:cNvSpPr/>
          <p:nvPr>
            <p:ph type="body" sz="quarter" idx="1"/>
          </p:nvPr>
        </p:nvSpPr>
        <p:spPr>
          <a:prstGeom prst="rect">
            <a:avLst/>
          </a:prstGeom>
        </p:spPr>
        <p:txBody>
          <a:bodyPr/>
          <a:lstStyle/>
          <a:p>
            <a:pPr/>
            <a:r>
              <a:t>Now hit “Save” (or “Save and Plan”). Variables will not be saved otherwise.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1" name="Shape 461"/>
          <p:cNvSpPr/>
          <p:nvPr>
            <p:ph type="sldImg"/>
          </p:nvPr>
        </p:nvSpPr>
        <p:spPr>
          <a:prstGeom prst="rect">
            <a:avLst/>
          </a:prstGeom>
        </p:spPr>
        <p:txBody>
          <a:bodyPr/>
          <a:lstStyle/>
          <a:p>
            <a:pPr/>
          </a:p>
        </p:txBody>
      </p:sp>
      <p:sp>
        <p:nvSpPr>
          <p:cNvPr id="462" name="Shape 462"/>
          <p:cNvSpPr/>
          <p:nvPr>
            <p:ph type="body" sz="quarter" idx="1"/>
          </p:nvPr>
        </p:nvSpPr>
        <p:spPr>
          <a:prstGeom prst="rect">
            <a:avLst/>
          </a:prstGeom>
        </p:spPr>
        <p:txBody>
          <a:bodyPr/>
          <a:lstStyle/>
          <a:p>
            <a:pPr/>
            <a:r>
              <a:t>By the end of this class, you will understand the core concepts of Terraform and will be confident working with configuration syntax, variables, resources, modules, and state. </a:t>
            </a:r>
          </a:p>
          <a:p>
            <a:pPr/>
          </a:p>
          <a:p>
            <a:pPr/>
            <a:r>
              <a:t>You will write a Terraform configuration that builds an AWS instance, sets up SSH keys, and deploys this web application which displays real-time visits using websockets. It’s written in Go.</a:t>
            </a:r>
          </a:p>
          <a:p>
            <a:pPr/>
          </a:p>
          <a:p>
            <a:pPr/>
            <a:r>
              <a:t>Creating this infrastructure with Terraform and deploying the application takes about 30 seconds. Let’s watch it now!</a:t>
            </a: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0" name="Shape 2180"/>
          <p:cNvSpPr/>
          <p:nvPr>
            <p:ph type="sldImg"/>
          </p:nvPr>
        </p:nvSpPr>
        <p:spPr>
          <a:prstGeom prst="rect">
            <a:avLst/>
          </a:prstGeom>
        </p:spPr>
        <p:txBody>
          <a:bodyPr/>
          <a:lstStyle/>
          <a:p>
            <a:pPr/>
          </a:p>
        </p:txBody>
      </p:sp>
      <p:sp>
        <p:nvSpPr>
          <p:cNvPr id="2181" name="Shape 2181"/>
          <p:cNvSpPr/>
          <p:nvPr>
            <p:ph type="body" sz="quarter" idx="1"/>
          </p:nvPr>
        </p:nvSpPr>
        <p:spPr>
          <a:prstGeom prst="rect">
            <a:avLst/>
          </a:prstGeom>
        </p:spPr>
        <p:txBody>
          <a:bodyPr/>
          <a:lstStyle/>
          <a:p>
            <a:pPr/>
            <a:r>
              <a:t>Here’s the “Queue Plan” button.</a:t>
            </a: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5" name="Shape 2185"/>
          <p:cNvSpPr/>
          <p:nvPr>
            <p:ph type="sldImg"/>
          </p:nvPr>
        </p:nvSpPr>
        <p:spPr>
          <a:prstGeom prst="rect">
            <a:avLst/>
          </a:prstGeom>
        </p:spPr>
        <p:txBody>
          <a:bodyPr/>
          <a:lstStyle/>
          <a:p>
            <a:pPr/>
          </a:p>
        </p:txBody>
      </p:sp>
      <p:sp>
        <p:nvSpPr>
          <p:cNvPr id="2186" name="Shape 2186"/>
          <p:cNvSpPr/>
          <p:nvPr>
            <p:ph type="body" sz="quarter" idx="1"/>
          </p:nvPr>
        </p:nvSpPr>
        <p:spPr>
          <a:prstGeom prst="rect">
            <a:avLst/>
          </a:prstGeom>
        </p:spPr>
        <p:txBody>
          <a:bodyPr/>
          <a:lstStyle/>
          <a:p>
            <a:pPr/>
            <a:r>
              <a:t>Go to the “Runs” tab, or “Latest Run”. Find the most recent one (there will probably only be one).</a:t>
            </a:r>
          </a:p>
          <a:p>
            <a:pPr/>
          </a:p>
          <a:p>
            <a:pPr/>
            <a:r>
              <a:t>Scroll down to where the “Plan errored.” Click the button to “View Plan.” You’ll see that it can’t find an SSH key which is referenced by a file path.</a:t>
            </a: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7" name="Shape 2197"/>
          <p:cNvSpPr/>
          <p:nvPr>
            <p:ph type="sldImg"/>
          </p:nvPr>
        </p:nvSpPr>
        <p:spPr>
          <a:prstGeom prst="rect">
            <a:avLst/>
          </a:prstGeom>
        </p:spPr>
        <p:txBody>
          <a:bodyPr/>
          <a:lstStyle/>
          <a:p>
            <a:pPr/>
          </a:p>
        </p:txBody>
      </p:sp>
      <p:sp>
        <p:nvSpPr>
          <p:cNvPr id="2198" name="Shape 2198"/>
          <p:cNvSpPr/>
          <p:nvPr>
            <p:ph type="body" sz="quarter" idx="1"/>
          </p:nvPr>
        </p:nvSpPr>
        <p:spPr>
          <a:prstGeom prst="rect">
            <a:avLst/>
          </a:prstGeom>
        </p:spPr>
        <p:txBody>
          <a:bodyPr/>
          <a:lstStyle/>
          <a:p>
            <a:pPr/>
            <a:r>
              <a:t>On GitHub, find the “Branch” pulldown and switch to the “After” branch</a:t>
            </a: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3" name="Shape 2203"/>
          <p:cNvSpPr/>
          <p:nvPr>
            <p:ph type="sldImg"/>
          </p:nvPr>
        </p:nvSpPr>
        <p:spPr>
          <a:prstGeom prst="rect">
            <a:avLst/>
          </a:prstGeom>
        </p:spPr>
        <p:txBody>
          <a:bodyPr/>
          <a:lstStyle/>
          <a:p>
            <a:pPr/>
          </a:p>
        </p:txBody>
      </p:sp>
      <p:sp>
        <p:nvSpPr>
          <p:cNvPr id="2204" name="Shape 2204"/>
          <p:cNvSpPr/>
          <p:nvPr>
            <p:ph type="body" sz="quarter" idx="1"/>
          </p:nvPr>
        </p:nvSpPr>
        <p:spPr>
          <a:prstGeom prst="rect">
            <a:avLst/>
          </a:prstGeom>
        </p:spPr>
        <p:txBody>
          <a:bodyPr/>
          <a:lstStyle/>
          <a:p>
            <a:pPr/>
            <a:r>
              <a:t>Navigate to “server/main.tf”. Find the pencil icon. Click to edit this file directly in the browser.</a:t>
            </a: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9" name="Shape 2209"/>
          <p:cNvSpPr/>
          <p:nvPr>
            <p:ph type="sldImg"/>
          </p:nvPr>
        </p:nvSpPr>
        <p:spPr>
          <a:prstGeom prst="rect">
            <a:avLst/>
          </a:prstGeom>
        </p:spPr>
        <p:txBody>
          <a:bodyPr/>
          <a:lstStyle/>
          <a:p>
            <a:pPr/>
          </a:p>
        </p:txBody>
      </p:sp>
      <p:sp>
        <p:nvSpPr>
          <p:cNvPr id="2210" name="Shape 2210"/>
          <p:cNvSpPr/>
          <p:nvPr>
            <p:ph type="body" sz="quarter" idx="1"/>
          </p:nvPr>
        </p:nvSpPr>
        <p:spPr>
          <a:prstGeom prst="rect">
            <a:avLst/>
          </a:prstGeom>
        </p:spPr>
        <p:txBody>
          <a:bodyPr/>
          <a:lstStyle/>
          <a:p>
            <a:pPr/>
            <a:r>
              <a:t>Edit the code to look something like this. Declare variables for public_key and private_key. Use them in the aws_key_pair resource and the instance connection instead of reading files.</a:t>
            </a: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5" name="Shape 2215"/>
          <p:cNvSpPr/>
          <p:nvPr>
            <p:ph type="sldImg"/>
          </p:nvPr>
        </p:nvSpPr>
        <p:spPr>
          <a:prstGeom prst="rect">
            <a:avLst/>
          </a:prstGeom>
        </p:spPr>
        <p:txBody>
          <a:bodyPr/>
          <a:lstStyle/>
          <a:p>
            <a:pPr/>
          </a:p>
        </p:txBody>
      </p:sp>
      <p:sp>
        <p:nvSpPr>
          <p:cNvPr id="2216" name="Shape 2216"/>
          <p:cNvSpPr/>
          <p:nvPr>
            <p:ph type="body" sz="quarter" idx="1"/>
          </p:nvPr>
        </p:nvSpPr>
        <p:spPr>
          <a:prstGeom prst="rect">
            <a:avLst/>
          </a:prstGeom>
        </p:spPr>
        <p:txBody>
          <a:bodyPr/>
          <a:lstStyle/>
          <a:p>
            <a:pPr/>
            <a:r>
              <a:t>Scroll to the bottom and select the option to “Create a new branch and start a pull request”</a:t>
            </a: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1" name="Shape 2221"/>
          <p:cNvSpPr/>
          <p:nvPr>
            <p:ph type="sldImg"/>
          </p:nvPr>
        </p:nvSpPr>
        <p:spPr>
          <a:prstGeom prst="rect">
            <a:avLst/>
          </a:prstGeom>
        </p:spPr>
        <p:txBody>
          <a:bodyPr/>
          <a:lstStyle/>
          <a:p>
            <a:pPr/>
          </a:p>
        </p:txBody>
      </p:sp>
      <p:sp>
        <p:nvSpPr>
          <p:cNvPr id="2222" name="Shape 2222"/>
          <p:cNvSpPr/>
          <p:nvPr>
            <p:ph type="body" sz="quarter" idx="1"/>
          </p:nvPr>
        </p:nvSpPr>
        <p:spPr>
          <a:prstGeom prst="rect">
            <a:avLst/>
          </a:prstGeom>
        </p:spPr>
        <p:txBody>
          <a:bodyPr/>
          <a:lstStyle/>
          <a:p>
            <a:pPr/>
            <a:r>
              <a:t>You’ll be taken to a screen to create a pull request. Click the green “Create Pull Request” button.</a:t>
            </a: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6" name="Shape 2226"/>
          <p:cNvSpPr/>
          <p:nvPr>
            <p:ph type="sldImg"/>
          </p:nvPr>
        </p:nvSpPr>
        <p:spPr>
          <a:prstGeom prst="rect">
            <a:avLst/>
          </a:prstGeom>
        </p:spPr>
        <p:txBody>
          <a:bodyPr/>
          <a:lstStyle/>
          <a:p>
            <a:pPr/>
          </a:p>
        </p:txBody>
      </p:sp>
      <p:sp>
        <p:nvSpPr>
          <p:cNvPr id="2227" name="Shape 2227"/>
          <p:cNvSpPr/>
          <p:nvPr>
            <p:ph type="body" sz="quarter" idx="1"/>
          </p:nvPr>
        </p:nvSpPr>
        <p:spPr>
          <a:prstGeom prst="rect">
            <a:avLst/>
          </a:prstGeom>
        </p:spPr>
        <p:txBody>
          <a:bodyPr/>
          <a:lstStyle/>
          <a:p>
            <a:pPr/>
            <a:r>
              <a:t>You’ll see right in the same page that the checks have failed (our code is not complete yet).</a:t>
            </a:r>
          </a:p>
          <a:p>
            <a:pPr/>
          </a:p>
          <a:p>
            <a:pPr/>
            <a:r>
              <a:t>You don’t need to refresh the page, just wait and you’ll see the update. Click to expand the details, or click next to “Terraform plan errored” to go to Terraform Cloud for more log output.</a:t>
            </a: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5" name="Shape 2235"/>
          <p:cNvSpPr/>
          <p:nvPr>
            <p:ph type="sldImg"/>
          </p:nvPr>
        </p:nvSpPr>
        <p:spPr>
          <a:prstGeom prst="rect">
            <a:avLst/>
          </a:prstGeom>
        </p:spPr>
        <p:txBody>
          <a:bodyPr/>
          <a:lstStyle/>
          <a:p>
            <a:pPr/>
          </a:p>
        </p:txBody>
      </p:sp>
      <p:sp>
        <p:nvSpPr>
          <p:cNvPr id="2236" name="Shape 2236"/>
          <p:cNvSpPr/>
          <p:nvPr>
            <p:ph type="body" sz="quarter" idx="1"/>
          </p:nvPr>
        </p:nvSpPr>
        <p:spPr>
          <a:prstGeom prst="rect">
            <a:avLst/>
          </a:prstGeom>
        </p:spPr>
        <p:txBody>
          <a:bodyPr/>
          <a:lstStyle/>
          <a:p>
            <a:pPr/>
            <a:r>
              <a:t>The code in the root `main.tf` should look something like this. Declare variables for public_key and private_key. Pass them through to the module.</a:t>
            </a:r>
          </a:p>
          <a:p>
            <a:p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1" name="Shape 2241"/>
          <p:cNvSpPr/>
          <p:nvPr>
            <p:ph type="sldImg"/>
          </p:nvPr>
        </p:nvSpPr>
        <p:spPr>
          <a:prstGeom prst="rect">
            <a:avLst/>
          </a:prstGeom>
        </p:spPr>
        <p:txBody>
          <a:bodyPr/>
          <a:lstStyle/>
          <a:p>
            <a:pPr/>
          </a:p>
        </p:txBody>
      </p:sp>
      <p:sp>
        <p:nvSpPr>
          <p:cNvPr id="2242" name="Shape 2242"/>
          <p:cNvSpPr/>
          <p:nvPr>
            <p:ph type="body" sz="quarter" idx="1"/>
          </p:nvPr>
        </p:nvSpPr>
        <p:spPr>
          <a:prstGeom prst="rect">
            <a:avLst/>
          </a:prstGeom>
        </p:spPr>
        <p:txBody>
          <a:bodyPr/>
          <a:lstStyle/>
          <a:p>
            <a:pPr/>
            <a:r>
              <a:t>Commit the changes to the branch. It will be added to the existing pull request. The subsequent plan will pass.</a:t>
            </a:r>
          </a:p>
          <a:p>
            <a:pPr/>
          </a:p>
          <a:p>
            <a:pPr/>
            <a:r>
              <a:t>Merge the pull request to the `after` branch with the big green “Merge pull request” button.</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6" name="Shape 466"/>
          <p:cNvSpPr/>
          <p:nvPr>
            <p:ph type="sldImg"/>
          </p:nvPr>
        </p:nvSpPr>
        <p:spPr>
          <a:prstGeom prst="rect">
            <a:avLst/>
          </a:prstGeom>
        </p:spPr>
        <p:txBody>
          <a:bodyPr/>
          <a:lstStyle/>
          <a:p>
            <a:pPr/>
          </a:p>
        </p:txBody>
      </p:sp>
      <p:sp>
        <p:nvSpPr>
          <p:cNvPr id="467" name="Shape 467"/>
          <p:cNvSpPr/>
          <p:nvPr>
            <p:ph type="body" sz="quarter" idx="1"/>
          </p:nvPr>
        </p:nvSpPr>
        <p:spPr>
          <a:prstGeom prst="rect">
            <a:avLst/>
          </a:prstGeom>
        </p:spPr>
        <p:txBody>
          <a:bodyPr/>
          <a:lstStyle/>
          <a:p>
            <a:pPr/>
            <a:r>
              <a:t>Instructor demo of final project (do first 4 steps before class):</a:t>
            </a:r>
          </a:p>
          <a:p>
            <a:pPr marL="264694" indent="-264694">
              <a:buSzPct val="75000"/>
              <a:buChar char="-"/>
            </a:pPr>
            <a:r>
              <a:t>Connect to an instance</a:t>
            </a:r>
          </a:p>
          <a:p>
            <a:pPr marL="264694" indent="-264694">
              <a:buSzPct val="75000"/>
              <a:buChar char="-"/>
            </a:pPr>
            <a:r>
              <a:t>Cd /workstation/terraform</a:t>
            </a:r>
          </a:p>
          <a:p>
            <a:pPr marL="264694" indent="-264694">
              <a:buSzPct val="75000"/>
              <a:buChar char="-"/>
            </a:pPr>
            <a:r>
              <a:t>git stash &amp;&amp; git checkout after</a:t>
            </a:r>
          </a:p>
          <a:p>
            <a:pPr marL="264694" indent="-264694">
              <a:buSzPct val="75000"/>
              <a:buChar char="-"/>
            </a:pPr>
            <a:r>
              <a:t>Uncomment all values in terraform.tfvars</a:t>
            </a:r>
          </a:p>
          <a:p>
            <a:pPr marL="264694" indent="-264694">
              <a:buSzPct val="75000"/>
              <a:buChar char="-"/>
            </a:pPr>
            <a:r>
              <a:t>DEMO for students: Run terraform init, terraform apply </a:t>
            </a:r>
          </a:p>
          <a:p>
            <a:pPr marL="264694" indent="-264694">
              <a:buSzPct val="75000"/>
              <a:buChar char="-"/>
            </a:pPr>
            <a:r>
              <a:t>Have students visit the IP address to see the running web app</a:t>
            </a: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0" name="Shape 2250"/>
          <p:cNvSpPr/>
          <p:nvPr>
            <p:ph type="sldImg"/>
          </p:nvPr>
        </p:nvSpPr>
        <p:spPr>
          <a:prstGeom prst="rect">
            <a:avLst/>
          </a:prstGeom>
        </p:spPr>
        <p:txBody>
          <a:bodyPr/>
          <a:lstStyle/>
          <a:p>
            <a:pPr/>
          </a:p>
        </p:txBody>
      </p:sp>
      <p:sp>
        <p:nvSpPr>
          <p:cNvPr id="2251" name="Shape 2251"/>
          <p:cNvSpPr/>
          <p:nvPr>
            <p:ph type="body" sz="quarter" idx="1"/>
          </p:nvPr>
        </p:nvSpPr>
        <p:spPr>
          <a:prstGeom prst="rect">
            <a:avLst/>
          </a:prstGeom>
        </p:spPr>
        <p:txBody>
          <a:bodyPr/>
          <a:lstStyle/>
          <a:p>
            <a:pPr/>
            <a:r>
              <a:t>Back at Terraform Cloud, you’ll see the merge commit that needs confirmation. Click into it.</a:t>
            </a: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6" name="Shape 2256"/>
          <p:cNvSpPr/>
          <p:nvPr>
            <p:ph type="sldImg"/>
          </p:nvPr>
        </p:nvSpPr>
        <p:spPr>
          <a:prstGeom prst="rect">
            <a:avLst/>
          </a:prstGeom>
        </p:spPr>
        <p:txBody>
          <a:bodyPr/>
          <a:lstStyle/>
          <a:p>
            <a:pPr/>
          </a:p>
        </p:txBody>
      </p:sp>
      <p:sp>
        <p:nvSpPr>
          <p:cNvPr id="2257" name="Shape 2257"/>
          <p:cNvSpPr/>
          <p:nvPr>
            <p:ph type="body" sz="quarter" idx="1"/>
          </p:nvPr>
        </p:nvSpPr>
        <p:spPr>
          <a:prstGeom prst="rect">
            <a:avLst/>
          </a:prstGeom>
        </p:spPr>
        <p:txBody>
          <a:bodyPr/>
          <a:lstStyle/>
          <a:p>
            <a:pPr/>
            <a:r>
              <a:t>At the bottom of the page you’ll see a place to comment (optional) and click “Confirm &amp; Apply”</a:t>
            </a: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2" name="Shape 2262"/>
          <p:cNvSpPr/>
          <p:nvPr>
            <p:ph type="sldImg"/>
          </p:nvPr>
        </p:nvSpPr>
        <p:spPr>
          <a:prstGeom prst="rect">
            <a:avLst/>
          </a:prstGeom>
        </p:spPr>
        <p:txBody>
          <a:bodyPr/>
          <a:lstStyle/>
          <a:p>
            <a:pPr/>
          </a:p>
        </p:txBody>
      </p:sp>
      <p:sp>
        <p:nvSpPr>
          <p:cNvPr id="2263" name="Shape 2263"/>
          <p:cNvSpPr/>
          <p:nvPr>
            <p:ph type="body" sz="quarter" idx="1"/>
          </p:nvPr>
        </p:nvSpPr>
        <p:spPr>
          <a:prstGeom prst="rect">
            <a:avLst/>
          </a:prstGeom>
        </p:spPr>
        <p:txBody>
          <a:bodyPr/>
          <a:lstStyle/>
          <a:p>
            <a:pPr/>
            <a:r>
              <a:t>The output looks like what you’ve seen in the terminal. Copy the public_ip address and paste it into your browser.</a:t>
            </a: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7" name="Shape 2267"/>
          <p:cNvSpPr/>
          <p:nvPr>
            <p:ph type="sldImg"/>
          </p:nvPr>
        </p:nvSpPr>
        <p:spPr>
          <a:prstGeom prst="rect">
            <a:avLst/>
          </a:prstGeom>
        </p:spPr>
        <p:txBody>
          <a:bodyPr/>
          <a:lstStyle/>
          <a:p>
            <a:pPr/>
          </a:p>
        </p:txBody>
      </p:sp>
      <p:sp>
        <p:nvSpPr>
          <p:cNvPr id="2268" name="Shape 2268"/>
          <p:cNvSpPr/>
          <p:nvPr>
            <p:ph type="body" sz="quarter" idx="1"/>
          </p:nvPr>
        </p:nvSpPr>
        <p:spPr>
          <a:prstGeom prst="rect">
            <a:avLst/>
          </a:prstGeom>
        </p:spPr>
        <p:txBody>
          <a:bodyPr/>
          <a:lstStyle/>
          <a:p>
            <a:pPr/>
            <a:r>
              <a:t>You’ll see the running application.</a:t>
            </a: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3" name="Shape 2273"/>
          <p:cNvSpPr/>
          <p:nvPr>
            <p:ph type="sldImg"/>
          </p:nvPr>
        </p:nvSpPr>
        <p:spPr>
          <a:prstGeom prst="rect">
            <a:avLst/>
          </a:prstGeom>
        </p:spPr>
        <p:txBody>
          <a:bodyPr/>
          <a:lstStyle/>
          <a:p>
            <a:pPr/>
          </a:p>
        </p:txBody>
      </p:sp>
      <p:sp>
        <p:nvSpPr>
          <p:cNvPr id="2274" name="Shape 2274"/>
          <p:cNvSpPr/>
          <p:nvPr>
            <p:ph type="body" sz="quarter" idx="1"/>
          </p:nvPr>
        </p:nvSpPr>
        <p:spPr>
          <a:prstGeom prst="rect">
            <a:avLst/>
          </a:prstGeom>
        </p:spPr>
        <p:txBody>
          <a:bodyPr/>
          <a:lstStyle/>
          <a:p>
            <a:pPr/>
            <a:r>
              <a:t>Examples:</a:t>
            </a:r>
          </a:p>
          <a:p>
            <a:pPr/>
          </a:p>
          <a:p>
            <a:pPr/>
            <a:r>
              <a:t>- Make a change to the VPC id. Notice that this plans successfully (green checkmark), but it will actually delete and re-create all resources when you look in the logs. Emphasize that a green checkmark is not a green light and humans still need to review code.</a:t>
            </a:r>
          </a:p>
          <a:p>
            <a:pPr/>
          </a:p>
          <a:p>
            <a:pPr/>
            <a:r>
              <a:t>- Ask what would happen if someone submitted a request to delete all the code. Would Terraform error? Would you get a green checkmark? Have a student volunteer to do so.</a:t>
            </a:r>
          </a:p>
          <a:p>
            <a:pPr/>
          </a:p>
          <a:p>
            <a:pPr/>
            <a:r>
              <a:t>- Ask why Pull Requests don't show up in the main "Runs" list - answer: they are auxiliary, and they may never be merged into the master branch.</a:t>
            </a:r>
          </a:p>
          <a:p>
            <a:pPr/>
          </a:p>
          <a:p>
            <a:pPr/>
            <a:r>
              <a:t>- Explore states and configuration versions. Step through state changes in the UI.</a:t>
            </a:r>
          </a:p>
          <a:p>
            <a:pPr/>
          </a:p>
          <a:p>
            <a:pPr/>
            <a:r>
              <a:t>- Show changing the Terraform version (don't actually do this, because Terraform won't run with an older version, it's only upwards compatible).</a:t>
            </a: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0" name="Shape 2310"/>
          <p:cNvSpPr/>
          <p:nvPr>
            <p:ph type="sldImg"/>
          </p:nvPr>
        </p:nvSpPr>
        <p:spPr>
          <a:prstGeom prst="rect">
            <a:avLst/>
          </a:prstGeom>
        </p:spPr>
        <p:txBody>
          <a:bodyPr/>
          <a:lstStyle/>
          <a:p>
            <a:pPr/>
          </a:p>
        </p:txBody>
      </p:sp>
      <p:sp>
        <p:nvSpPr>
          <p:cNvPr id="2311" name="Shape 2311"/>
          <p:cNvSpPr/>
          <p:nvPr>
            <p:ph type="body" sz="quarter" idx="1"/>
          </p:nvPr>
        </p:nvSpPr>
        <p:spPr>
          <a:prstGeom prst="rect">
            <a:avLst/>
          </a:prstGeom>
        </p:spPr>
        <p:txBody>
          <a:bodyPr/>
          <a:lstStyle/>
          <a:p>
            <a:pPr/>
            <a:r>
              <a:t>Tell students to run: `</a:t>
            </a:r>
            <a:r>
              <a:rPr>
                <a:latin typeface="Courier"/>
                <a:ea typeface="Courier"/>
                <a:cs typeface="Courier"/>
                <a:sym typeface="Courier"/>
              </a:rPr>
              <a:t>terraform destroy</a:t>
            </a:r>
            <a:r>
              <a:t>`</a:t>
            </a: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5" name="Shape 2315"/>
          <p:cNvSpPr/>
          <p:nvPr>
            <p:ph type="sldImg"/>
          </p:nvPr>
        </p:nvSpPr>
        <p:spPr>
          <a:prstGeom prst="rect">
            <a:avLst/>
          </a:prstGeom>
        </p:spPr>
        <p:txBody>
          <a:bodyPr/>
          <a:lstStyle/>
          <a:p>
            <a:pPr/>
          </a:p>
        </p:txBody>
      </p:sp>
      <p:sp>
        <p:nvSpPr>
          <p:cNvPr id="2316" name="Shape 2316"/>
          <p:cNvSpPr/>
          <p:nvPr>
            <p:ph type="body" sz="quarter" idx="1"/>
          </p:nvPr>
        </p:nvSpPr>
        <p:spPr>
          <a:prstGeom prst="rect">
            <a:avLst/>
          </a:prstGeom>
        </p:spPr>
        <p:txBody>
          <a:bodyPr/>
          <a:lstStyle/>
          <a:p>
            <a:pPr/>
            <a:r>
              <a:t>On the "Settings" sidebar item, scroll to the bottom. Notice there are two options:</a:t>
            </a:r>
          </a:p>
          <a:p>
            <a:pPr/>
          </a:p>
          <a:p>
            <a:pPr/>
            <a:r>
              <a:t>- "queue destroy plan" queues a special kind of plan operation which destroys all infrastructure</a:t>
            </a:r>
          </a:p>
          <a:p>
            <a:pPr marL="264694" indent="-264694">
              <a:buSzPct val="75000"/>
              <a:buChar char="-"/>
            </a:pPr>
            <a:r>
              <a:t>"delete from Terraform Cloud" deletes the data from Terraform Cloud, but the infrastructure resources remain intact.</a:t>
            </a:r>
          </a:p>
          <a:p>
            <a:pPr/>
          </a:p>
          <a:p>
            <a:pPr/>
            <a:r>
              <a:t>The "queue destroy plan" option is greyed out. </a:t>
            </a: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0" name="Shape 2320"/>
          <p:cNvSpPr/>
          <p:nvPr>
            <p:ph type="sldImg"/>
          </p:nvPr>
        </p:nvSpPr>
        <p:spPr>
          <a:prstGeom prst="rect">
            <a:avLst/>
          </a:prstGeom>
        </p:spPr>
        <p:txBody>
          <a:bodyPr/>
          <a:lstStyle/>
          <a:p>
            <a:pPr/>
          </a:p>
        </p:txBody>
      </p:sp>
      <p:sp>
        <p:nvSpPr>
          <p:cNvPr id="2321" name="Shape 2321"/>
          <p:cNvSpPr/>
          <p:nvPr>
            <p:ph type="body" sz="quarter" idx="1"/>
          </p:nvPr>
        </p:nvSpPr>
        <p:spPr>
          <a:prstGeom prst="rect">
            <a:avLst/>
          </a:prstGeom>
        </p:spPr>
        <p:txBody>
          <a:bodyPr/>
          <a:lstStyle/>
          <a:p>
            <a:pPr/>
            <a:r>
              <a:t>Follow the instructions and set the `CONFIRM_DESTROY` environment variable on the variables page.</a:t>
            </a:r>
          </a:p>
          <a:p>
            <a:pPr/>
          </a:p>
          <a:p>
            <a:pPr/>
            <a:r>
              <a:t>Be sure to click “Save”.</a:t>
            </a: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8" name="Shape 2328"/>
          <p:cNvSpPr/>
          <p:nvPr>
            <p:ph type="sldImg"/>
          </p:nvPr>
        </p:nvSpPr>
        <p:spPr>
          <a:prstGeom prst="rect">
            <a:avLst/>
          </a:prstGeom>
        </p:spPr>
        <p:txBody>
          <a:bodyPr/>
          <a:lstStyle/>
          <a:p>
            <a:pPr/>
          </a:p>
        </p:txBody>
      </p:sp>
      <p:sp>
        <p:nvSpPr>
          <p:cNvPr id="2329" name="Shape 2329"/>
          <p:cNvSpPr/>
          <p:nvPr>
            <p:ph type="body" sz="quarter" idx="1"/>
          </p:nvPr>
        </p:nvSpPr>
        <p:spPr>
          <a:prstGeom prst="rect">
            <a:avLst/>
          </a:prstGeom>
        </p:spPr>
        <p:txBody>
          <a:bodyPr/>
          <a:lstStyle/>
          <a:p>
            <a:pPr/>
            <a:r>
              <a:t>Go back to the Settings tab. Scroll to the bottom.</a:t>
            </a: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3" name="Shape 2333"/>
          <p:cNvSpPr/>
          <p:nvPr>
            <p:ph type="sldImg"/>
          </p:nvPr>
        </p:nvSpPr>
        <p:spPr>
          <a:prstGeom prst="rect">
            <a:avLst/>
          </a:prstGeom>
        </p:spPr>
        <p:txBody>
          <a:bodyPr/>
          <a:lstStyle/>
          <a:p>
            <a:pPr/>
          </a:p>
        </p:txBody>
      </p:sp>
      <p:sp>
        <p:nvSpPr>
          <p:cNvPr id="2334" name="Shape 2334"/>
          <p:cNvSpPr/>
          <p:nvPr>
            <p:ph type="body" sz="quarter" idx="1"/>
          </p:nvPr>
        </p:nvSpPr>
        <p:spPr>
          <a:prstGeom prst="rect">
            <a:avLst/>
          </a:prstGeom>
        </p:spPr>
        <p:txBody>
          <a:bodyPr/>
          <a:lstStyle/>
          <a:p>
            <a:pPr/>
            <a:r>
              <a:t>The "queue destroy plan” button is no longer greyed out. Click it to queue a destroy plan.</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4" name="Shape 474"/>
          <p:cNvSpPr/>
          <p:nvPr>
            <p:ph type="sldImg"/>
          </p:nvPr>
        </p:nvSpPr>
        <p:spPr>
          <a:prstGeom prst="rect">
            <a:avLst/>
          </a:prstGeom>
        </p:spPr>
        <p:txBody>
          <a:bodyPr/>
          <a:lstStyle/>
          <a:p>
            <a:pPr/>
          </a:p>
        </p:txBody>
      </p:sp>
      <p:sp>
        <p:nvSpPr>
          <p:cNvPr id="475" name="Shape 475"/>
          <p:cNvSpPr/>
          <p:nvPr>
            <p:ph type="body" sz="quarter" idx="1"/>
          </p:nvPr>
        </p:nvSpPr>
        <p:spPr>
          <a:prstGeom prst="rect">
            <a:avLst/>
          </a:prstGeom>
        </p:spPr>
        <p:txBody>
          <a:bodyPr/>
          <a:lstStyle/>
          <a:p>
            <a:pPr/>
            <a:r>
              <a:t>Now it’s your turn. We want you to spend most of this class hands-on, writing code and running it.</a:t>
            </a: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8" name="Shape 2338"/>
          <p:cNvSpPr/>
          <p:nvPr>
            <p:ph type="sldImg"/>
          </p:nvPr>
        </p:nvSpPr>
        <p:spPr>
          <a:prstGeom prst="rect">
            <a:avLst/>
          </a:prstGeom>
        </p:spPr>
        <p:txBody>
          <a:bodyPr/>
          <a:lstStyle/>
          <a:p>
            <a:pPr/>
          </a:p>
        </p:txBody>
      </p:sp>
      <p:sp>
        <p:nvSpPr>
          <p:cNvPr id="2339" name="Shape 2339"/>
          <p:cNvSpPr/>
          <p:nvPr>
            <p:ph type="body" sz="quarter" idx="1"/>
          </p:nvPr>
        </p:nvSpPr>
        <p:spPr>
          <a:prstGeom prst="rect">
            <a:avLst/>
          </a:prstGeom>
        </p:spPr>
        <p:txBody>
          <a:bodyPr/>
          <a:lstStyle/>
          <a:p>
            <a:pPr/>
            <a:r>
              <a:t>You’ll be taken to the latest run. You can also view the “Runs” tab which shows a queued “destroy” run.</a:t>
            </a: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3" name="Shape 2343"/>
          <p:cNvSpPr/>
          <p:nvPr>
            <p:ph type="sldImg"/>
          </p:nvPr>
        </p:nvSpPr>
        <p:spPr>
          <a:prstGeom prst="rect">
            <a:avLst/>
          </a:prstGeom>
        </p:spPr>
        <p:txBody>
          <a:bodyPr/>
          <a:lstStyle/>
          <a:p>
            <a:pPr/>
          </a:p>
        </p:txBody>
      </p:sp>
      <p:sp>
        <p:nvSpPr>
          <p:cNvPr id="2344" name="Shape 2344"/>
          <p:cNvSpPr/>
          <p:nvPr>
            <p:ph type="body" sz="quarter" idx="1"/>
          </p:nvPr>
        </p:nvSpPr>
        <p:spPr>
          <a:prstGeom prst="rect">
            <a:avLst/>
          </a:prstGeom>
        </p:spPr>
        <p:txBody>
          <a:bodyPr/>
          <a:lstStyle/>
          <a:p>
            <a:pPr/>
            <a:r>
              <a:t>View the output of the plan. Leave a comment and click “Confirm &amp; Apply”</a:t>
            </a: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8" name="Shape 2348"/>
          <p:cNvSpPr/>
          <p:nvPr>
            <p:ph type="sldImg"/>
          </p:nvPr>
        </p:nvSpPr>
        <p:spPr>
          <a:prstGeom prst="rect">
            <a:avLst/>
          </a:prstGeom>
        </p:spPr>
        <p:txBody>
          <a:bodyPr/>
          <a:lstStyle/>
          <a:p>
            <a:pPr/>
          </a:p>
        </p:txBody>
      </p:sp>
      <p:sp>
        <p:nvSpPr>
          <p:cNvPr id="2349" name="Shape 2349"/>
          <p:cNvSpPr/>
          <p:nvPr>
            <p:ph type="body" sz="quarter" idx="1"/>
          </p:nvPr>
        </p:nvSpPr>
        <p:spPr>
          <a:prstGeom prst="rect">
            <a:avLst/>
          </a:prstGeom>
        </p:spPr>
        <p:txBody>
          <a:bodyPr/>
          <a:lstStyle/>
          <a:p>
            <a:pPr/>
            <a:r>
              <a:t>The plan will be applied.</a:t>
            </a: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3" name="Shape 2353"/>
          <p:cNvSpPr/>
          <p:nvPr>
            <p:ph type="sldImg"/>
          </p:nvPr>
        </p:nvSpPr>
        <p:spPr>
          <a:prstGeom prst="rect">
            <a:avLst/>
          </a:prstGeom>
        </p:spPr>
        <p:txBody>
          <a:bodyPr/>
          <a:lstStyle/>
          <a:p>
            <a:pPr/>
          </a:p>
        </p:txBody>
      </p:sp>
      <p:sp>
        <p:nvSpPr>
          <p:cNvPr id="2354" name="Shape 2354"/>
          <p:cNvSpPr/>
          <p:nvPr>
            <p:ph type="body" sz="quarter" idx="1"/>
          </p:nvPr>
        </p:nvSpPr>
        <p:spPr>
          <a:prstGeom prst="rect">
            <a:avLst/>
          </a:prstGeom>
        </p:spPr>
        <p:txBody>
          <a:bodyPr/>
          <a:lstStyle/>
          <a:p>
            <a:pPr/>
            <a:r>
              <a:t>Answer: All resources are marked red. They have been destroyed.</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6" name="Shape 496"/>
          <p:cNvSpPr/>
          <p:nvPr>
            <p:ph type="sldImg"/>
          </p:nvPr>
        </p:nvSpPr>
        <p:spPr>
          <a:prstGeom prst="rect">
            <a:avLst/>
          </a:prstGeom>
        </p:spPr>
        <p:txBody>
          <a:bodyPr/>
          <a:lstStyle/>
          <a:p>
            <a:pPr/>
          </a:p>
        </p:txBody>
      </p:sp>
      <p:sp>
        <p:nvSpPr>
          <p:cNvPr id="497" name="Shape 497"/>
          <p:cNvSpPr/>
          <p:nvPr>
            <p:ph type="body" sz="quarter" idx="1"/>
          </p:nvPr>
        </p:nvSpPr>
        <p:spPr>
          <a:prstGeom prst="rect">
            <a:avLst/>
          </a:prstGeom>
        </p:spPr>
        <p:txBody>
          <a:bodyPr/>
          <a:lstStyle/>
          <a:p>
            <a:pPr/>
            <a:r>
              <a:t>We’ll deploy a single file Go application and start it with a systemd service configuration.</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1" name="Shape 501"/>
          <p:cNvSpPr/>
          <p:nvPr>
            <p:ph type="sldImg"/>
          </p:nvPr>
        </p:nvSpPr>
        <p:spPr>
          <a:prstGeom prst="rect">
            <a:avLst/>
          </a:prstGeom>
        </p:spPr>
        <p:txBody>
          <a:bodyPr/>
          <a:lstStyle/>
          <a:p>
            <a:pPr/>
          </a:p>
        </p:txBody>
      </p:sp>
      <p:sp>
        <p:nvSpPr>
          <p:cNvPr id="502" name="Shape 502"/>
          <p:cNvSpPr/>
          <p:nvPr>
            <p:ph type="body" sz="quarter" idx="1"/>
          </p:nvPr>
        </p:nvSpPr>
        <p:spPr>
          <a:prstGeom prst="rect">
            <a:avLst/>
          </a:prstGeom>
        </p:spPr>
        <p:txBody>
          <a:bodyPr/>
          <a:lstStyle/>
          <a:p>
            <a:pPr/>
            <a:r>
              <a:t>The instructors will provide the username, password, and IP addresses for the workstations.</a:t>
            </a:r>
          </a:p>
          <a:p>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6" name="Shape 506"/>
          <p:cNvSpPr/>
          <p:nvPr>
            <p:ph type="sldImg"/>
          </p:nvPr>
        </p:nvSpPr>
        <p:spPr>
          <a:prstGeom prst="rect">
            <a:avLst/>
          </a:prstGeom>
        </p:spPr>
        <p:txBody>
          <a:bodyPr/>
          <a:lstStyle/>
          <a:p>
            <a:pPr/>
          </a:p>
        </p:txBody>
      </p:sp>
      <p:sp>
        <p:nvSpPr>
          <p:cNvPr id="507" name="Shape 507"/>
          <p:cNvSpPr/>
          <p:nvPr>
            <p:ph type="body" sz="quarter" idx="1"/>
          </p:nvPr>
        </p:nvSpPr>
        <p:spPr>
          <a:prstGeom prst="rect">
            <a:avLst/>
          </a:prstGeom>
        </p:spPr>
        <p:txBody>
          <a:bodyPr/>
          <a:lstStyle/>
          <a:p>
            <a:pPr/>
            <a:r>
              <a:t>With VSCode, connect to your workstation per the instructions in Lab 0, then use the "Open Folder" button to navigate to `/workstation/terraform` in the editor.</a:t>
            </a:r>
          </a:p>
          <a:p>
            <a:pPr/>
          </a:p>
          <a:p>
            <a:pPr/>
            <a:r>
              <a:t>In the terminal pane, use normal shell commands like `cd /workstation/terraform`</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1" name="Shape 511"/>
          <p:cNvSpPr/>
          <p:nvPr>
            <p:ph type="sldImg"/>
          </p:nvPr>
        </p:nvSpPr>
        <p:spPr>
          <a:prstGeom prst="rect">
            <a:avLst/>
          </a:prstGeom>
        </p:spPr>
        <p:txBody>
          <a:bodyPr/>
          <a:lstStyle/>
          <a:p>
            <a:pPr/>
          </a:p>
        </p:txBody>
      </p:sp>
      <p:sp>
        <p:nvSpPr>
          <p:cNvPr id="512" name="Shape 512"/>
          <p:cNvSpPr/>
          <p:nvPr>
            <p:ph type="body" sz="quarter" idx="1"/>
          </p:nvPr>
        </p:nvSpPr>
        <p:spPr>
          <a:prstGeom prst="rect">
            <a:avLst/>
          </a:prstGeom>
        </p:spPr>
        <p:txBody>
          <a:bodyPr/>
          <a:lstStyle/>
          <a:p>
            <a:pPr/>
            <a:r>
              <a:t>If you're using SSH to connect, use normal shell commands and one of the provided editors.</a:t>
            </a:r>
          </a:p>
          <a:p>
            <a:pPr/>
            <a:r>
              <a:t>Change into the /workstation/terraform directory.</a:t>
            </a:r>
          </a:p>
          <a:p>
            <a:pPr/>
          </a:p>
          <a:p>
            <a:pPr/>
            <a:r>
              <a:t>This is a Git repository, so feel free to stash, commit, branch, or do whatever else you need to do while working.</a:t>
            </a:r>
          </a:p>
          <a:p>
            <a:pPr/>
          </a:p>
          <a:p>
            <a:pPr/>
            <a:r>
              <a:t>There is a branch named `after` which has the final code with everything you’ll learn today (but start from `master`)</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7" name="Shape 517"/>
          <p:cNvSpPr/>
          <p:nvPr>
            <p:ph type="sldImg"/>
          </p:nvPr>
        </p:nvSpPr>
        <p:spPr>
          <a:prstGeom prst="rect">
            <a:avLst/>
          </a:prstGeom>
        </p:spPr>
        <p:txBody>
          <a:bodyPr/>
          <a:lstStyle/>
          <a:p>
            <a:pPr/>
          </a:p>
        </p:txBody>
      </p:sp>
      <p:sp>
        <p:nvSpPr>
          <p:cNvPr id="518" name="Shape 518"/>
          <p:cNvSpPr/>
          <p:nvPr>
            <p:ph type="body" sz="quarter" idx="1"/>
          </p:nvPr>
        </p:nvSpPr>
        <p:spPr>
          <a:prstGeom prst="rect">
            <a:avLst/>
          </a:prstGeom>
        </p:spPr>
        <p:txBody>
          <a:bodyPr/>
          <a:lstStyle/>
          <a:p>
            <a:pPr/>
            <a:r>
              <a:t>The file should look something like this.</a:t>
            </a:r>
          </a:p>
          <a:p>
            <a:pPr/>
          </a:p>
          <a:p>
            <a:pPr>
              <a:defRPr b="1"/>
            </a:pPr>
            <a:r>
              <a:t>Emphasize: DO NOT DELETE THE COMMENTS AT THE TOP OF THE FILE!</a:t>
            </a:r>
          </a:p>
          <a:p>
            <a:pPr/>
          </a:p>
          <a:p>
            <a:pPr/>
            <a:r>
              <a:t>The comment contains key information such as the security group, subnet, and permissions that must be used in order to launch instances.</a:t>
            </a:r>
          </a:p>
          <a:p>
            <a:pPr/>
          </a:p>
          <a:p>
            <a:pPr/>
            <a:r>
              <a:t>If questioned, assure attendees that we will remove these secrets from the file later.</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Shape 239"/>
          <p:cNvSpPr/>
          <p:nvPr>
            <p:ph type="sldImg"/>
          </p:nvPr>
        </p:nvSpPr>
        <p:spPr>
          <a:prstGeom prst="rect">
            <a:avLst/>
          </a:prstGeom>
        </p:spPr>
        <p:txBody>
          <a:bodyPr/>
          <a:lstStyle/>
          <a:p>
            <a:pPr/>
          </a:p>
        </p:txBody>
      </p:sp>
      <p:sp>
        <p:nvSpPr>
          <p:cNvPr id="240" name="Shape 240"/>
          <p:cNvSpPr/>
          <p:nvPr>
            <p:ph type="body" sz="quarter" idx="1"/>
          </p:nvPr>
        </p:nvSpPr>
        <p:spPr>
          <a:prstGeom prst="rect">
            <a:avLst/>
          </a:prstGeom>
        </p:spPr>
        <p:txBody>
          <a:bodyPr/>
          <a:lstStyle/>
          <a:p>
            <a:pPr/>
            <a:r>
              <a:t>We’ll cover a lot of information today. Most of this course is hands-on with only a little theory sprinkled in.</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2" name="Shape 522"/>
          <p:cNvSpPr/>
          <p:nvPr>
            <p:ph type="sldImg"/>
          </p:nvPr>
        </p:nvSpPr>
        <p:spPr>
          <a:prstGeom prst="rect">
            <a:avLst/>
          </a:prstGeom>
        </p:spPr>
        <p:txBody>
          <a:bodyPr/>
          <a:lstStyle/>
          <a:p>
            <a:pPr/>
          </a:p>
        </p:txBody>
      </p:sp>
      <p:sp>
        <p:nvSpPr>
          <p:cNvPr id="523" name="Shape 523"/>
          <p:cNvSpPr/>
          <p:nvPr>
            <p:ph type="body" sz="quarter" idx="1"/>
          </p:nvPr>
        </p:nvSpPr>
        <p:spPr>
          <a:prstGeom prst="rect">
            <a:avLst/>
          </a:prstGeom>
        </p:spPr>
        <p:txBody>
          <a:bodyPr/>
          <a:lstStyle/>
          <a:p>
            <a:pPr/>
            <a:r>
              <a:t>You may need to look at the documentation online. This is part of the learning process - it's okay to go look at the documentation and sometimes you will be given exercises that require your own research to complete.</a:t>
            </a:r>
          </a:p>
          <a:p>
            <a:pPr/>
          </a:p>
          <a:p>
            <a:pPr/>
            <a:r>
              <a:t>https://www.terraform.io/docs/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8" name="Shape 528"/>
          <p:cNvSpPr/>
          <p:nvPr>
            <p:ph type="sldImg"/>
          </p:nvPr>
        </p:nvSpPr>
        <p:spPr>
          <a:prstGeom prst="rect">
            <a:avLst/>
          </a:prstGeom>
        </p:spPr>
        <p:txBody>
          <a:bodyPr/>
          <a:lstStyle/>
          <a:p>
            <a:pPr/>
          </a:p>
        </p:txBody>
      </p:sp>
      <p:sp>
        <p:nvSpPr>
          <p:cNvPr id="529" name="Shape 529"/>
          <p:cNvSpPr/>
          <p:nvPr>
            <p:ph type="body" sz="quarter" idx="1"/>
          </p:nvPr>
        </p:nvSpPr>
        <p:spPr>
          <a:prstGeom prst="rect">
            <a:avLst/>
          </a:prstGeom>
        </p:spPr>
        <p:txBody>
          <a:bodyPr/>
          <a:lstStyle/>
          <a:p>
            <a:pPr/>
            <a:r>
              <a:t>Here is a sample solution. Your values should match the values form the configuration file.</a:t>
            </a:r>
          </a:p>
          <a:p>
            <a:pPr/>
          </a:p>
          <a:p>
            <a:pPr>
              <a:defRPr b="1"/>
            </a:pPr>
            <a:r>
              <a:t>Emphasize the importance of the </a:t>
            </a:r>
            <a:r>
              <a:rPr u="sng"/>
              <a:t>I</a:t>
            </a:r>
            <a:r>
              <a:t>dentity tag - it is a capital "</a:t>
            </a:r>
            <a:r>
              <a:rPr u="sng"/>
              <a:t>I</a:t>
            </a:r>
            <a:r>
              <a:t>"! You will not be able to manage instances without the proper </a:t>
            </a:r>
            <a:r>
              <a:rPr u="sng"/>
              <a:t>I</a:t>
            </a:r>
            <a:r>
              <a:t>dentity.</a:t>
            </a:r>
          </a:p>
          <a:p>
            <a:pPr>
              <a:defRPr b="1"/>
            </a:pPr>
          </a:p>
          <a:p>
            <a:pPr>
              <a:defRPr b="1"/>
            </a:pPr>
            <a:r>
              <a:t>In versions of terraform prior to 0.12, the AWS provider passed tags like so:</a:t>
            </a:r>
          </a:p>
          <a:p>
            <a:pPr>
              <a:defRPr b="1"/>
            </a:pPr>
          </a:p>
          <a:p>
            <a:pPr>
              <a:defRPr b="1"/>
            </a:pPr>
            <a:r>
              <a:t>tags {</a:t>
            </a:r>
          </a:p>
          <a:p>
            <a:pPr>
              <a:defRPr b="1"/>
            </a:pPr>
            <a:r>
              <a:t>  "..." = "..."</a:t>
            </a:r>
          </a:p>
          <a:p>
            <a:pPr>
              <a:defRPr b="1"/>
            </a:pPr>
            <a:r>
              <a: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7" name="Shape 537"/>
          <p:cNvSpPr/>
          <p:nvPr>
            <p:ph type="sldImg"/>
          </p:nvPr>
        </p:nvSpPr>
        <p:spPr>
          <a:prstGeom prst="rect">
            <a:avLst/>
          </a:prstGeom>
        </p:spPr>
        <p:txBody>
          <a:bodyPr/>
          <a:lstStyle/>
          <a:p>
            <a:pPr/>
          </a:p>
        </p:txBody>
      </p:sp>
      <p:sp>
        <p:nvSpPr>
          <p:cNvPr id="538" name="Shape 538"/>
          <p:cNvSpPr/>
          <p:nvPr>
            <p:ph type="body" sz="quarter" idx="1"/>
          </p:nvPr>
        </p:nvSpPr>
        <p:spPr>
          <a:prstGeom prst="rect">
            <a:avLst/>
          </a:prstGeom>
        </p:spPr>
        <p:txBody>
          <a:bodyPr/>
          <a:lstStyle/>
          <a:p>
            <a:pPr/>
            <a:r>
              <a:t>Three of the most common commands are `terraform init`, `terraform plan`, and `terraform apply`.</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2" name="Shape 552"/>
          <p:cNvSpPr/>
          <p:nvPr>
            <p:ph type="sldImg"/>
          </p:nvPr>
        </p:nvSpPr>
        <p:spPr>
          <a:prstGeom prst="rect">
            <a:avLst/>
          </a:prstGeom>
        </p:spPr>
        <p:txBody>
          <a:bodyPr/>
          <a:lstStyle/>
          <a:p>
            <a:pPr/>
          </a:p>
        </p:txBody>
      </p:sp>
      <p:sp>
        <p:nvSpPr>
          <p:cNvPr id="553" name="Shape 553"/>
          <p:cNvSpPr/>
          <p:nvPr>
            <p:ph type="body" sz="quarter" idx="1"/>
          </p:nvPr>
        </p:nvSpPr>
        <p:spPr>
          <a:prstGeom prst="rect">
            <a:avLst/>
          </a:prstGeom>
        </p:spPr>
        <p:txBody>
          <a:bodyPr/>
          <a:lstStyle/>
          <a:p>
            <a:pPr/>
            <a:r>
              <a:t>You should see output like this.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1" name="Shape 561"/>
          <p:cNvSpPr/>
          <p:nvPr>
            <p:ph type="sldImg"/>
          </p:nvPr>
        </p:nvSpPr>
        <p:spPr>
          <a:prstGeom prst="rect">
            <a:avLst/>
          </a:prstGeom>
        </p:spPr>
        <p:txBody>
          <a:bodyPr/>
          <a:lstStyle/>
          <a:p>
            <a:pPr/>
          </a:p>
        </p:txBody>
      </p:sp>
      <p:sp>
        <p:nvSpPr>
          <p:cNvPr id="562" name="Shape 562"/>
          <p:cNvSpPr/>
          <p:nvPr>
            <p:ph type="body" sz="quarter" idx="1"/>
          </p:nvPr>
        </p:nvSpPr>
        <p:spPr>
          <a:prstGeom prst="rect">
            <a:avLst/>
          </a:prstGeom>
        </p:spPr>
        <p:txBody>
          <a:bodyPr/>
          <a:lstStyle/>
          <a:p>
            <a:pPr/>
            <a:r>
              <a:t>We'll start with Terraform plan as it will likely be the first command you're using before making any changes.</a:t>
            </a:r>
          </a:p>
          <a:p>
            <a:pPr/>
          </a:p>
          <a:p>
            <a:pPr/>
            <a:r>
              <a:t>Performing a Terraform plan will show you, the operator, what Terraform </a:t>
            </a:r>
            <a:r>
              <a:rPr i="1"/>
              <a:t>plans</a:t>
            </a:r>
            <a:r>
              <a:t> to do before doing it. You then decide to continue with the changes or make further changes to your configuration if you decide the </a:t>
            </a:r>
            <a:r>
              <a:rPr i="1"/>
              <a:t>plan</a:t>
            </a:r>
            <a:r>
              <a:t> does not have the intended effects you need. </a:t>
            </a:r>
          </a:p>
          <a:p>
            <a:pPr/>
          </a:p>
          <a:p>
            <a:pPr/>
            <a:r>
              <a:t>Terraform plan removes the guesswork of what changes are needed and what the'll look like once made. This builds confidence and trust in your infrastructure operations.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7" name="Shape 567"/>
          <p:cNvSpPr/>
          <p:nvPr>
            <p:ph type="sldImg"/>
          </p:nvPr>
        </p:nvSpPr>
        <p:spPr>
          <a:prstGeom prst="rect">
            <a:avLst/>
          </a:prstGeom>
        </p:spPr>
        <p:txBody>
          <a:bodyPr/>
          <a:lstStyle/>
          <a:p>
            <a:pPr/>
          </a:p>
        </p:txBody>
      </p:sp>
      <p:sp>
        <p:nvSpPr>
          <p:cNvPr id="568" name="Shape 568"/>
          <p:cNvSpPr/>
          <p:nvPr>
            <p:ph type="body" sz="quarter" idx="1"/>
          </p:nvPr>
        </p:nvSpPr>
        <p:spPr>
          <a:prstGeom prst="rect">
            <a:avLst/>
          </a:prstGeom>
        </p:spPr>
        <p:txBody>
          <a:bodyPr/>
          <a:lstStyle/>
          <a:p>
            <a:pPr/>
            <a:r>
              <a:t>You will only see the colors if your terminal supports colors.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2" name="Shape 572"/>
          <p:cNvSpPr/>
          <p:nvPr>
            <p:ph type="sldImg"/>
          </p:nvPr>
        </p:nvSpPr>
        <p:spPr>
          <a:prstGeom prst="rect">
            <a:avLst/>
          </a:prstGeom>
        </p:spPr>
        <p:txBody>
          <a:bodyPr/>
          <a:lstStyle/>
          <a:p>
            <a:pPr/>
          </a:p>
        </p:txBody>
      </p:sp>
      <p:sp>
        <p:nvSpPr>
          <p:cNvPr id="573" name="Shape 573"/>
          <p:cNvSpPr/>
          <p:nvPr>
            <p:ph type="body" sz="quarter" idx="1"/>
          </p:nvPr>
        </p:nvSpPr>
        <p:spPr>
          <a:prstGeom prst="rect">
            <a:avLst/>
          </a:prstGeom>
        </p:spPr>
        <p:txBody>
          <a:bodyPr/>
          <a:lstStyle/>
          <a:p>
            <a:pPr/>
            <a:r>
              <a:t>Make sure you are in the </a:t>
            </a:r>
            <a:r>
              <a:rPr>
                <a:latin typeface="Courier"/>
                <a:ea typeface="Courier"/>
                <a:cs typeface="Courier"/>
                <a:sym typeface="Courier"/>
              </a:rPr>
              <a:t>/workstation/terraform</a:t>
            </a:r>
            <a:r>
              <a:t> directory.</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7" name="Shape 577"/>
          <p:cNvSpPr/>
          <p:nvPr>
            <p:ph type="sldImg"/>
          </p:nvPr>
        </p:nvSpPr>
        <p:spPr>
          <a:prstGeom prst="rect">
            <a:avLst/>
          </a:prstGeom>
        </p:spPr>
        <p:txBody>
          <a:bodyPr/>
          <a:lstStyle/>
          <a:p>
            <a:pPr/>
          </a:p>
        </p:txBody>
      </p:sp>
      <p:sp>
        <p:nvSpPr>
          <p:cNvPr id="578" name="Shape 578"/>
          <p:cNvSpPr/>
          <p:nvPr>
            <p:ph type="body" sz="quarter" idx="1"/>
          </p:nvPr>
        </p:nvSpPr>
        <p:spPr>
          <a:prstGeom prst="rect">
            <a:avLst/>
          </a:prstGeom>
        </p:spPr>
        <p:txBody>
          <a:bodyPr/>
          <a:lstStyle/>
          <a:p>
            <a:pPr/>
            <a:r>
              <a:t>Here is the sample solution and what the output should look like. Some of your IDs and values may be slightly different.</a:t>
            </a:r>
          </a:p>
          <a:p>
            <a:pPr/>
          </a:p>
          <a:p>
            <a:pPr/>
            <a:r>
              <a:t>In this output:</a:t>
            </a:r>
          </a:p>
          <a:p>
            <a:pPr/>
          </a:p>
          <a:p>
            <a:pPr/>
            <a:r>
              <a:t>- the plus sign indicates resource creation</a:t>
            </a:r>
          </a:p>
          <a:p>
            <a:pPr/>
            <a:r>
              <a:t>- a minus sign indications resource removal</a:t>
            </a:r>
          </a:p>
          <a:p>
            <a:pPr/>
            <a:r>
              <a:t>- a ~ indicates an in-place resource change</a:t>
            </a:r>
          </a:p>
          <a:p>
            <a:pPr/>
            <a:r>
              <a:t>- a -/+ indicates a replacement resource (destroy &amp; re-create)</a:t>
            </a:r>
          </a:p>
          <a:p>
            <a:pPr/>
          </a:p>
          <a:p>
            <a:pPr/>
            <a:r>
              <a:t>Lastly, we see a summary of the changes - in this case one resource will be added.</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3" name="Shape 583"/>
          <p:cNvSpPr/>
          <p:nvPr>
            <p:ph type="sldImg"/>
          </p:nvPr>
        </p:nvSpPr>
        <p:spPr>
          <a:prstGeom prst="rect">
            <a:avLst/>
          </a:prstGeom>
        </p:spPr>
        <p:txBody>
          <a:bodyPr/>
          <a:lstStyle/>
          <a:p>
            <a:pPr/>
          </a:p>
        </p:txBody>
      </p:sp>
      <p:sp>
        <p:nvSpPr>
          <p:cNvPr id="584" name="Shape 584"/>
          <p:cNvSpPr/>
          <p:nvPr>
            <p:ph type="body" sz="quarter" idx="1"/>
          </p:nvPr>
        </p:nvSpPr>
        <p:spPr>
          <a:prstGeom prst="rect">
            <a:avLst/>
          </a:prstGeom>
        </p:spPr>
        <p:txBody>
          <a:bodyPr/>
          <a:lstStyle/>
          <a:p>
            <a:pPr/>
            <a:r>
              <a:t>The next step in performing changes with Terraform is to perform the Terraform apply. The apply is when the infrastructure operations are actually performed.</a:t>
            </a:r>
          </a:p>
          <a:p>
            <a:pPr/>
          </a:p>
          <a:p>
            <a:pPr/>
            <a:r>
              <a:t>The recommended workflow is to always run </a:t>
            </a:r>
            <a:r>
              <a:rPr>
                <a:latin typeface="Courier"/>
                <a:ea typeface="Courier"/>
                <a:cs typeface="Courier"/>
                <a:sym typeface="Courier"/>
              </a:rPr>
              <a:t>`terraform plan`</a:t>
            </a:r>
            <a:r>
              <a:t> first to understand the changes that will be made, but </a:t>
            </a:r>
            <a:r>
              <a:rPr>
                <a:latin typeface="Courier"/>
                <a:ea typeface="Courier"/>
                <a:cs typeface="Courier"/>
                <a:sym typeface="Courier"/>
              </a:rPr>
              <a:t>`terraform apply`</a:t>
            </a:r>
            <a:r>
              <a:t> will also run a plan, and ask you to confirm before making any changes.</a:t>
            </a:r>
          </a:p>
          <a:p>
            <a:pPr/>
          </a:p>
          <a:p>
            <a:pPr/>
            <a:r>
              <a:t>Using the resource graph defined by our configuration, Terraform determines the order in which to perform our changes, parallelizes the change when possible, and will handle known timing and transient errors when it can. </a:t>
            </a:r>
          </a:p>
          <a:p>
            <a:pPr/>
          </a:p>
          <a:p>
            <a:pPr/>
            <a:r>
              <a:t>As an example, for a more complex configuration, Terraform can create EC2 instances that have no dependencies in parallel and will handle provider errors such as checking for the existence of an instance that was just created, as can happen when making fast changes.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9" name="Shape 589"/>
          <p:cNvSpPr/>
          <p:nvPr>
            <p:ph type="sldImg"/>
          </p:nvPr>
        </p:nvSpPr>
        <p:spPr>
          <a:prstGeom prst="rect">
            <a:avLst/>
          </a:prstGeom>
        </p:spPr>
        <p:txBody>
          <a:bodyPr/>
          <a:lstStyle/>
          <a:p>
            <a:pPr/>
          </a:p>
        </p:txBody>
      </p:sp>
      <p:sp>
        <p:nvSpPr>
          <p:cNvPr id="590" name="Shape 590"/>
          <p:cNvSpPr/>
          <p:nvPr>
            <p:ph type="body" sz="quarter" idx="1"/>
          </p:nvPr>
        </p:nvSpPr>
        <p:spPr>
          <a:prstGeom prst="rect">
            <a:avLst/>
          </a:prstGeom>
        </p:spPr>
        <p:txBody>
          <a:bodyPr/>
          <a:lstStyle/>
          <a:p>
            <a:pPr/>
            <a:r>
              <a:t>An important note about Terraform, is that Terraform knows what changes it can apply to existing resources and what changes require that a resource is re-created - meaning a new resource will be created and the previous resource will be destroyed.</a:t>
            </a:r>
          </a:p>
          <a:p>
            <a:pPr/>
          </a:p>
          <a:p>
            <a:pPr/>
            <a:r>
              <a:t>It is important to use the Terraform plan to know when these scenarios will occur to anticipate, and account for, potential service interruptions.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Shape 267"/>
          <p:cNvSpPr/>
          <p:nvPr>
            <p:ph type="sldImg"/>
          </p:nvPr>
        </p:nvSpPr>
        <p:spPr>
          <a:prstGeom prst="rect">
            <a:avLst/>
          </a:prstGeom>
        </p:spPr>
        <p:txBody>
          <a:bodyPr/>
          <a:lstStyle/>
          <a:p>
            <a:pPr/>
          </a:p>
        </p:txBody>
      </p:sp>
      <p:sp>
        <p:nvSpPr>
          <p:cNvPr id="268" name="Shape 268"/>
          <p:cNvSpPr/>
          <p:nvPr>
            <p:ph type="body" sz="quarter" idx="1"/>
          </p:nvPr>
        </p:nvSpPr>
        <p:spPr>
          <a:prstGeom prst="rect">
            <a:avLst/>
          </a:prstGeom>
        </p:spPr>
        <p:txBody>
          <a:bodyPr/>
          <a:lstStyle/>
          <a:p>
            <a:pPr/>
            <a:r>
              <a:t>In the HashiCorp ecosystem, Terraform provides the core functionality of infrastructure provisioning and management. In plainer terms, Terraform manages the lifecycle of creating, updating, and destroying your virtual machines, network resources, DNS records, and more, based on configuration that you define.</a:t>
            </a:r>
          </a:p>
          <a:p>
            <a:pPr/>
          </a:p>
          <a:p>
            <a:pPr/>
            <a:r>
              <a:t>Vagrant - interactive development environments</a:t>
            </a:r>
          </a:p>
          <a:p>
            <a:pPr/>
            <a:r>
              <a:t>Packer - build automated machine images</a:t>
            </a:r>
          </a:p>
          <a:p>
            <a:pPr/>
            <a:r>
              <a:t>Nomad - distributed application scheduler (kubernetes, mesos, etc)</a:t>
            </a:r>
          </a:p>
          <a:p>
            <a:pPr/>
            <a:r>
              <a:t>Consul - runtime service discovery and distributed key-value store</a:t>
            </a:r>
          </a:p>
          <a:p>
            <a:pPr/>
            <a:r>
              <a:t>Terraform - provisioners infrastructure resources</a:t>
            </a:r>
          </a:p>
          <a:p>
            <a:pPr/>
            <a:r>
              <a:t>Vault - manages secrets across dev, ops, prod, etc.</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7" name="Shape 597"/>
          <p:cNvSpPr/>
          <p:nvPr>
            <p:ph type="sldImg"/>
          </p:nvPr>
        </p:nvSpPr>
        <p:spPr>
          <a:prstGeom prst="rect">
            <a:avLst/>
          </a:prstGeom>
        </p:spPr>
        <p:txBody>
          <a:bodyPr/>
          <a:lstStyle/>
          <a:p>
            <a:pPr/>
          </a:p>
        </p:txBody>
      </p:sp>
      <p:sp>
        <p:nvSpPr>
          <p:cNvPr id="598" name="Shape 598"/>
          <p:cNvSpPr/>
          <p:nvPr>
            <p:ph type="body" sz="quarter" idx="1"/>
          </p:nvPr>
        </p:nvSpPr>
        <p:spPr>
          <a:prstGeom prst="rect">
            <a:avLst/>
          </a:prstGeom>
        </p:spPr>
        <p:txBody>
          <a:bodyPr/>
          <a:lstStyle/>
          <a:p>
            <a:pPr/>
            <a:r>
              <a:t>A plan will be run and then you will be prompted to confirm by typing ‘yes’</a:t>
            </a:r>
          </a:p>
          <a:p>
            <a:pPr/>
          </a:p>
          <a:p>
            <a:pPr/>
            <a:r>
              <a:t>Here is some sample output.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6" name="Shape 606"/>
          <p:cNvSpPr/>
          <p:nvPr>
            <p:ph type="sldImg"/>
          </p:nvPr>
        </p:nvSpPr>
        <p:spPr>
          <a:prstGeom prst="rect">
            <a:avLst/>
          </a:prstGeom>
        </p:spPr>
        <p:txBody>
          <a:bodyPr/>
          <a:lstStyle/>
          <a:p>
            <a:pPr/>
          </a:p>
        </p:txBody>
      </p:sp>
      <p:sp>
        <p:nvSpPr>
          <p:cNvPr id="607" name="Shape 607"/>
          <p:cNvSpPr/>
          <p:nvPr>
            <p:ph type="body" sz="quarter" idx="1"/>
          </p:nvPr>
        </p:nvSpPr>
        <p:spPr>
          <a:prstGeom prst="rect">
            <a:avLst/>
          </a:prstGeom>
        </p:spPr>
        <p:txBody>
          <a:bodyPr/>
          <a:lstStyle/>
          <a:p>
            <a:pPr/>
            <a:r>
              <a:t>This is a public IP, so you can ping it from your lab workstation, or your laptop.</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1" name="Shape 611"/>
          <p:cNvSpPr/>
          <p:nvPr>
            <p:ph type="sldImg"/>
          </p:nvPr>
        </p:nvSpPr>
        <p:spPr>
          <a:prstGeom prst="rect">
            <a:avLst/>
          </a:prstGeom>
        </p:spPr>
        <p:txBody>
          <a:bodyPr/>
          <a:lstStyle/>
          <a:p>
            <a:pPr/>
          </a:p>
        </p:txBody>
      </p:sp>
      <p:sp>
        <p:nvSpPr>
          <p:cNvPr id="612" name="Shape 612"/>
          <p:cNvSpPr/>
          <p:nvPr>
            <p:ph type="body" sz="quarter" idx="1"/>
          </p:nvPr>
        </p:nvSpPr>
        <p:spPr>
          <a:prstGeom prst="rect">
            <a:avLst/>
          </a:prstGeom>
        </p:spPr>
        <p:txBody>
          <a:bodyPr/>
          <a:lstStyle/>
          <a:p>
            <a:pPr/>
            <a:r>
              <a:t>Grab the Public IP address of the instance and copy it to your clipboard. There will also be a private ip. Make sure you don't use that accidentally.</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6" name="Shape 616"/>
          <p:cNvSpPr/>
          <p:nvPr>
            <p:ph type="sldImg"/>
          </p:nvPr>
        </p:nvSpPr>
        <p:spPr>
          <a:prstGeom prst="rect">
            <a:avLst/>
          </a:prstGeom>
        </p:spPr>
        <p:txBody>
          <a:bodyPr/>
          <a:lstStyle/>
          <a:p>
            <a:pPr/>
          </a:p>
        </p:txBody>
      </p:sp>
      <p:sp>
        <p:nvSpPr>
          <p:cNvPr id="617" name="Shape 617"/>
          <p:cNvSpPr/>
          <p:nvPr>
            <p:ph type="body" sz="quarter" idx="1"/>
          </p:nvPr>
        </p:nvSpPr>
        <p:spPr>
          <a:prstGeom prst="rect">
            <a:avLst/>
          </a:prstGeom>
        </p:spPr>
        <p:txBody>
          <a:bodyPr/>
          <a:lstStyle/>
          <a:p>
            <a:pPr/>
            <a:r>
              <a:t>And we could ping the IP of our instance like so.</a:t>
            </a:r>
          </a:p>
          <a:p>
            <a:pPr/>
          </a:p>
          <a:p>
            <a:pPr/>
            <a:r>
              <a:t>Finding the IP address manually in the terminal output can be error prone and is not an ideal experience. In future sections, we will discuss ways to query specific information.</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5" name="Shape 625"/>
          <p:cNvSpPr/>
          <p:nvPr>
            <p:ph type="sldImg"/>
          </p:nvPr>
        </p:nvSpPr>
        <p:spPr>
          <a:prstGeom prst="rect">
            <a:avLst/>
          </a:prstGeom>
        </p:spPr>
        <p:txBody>
          <a:bodyPr/>
          <a:lstStyle/>
          <a:p>
            <a:pPr/>
          </a:p>
        </p:txBody>
      </p:sp>
      <p:sp>
        <p:nvSpPr>
          <p:cNvPr id="626" name="Shape 626"/>
          <p:cNvSpPr/>
          <p:nvPr>
            <p:ph type="body" sz="quarter" idx="1"/>
          </p:nvPr>
        </p:nvSpPr>
        <p:spPr>
          <a:prstGeom prst="rect">
            <a:avLst/>
          </a:prstGeom>
        </p:spPr>
        <p:txBody>
          <a:bodyPr/>
          <a:lstStyle/>
          <a:p>
            <a:pPr/>
            <a:r>
              <a:t>Here is a sample solution; your tags may vary.</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0" name="Shape 630"/>
          <p:cNvSpPr/>
          <p:nvPr>
            <p:ph type="sldImg"/>
          </p:nvPr>
        </p:nvSpPr>
        <p:spPr>
          <a:prstGeom prst="rect">
            <a:avLst/>
          </a:prstGeom>
        </p:spPr>
        <p:txBody>
          <a:bodyPr/>
          <a:lstStyle/>
          <a:p>
            <a:pPr/>
          </a:p>
        </p:txBody>
      </p:sp>
      <p:sp>
        <p:nvSpPr>
          <p:cNvPr id="631" name="Shape 631"/>
          <p:cNvSpPr/>
          <p:nvPr>
            <p:ph type="body" sz="quarter" idx="1"/>
          </p:nvPr>
        </p:nvSpPr>
        <p:spPr>
          <a:prstGeom prst="rect">
            <a:avLst/>
          </a:prstGeom>
        </p:spPr>
        <p:txBody>
          <a:bodyPr/>
          <a:lstStyle/>
          <a:p>
            <a:pPr/>
            <a:r>
              <a:t>If we run `terraform plan` after saving these changes, we should see in-place updates occurring (point out the “~" and “+”).</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5" name="Shape 635"/>
          <p:cNvSpPr/>
          <p:nvPr>
            <p:ph type="sldImg"/>
          </p:nvPr>
        </p:nvSpPr>
        <p:spPr>
          <a:prstGeom prst="rect">
            <a:avLst/>
          </a:prstGeom>
        </p:spPr>
        <p:txBody>
          <a:bodyPr/>
          <a:lstStyle/>
          <a:p>
            <a:pPr/>
          </a:p>
        </p:txBody>
      </p:sp>
      <p:sp>
        <p:nvSpPr>
          <p:cNvPr id="636" name="Shape 636"/>
          <p:cNvSpPr/>
          <p:nvPr>
            <p:ph type="body" sz="quarter" idx="1"/>
          </p:nvPr>
        </p:nvSpPr>
        <p:spPr>
          <a:prstGeom prst="rect">
            <a:avLst/>
          </a:prstGeom>
        </p:spPr>
        <p:txBody>
          <a:bodyPr/>
          <a:lstStyle/>
          <a:p>
            <a:pPr/>
            <a:r>
              <a:t>Let's go ahead and apply these changes now.</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1" name="Shape 641"/>
          <p:cNvSpPr/>
          <p:nvPr>
            <p:ph type="sldImg"/>
          </p:nvPr>
        </p:nvSpPr>
        <p:spPr>
          <a:prstGeom prst="rect">
            <a:avLst/>
          </a:prstGeom>
        </p:spPr>
        <p:txBody>
          <a:bodyPr/>
          <a:lstStyle/>
          <a:p>
            <a:pPr/>
          </a:p>
        </p:txBody>
      </p:sp>
      <p:sp>
        <p:nvSpPr>
          <p:cNvPr id="642" name="Shape 642"/>
          <p:cNvSpPr/>
          <p:nvPr>
            <p:ph type="body" sz="quarter" idx="1"/>
          </p:nvPr>
        </p:nvSpPr>
        <p:spPr>
          <a:prstGeom prst="rect">
            <a:avLst/>
          </a:prstGeom>
        </p:spPr>
        <p:txBody>
          <a:bodyPr/>
          <a:lstStyle/>
          <a:p>
            <a:pPr/>
            <a:r>
              <a:t>In May, we released Terraform 0.12. It includes a lot of improvements to terraform, but isn't completely backward compatible. You can use the "0.12upgrade" command to automatically upgrade configuration to the new version, though.</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6" name="Shape 646"/>
          <p:cNvSpPr/>
          <p:nvPr>
            <p:ph type="sldImg"/>
          </p:nvPr>
        </p:nvSpPr>
        <p:spPr>
          <a:prstGeom prst="rect">
            <a:avLst/>
          </a:prstGeom>
        </p:spPr>
        <p:txBody>
          <a:bodyPr/>
          <a:lstStyle/>
          <a:p>
            <a:pPr/>
          </a:p>
        </p:txBody>
      </p:sp>
      <p:sp>
        <p:nvSpPr>
          <p:cNvPr id="647" name="Shape 647"/>
          <p:cNvSpPr/>
          <p:nvPr>
            <p:ph type="body" sz="quarter" idx="1"/>
          </p:nvPr>
        </p:nvSpPr>
        <p:spPr>
          <a:prstGeom prst="rect">
            <a:avLst/>
          </a:prstGeom>
        </p:spPr>
        <p:txBody>
          <a:bodyPr/>
          <a:lstStyle/>
          <a:p>
            <a:pPr/>
            <a:r>
              <a:t>Students sometime ask, “Does terraform have the ability to rollback what it just did?”</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4" name="Shape 674"/>
          <p:cNvSpPr/>
          <p:nvPr>
            <p:ph type="sldImg"/>
          </p:nvPr>
        </p:nvSpPr>
        <p:spPr>
          <a:prstGeom prst="rect">
            <a:avLst/>
          </a:prstGeom>
        </p:spPr>
        <p:txBody>
          <a:bodyPr/>
          <a:lstStyle/>
          <a:p>
            <a:pPr/>
          </a:p>
        </p:txBody>
      </p:sp>
      <p:sp>
        <p:nvSpPr>
          <p:cNvPr id="675" name="Shape 675"/>
          <p:cNvSpPr/>
          <p:nvPr>
            <p:ph type="body" sz="quarter" idx="1"/>
          </p:nvPr>
        </p:nvSpPr>
        <p:spPr>
          <a:prstGeom prst="rect">
            <a:avLst/>
          </a:prstGeom>
        </p:spPr>
        <p:txBody>
          <a:bodyPr/>
          <a:lstStyle/>
          <a:p>
            <a:pPr/>
            <a:r>
              <a:t>Let’s sort through all the data that is already available to us with another Terraform feature: outputs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Shape 309"/>
          <p:cNvSpPr/>
          <p:nvPr>
            <p:ph type="sldImg"/>
          </p:nvPr>
        </p:nvSpPr>
        <p:spPr>
          <a:prstGeom prst="rect">
            <a:avLst/>
          </a:prstGeom>
        </p:spPr>
        <p:txBody>
          <a:bodyPr/>
          <a:lstStyle/>
          <a:p>
            <a:pPr/>
          </a:p>
        </p:txBody>
      </p:sp>
      <p:sp>
        <p:nvSpPr>
          <p:cNvPr id="310" name="Shape 310"/>
          <p:cNvSpPr/>
          <p:nvPr>
            <p:ph type="body" sz="quarter" idx="1"/>
          </p:nvPr>
        </p:nvSpPr>
        <p:spPr>
          <a:prstGeom prst="rect">
            <a:avLst/>
          </a:prstGeom>
        </p:spPr>
        <p:txBody>
          <a:bodyPr/>
          <a:lstStyle/>
          <a:p>
            <a:pPr/>
            <a:r>
              <a:t>In the HashiCorp ecosystem, Terraform provides the core functionality of infrastructure provisioning and management. In plainer terms, Terraform manages the lifecycle of creating, updating, and destroying your virtual machines, network resources, DNS records, and more, based on configuration that you define.</a:t>
            </a:r>
          </a:p>
          <a:p>
            <a:pPr/>
          </a:p>
          <a:p>
            <a:pPr/>
            <a:r>
              <a:t>Vagrant - interactive development environments</a:t>
            </a:r>
          </a:p>
          <a:p>
            <a:pPr/>
            <a:r>
              <a:t>Packer - build automated machine images</a:t>
            </a:r>
          </a:p>
          <a:p>
            <a:pPr/>
            <a:r>
              <a:t>Nomad - distributed application scheduler (kubernetes, mesos, etc)</a:t>
            </a:r>
          </a:p>
          <a:p>
            <a:pPr/>
            <a:r>
              <a:t>Consul - runtime service discovery and distributed key-value store</a:t>
            </a:r>
          </a:p>
          <a:p>
            <a:pPr/>
            <a:r>
              <a:t>Terraform - provisioners infrastructure resources</a:t>
            </a:r>
          </a:p>
          <a:p>
            <a:pPr/>
            <a:r>
              <a:t>Vault - manages secrets across dev, ops, prod, etc.</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0" name="Shape 700"/>
          <p:cNvSpPr/>
          <p:nvPr>
            <p:ph type="sldImg"/>
          </p:nvPr>
        </p:nvSpPr>
        <p:spPr>
          <a:prstGeom prst="rect">
            <a:avLst/>
          </a:prstGeom>
        </p:spPr>
        <p:txBody>
          <a:bodyPr/>
          <a:lstStyle/>
          <a:p>
            <a:pPr/>
          </a:p>
        </p:txBody>
      </p:sp>
      <p:sp>
        <p:nvSpPr>
          <p:cNvPr id="701" name="Shape 701"/>
          <p:cNvSpPr/>
          <p:nvPr>
            <p:ph type="body" sz="quarter" idx="1"/>
          </p:nvPr>
        </p:nvSpPr>
        <p:spPr>
          <a:prstGeom prst="rect">
            <a:avLst/>
          </a:prstGeom>
        </p:spPr>
        <p:txBody>
          <a:bodyPr/>
          <a:lstStyle/>
          <a:p>
            <a:pPr/>
            <a:r>
              <a:t>Terraform generates a significant amount of metadata that is too tedious to sort through with `terraform show`. Even with just one instance deployed, we wouldn’t want to have to scan 38 lines of metadata every time.</a:t>
            </a:r>
          </a:p>
          <a:p>
            <a:pPr/>
          </a:p>
          <a:p>
            <a:pPr/>
            <a:r>
              <a:t>Outputs allow customization of Terraform's output during a Terraform apply.</a:t>
            </a:r>
          </a:p>
          <a:p>
            <a:pPr/>
          </a:p>
          <a:p>
            <a:pPr/>
            <a:r>
              <a:t>This also allows for specific outputs to be queried with the Terraform Output command. This can help drive external automation by populating output values for other tools or configuration files.</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6" name="Shape 706"/>
          <p:cNvSpPr/>
          <p:nvPr>
            <p:ph type="sldImg"/>
          </p:nvPr>
        </p:nvSpPr>
        <p:spPr>
          <a:prstGeom prst="rect">
            <a:avLst/>
          </a:prstGeom>
        </p:spPr>
        <p:txBody>
          <a:bodyPr/>
          <a:lstStyle/>
          <a:p>
            <a:pPr/>
          </a:p>
        </p:txBody>
      </p:sp>
      <p:sp>
        <p:nvSpPr>
          <p:cNvPr id="707" name="Shape 707"/>
          <p:cNvSpPr/>
          <p:nvPr>
            <p:ph type="body" sz="quarter" idx="1"/>
          </p:nvPr>
        </p:nvSpPr>
        <p:spPr>
          <a:prstGeom prst="rect">
            <a:avLst/>
          </a:prstGeom>
        </p:spPr>
        <p:txBody>
          <a:bodyPr/>
          <a:lstStyle/>
          <a:p>
            <a:pPr/>
            <a:r>
              <a:t>Here is what an output definition looks like.</a:t>
            </a:r>
          </a:p>
          <a:p>
            <a:pPr/>
          </a:p>
          <a:p>
            <a:pPr/>
            <a:r>
              <a:t>If you see examples of terraform syntax prior to version 0.12, the only way to reference values was with interpolated string syntax, shown in the commented section at the bottom. Since 0.12, we can refer to values directly, as shown here.</a:t>
            </a:r>
          </a:p>
          <a:p>
            <a:pPr/>
          </a:p>
          <a:p>
            <a:pPr/>
            <a:r>
              <a:t>Although not required, it's usually recommended to define outputs at the end of the file for easy searching. Type this output in your file now.</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5" name="Shape 715"/>
          <p:cNvSpPr/>
          <p:nvPr>
            <p:ph type="sldImg"/>
          </p:nvPr>
        </p:nvSpPr>
        <p:spPr>
          <a:prstGeom prst="rect">
            <a:avLst/>
          </a:prstGeom>
        </p:spPr>
        <p:txBody>
          <a:bodyPr/>
          <a:lstStyle/>
          <a:p>
            <a:pPr/>
          </a:p>
        </p:txBody>
      </p:sp>
      <p:sp>
        <p:nvSpPr>
          <p:cNvPr id="716" name="Shape 716"/>
          <p:cNvSpPr/>
          <p:nvPr>
            <p:ph type="body" sz="quarter" idx="1"/>
          </p:nvPr>
        </p:nvSpPr>
        <p:spPr>
          <a:prstGeom prst="rect">
            <a:avLst/>
          </a:prstGeom>
        </p:spPr>
        <p:txBody>
          <a:bodyPr/>
          <a:lstStyle/>
          <a:p>
            <a:pPr/>
            <a:r>
              <a:t>Here is a sample solution</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0" name="Shape 720"/>
          <p:cNvSpPr/>
          <p:nvPr>
            <p:ph type="sldImg"/>
          </p:nvPr>
        </p:nvSpPr>
        <p:spPr>
          <a:prstGeom prst="rect">
            <a:avLst/>
          </a:prstGeom>
        </p:spPr>
        <p:txBody>
          <a:bodyPr/>
          <a:lstStyle/>
          <a:p>
            <a:pPr/>
          </a:p>
        </p:txBody>
      </p:sp>
      <p:sp>
        <p:nvSpPr>
          <p:cNvPr id="721" name="Shape 721"/>
          <p:cNvSpPr/>
          <p:nvPr>
            <p:ph type="body" sz="quarter" idx="1"/>
          </p:nvPr>
        </p:nvSpPr>
        <p:spPr>
          <a:prstGeom prst="rect">
            <a:avLst/>
          </a:prstGeom>
        </p:spPr>
        <p:txBody>
          <a:bodyPr/>
          <a:lstStyle/>
          <a:p>
            <a:pPr/>
            <a:r>
              <a:t>You could also re-rerun </a:t>
            </a:r>
            <a:r>
              <a:rPr>
                <a:latin typeface="Courier"/>
                <a:ea typeface="Courier"/>
                <a:cs typeface="Courier"/>
                <a:sym typeface="Courier"/>
              </a:rPr>
              <a:t>`terraform apply`</a:t>
            </a:r>
            <a:r>
              <a:t> - there are no changes to your configuration, but the outputs will be displayed</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5" name="Shape 725"/>
          <p:cNvSpPr/>
          <p:nvPr>
            <p:ph type="sldImg"/>
          </p:nvPr>
        </p:nvSpPr>
        <p:spPr>
          <a:prstGeom prst="rect">
            <a:avLst/>
          </a:prstGeom>
        </p:spPr>
        <p:txBody>
          <a:bodyPr/>
          <a:lstStyle/>
          <a:p>
            <a:pPr/>
          </a:p>
        </p:txBody>
      </p:sp>
      <p:sp>
        <p:nvSpPr>
          <p:cNvPr id="726" name="Shape 726"/>
          <p:cNvSpPr/>
          <p:nvPr>
            <p:ph type="body" sz="quarter" idx="1"/>
          </p:nvPr>
        </p:nvSpPr>
        <p:spPr>
          <a:prstGeom prst="rect">
            <a:avLst/>
          </a:prstGeom>
        </p:spPr>
        <p:txBody>
          <a:bodyPr/>
          <a:lstStyle/>
          <a:p>
            <a:pPr/>
            <a:r>
              <a:t>Here's a sample solution.</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6" name="Shape 736"/>
          <p:cNvSpPr/>
          <p:nvPr>
            <p:ph type="sldImg"/>
          </p:nvPr>
        </p:nvSpPr>
        <p:spPr>
          <a:prstGeom prst="rect">
            <a:avLst/>
          </a:prstGeom>
        </p:spPr>
        <p:txBody>
          <a:bodyPr/>
          <a:lstStyle/>
          <a:p>
            <a:pPr/>
          </a:p>
        </p:txBody>
      </p:sp>
      <p:sp>
        <p:nvSpPr>
          <p:cNvPr id="737" name="Shape 737"/>
          <p:cNvSpPr/>
          <p:nvPr>
            <p:ph type="body" sz="quarter" idx="1"/>
          </p:nvPr>
        </p:nvSpPr>
        <p:spPr>
          <a:prstGeom prst="rect">
            <a:avLst/>
          </a:prstGeom>
        </p:spPr>
        <p:txBody>
          <a:bodyPr/>
          <a:lstStyle/>
          <a:p>
            <a:pPr/>
            <a:r>
              <a:t>You can also query for a specific output.</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1" name="Shape 741"/>
          <p:cNvSpPr/>
          <p:nvPr>
            <p:ph type="sldImg"/>
          </p:nvPr>
        </p:nvSpPr>
        <p:spPr>
          <a:prstGeom prst="rect">
            <a:avLst/>
          </a:prstGeom>
        </p:spPr>
        <p:txBody>
          <a:bodyPr/>
          <a:lstStyle/>
          <a:p>
            <a:pPr/>
          </a:p>
        </p:txBody>
      </p:sp>
      <p:sp>
        <p:nvSpPr>
          <p:cNvPr id="742" name="Shape 742"/>
          <p:cNvSpPr/>
          <p:nvPr>
            <p:ph type="body" sz="quarter" idx="1"/>
          </p:nvPr>
        </p:nvSpPr>
        <p:spPr>
          <a:prstGeom prst="rect">
            <a:avLst/>
          </a:prstGeom>
        </p:spPr>
        <p:txBody>
          <a:bodyPr/>
          <a:lstStyle/>
          <a:p>
            <a:pPr/>
            <a:r>
              <a:t>You can also query for a specific output.</a:t>
            </a:r>
          </a:p>
          <a:p>
            <a:pPr/>
          </a:p>
          <a:p>
            <a:pPr/>
            <a:r>
              <a:t>If you aren't familiar with this syntax, the $-parenthesis is replaced with the output of the command by bash.</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3" name="Shape 803"/>
          <p:cNvSpPr/>
          <p:nvPr>
            <p:ph type="sldImg"/>
          </p:nvPr>
        </p:nvSpPr>
        <p:spPr>
          <a:prstGeom prst="rect">
            <a:avLst/>
          </a:prstGeom>
        </p:spPr>
        <p:txBody>
          <a:bodyPr/>
          <a:lstStyle/>
          <a:p>
            <a:pPr/>
          </a:p>
        </p:txBody>
      </p:sp>
      <p:sp>
        <p:nvSpPr>
          <p:cNvPr id="804" name="Shape 804"/>
          <p:cNvSpPr/>
          <p:nvPr>
            <p:ph type="body" sz="quarter" idx="1"/>
          </p:nvPr>
        </p:nvSpPr>
        <p:spPr>
          <a:prstGeom prst="rect">
            <a:avLst/>
          </a:prstGeom>
        </p:spPr>
        <p:txBody>
          <a:bodyPr/>
          <a:lstStyle/>
          <a:p>
            <a:pPr/>
            <a:r>
              <a:t>Here is a sample solution. Simply type the resource identifier.</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8" name="Shape 808"/>
          <p:cNvSpPr/>
          <p:nvPr>
            <p:ph type="sldImg"/>
          </p:nvPr>
        </p:nvSpPr>
        <p:spPr>
          <a:prstGeom prst="rect">
            <a:avLst/>
          </a:prstGeom>
        </p:spPr>
        <p:txBody>
          <a:bodyPr/>
          <a:lstStyle/>
          <a:p>
            <a:pPr/>
          </a:p>
        </p:txBody>
      </p:sp>
      <p:sp>
        <p:nvSpPr>
          <p:cNvPr id="809" name="Shape 809"/>
          <p:cNvSpPr/>
          <p:nvPr>
            <p:ph type="body" sz="quarter" idx="1"/>
          </p:nvPr>
        </p:nvSpPr>
        <p:spPr>
          <a:prstGeom prst="rect">
            <a:avLst/>
          </a:prstGeom>
        </p:spPr>
        <p:txBody>
          <a:bodyPr/>
          <a:lstStyle/>
          <a:p>
            <a:pPr/>
            <a:r>
              <a:t>Type "exit" or press ctrl + d to exit the session.</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3" name="Shape 813"/>
          <p:cNvSpPr/>
          <p:nvPr>
            <p:ph type="sldImg"/>
          </p:nvPr>
        </p:nvSpPr>
        <p:spPr>
          <a:prstGeom prst="rect">
            <a:avLst/>
          </a:prstGeom>
        </p:spPr>
        <p:txBody>
          <a:bodyPr/>
          <a:lstStyle/>
          <a:p>
            <a:pPr/>
          </a:p>
        </p:txBody>
      </p:sp>
      <p:sp>
        <p:nvSpPr>
          <p:cNvPr id="814" name="Shape 814"/>
          <p:cNvSpPr/>
          <p:nvPr>
            <p:ph type="body" sz="quarter" idx="1"/>
          </p:nvPr>
        </p:nvSpPr>
        <p:spPr>
          <a:prstGeom prst="rect">
            <a:avLst/>
          </a:prstGeom>
        </p:spPr>
        <p:txBody>
          <a:bodyPr/>
          <a:lstStyle/>
          <a:p>
            <a:pPr/>
            <a:r>
              <a:t>It is also possible to pipe a query into the stdin of the console and it will be evaluated.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Shape 315"/>
          <p:cNvSpPr/>
          <p:nvPr>
            <p:ph type="sldImg"/>
          </p:nvPr>
        </p:nvSpPr>
        <p:spPr>
          <a:prstGeom prst="rect">
            <a:avLst/>
          </a:prstGeom>
        </p:spPr>
        <p:txBody>
          <a:bodyPr/>
          <a:lstStyle/>
          <a:p>
            <a:pPr/>
          </a:p>
        </p:txBody>
      </p:sp>
      <p:sp>
        <p:nvSpPr>
          <p:cNvPr id="316" name="Shape 316"/>
          <p:cNvSpPr/>
          <p:nvPr>
            <p:ph type="body" sz="quarter" idx="1"/>
          </p:nvPr>
        </p:nvSpPr>
        <p:spPr>
          <a:prstGeom prst="rect">
            <a:avLst/>
          </a:prstGeom>
        </p:spPr>
        <p:txBody>
          <a:bodyPr/>
          <a:lstStyle/>
          <a:p>
            <a:pPr/>
            <a:r>
              <a:t>Terraform has a number of goals. Primarily, with Infrastructure as Code, the configuration defines the desired state and your code becomes the source of truth.</a:t>
            </a:r>
          </a:p>
          <a:p>
            <a:pPr/>
          </a:p>
          <a:p>
            <a:pPr/>
            <a:r>
              <a:t>We wanted to support a modern environment composed of physical, virtual and containerized infrastructure including PaaS and SaaS.</a:t>
            </a:r>
          </a:p>
          <a:p>
            <a:pPr/>
          </a:p>
          <a:p>
            <a:pPr/>
            <a:r>
              <a:t>Operators should have confidence in the changes they are making in a predictable manner.</a:t>
            </a:r>
          </a:p>
          <a:p>
            <a:pPr/>
          </a:p>
          <a:p>
            <a:pPr/>
            <a:r>
              <a:t>Lastly, operators should have one workflow for managing their infrastructure regardless of the underlying technology; if it has an API, Terraform can manage it.</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5" name="Shape 835"/>
          <p:cNvSpPr/>
          <p:nvPr>
            <p:ph type="sldImg"/>
          </p:nvPr>
        </p:nvSpPr>
        <p:spPr>
          <a:prstGeom prst="rect">
            <a:avLst/>
          </a:prstGeom>
        </p:spPr>
        <p:txBody>
          <a:bodyPr/>
          <a:lstStyle/>
          <a:p>
            <a:pPr/>
          </a:p>
        </p:txBody>
      </p:sp>
      <p:sp>
        <p:nvSpPr>
          <p:cNvPr id="836" name="Shape 836"/>
          <p:cNvSpPr/>
          <p:nvPr>
            <p:ph type="body" sz="quarter" idx="1"/>
          </p:nvPr>
        </p:nvSpPr>
        <p:spPr>
          <a:prstGeom prst="rect">
            <a:avLst/>
          </a:prstGeom>
        </p:spPr>
        <p:txBody>
          <a:bodyPr/>
          <a:lstStyle/>
          <a:p>
            <a:pPr/>
            <a:r>
              <a:t>Here is a sample solution</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2" name="Shape 872"/>
          <p:cNvSpPr/>
          <p:nvPr>
            <p:ph type="sldImg"/>
          </p:nvPr>
        </p:nvSpPr>
        <p:spPr>
          <a:prstGeom prst="rect">
            <a:avLst/>
          </a:prstGeom>
        </p:spPr>
        <p:txBody>
          <a:bodyPr/>
          <a:lstStyle/>
          <a:p>
            <a:pPr/>
          </a:p>
        </p:txBody>
      </p:sp>
      <p:sp>
        <p:nvSpPr>
          <p:cNvPr id="873" name="Shape 873"/>
          <p:cNvSpPr/>
          <p:nvPr>
            <p:ph type="body" sz="quarter" idx="1"/>
          </p:nvPr>
        </p:nvSpPr>
        <p:spPr>
          <a:prstGeom prst="rect">
            <a:avLst/>
          </a:prstGeom>
        </p:spPr>
        <p:txBody>
          <a:bodyPr/>
          <a:lstStyle/>
          <a:p>
            <a:pPr/>
            <a:r>
              <a:t>Here's a simple variable declaration. The braces are required. Like any other configuration, variable definitions can go anywhere, but we recommend putting them in a separate file called 'variables.tf'. This makes it easy to quickly understand what variables the configuration supports.</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8" name="Shape 878"/>
          <p:cNvSpPr/>
          <p:nvPr>
            <p:ph type="sldImg"/>
          </p:nvPr>
        </p:nvSpPr>
        <p:spPr>
          <a:prstGeom prst="rect">
            <a:avLst/>
          </a:prstGeom>
        </p:spPr>
        <p:txBody>
          <a:bodyPr/>
          <a:lstStyle/>
          <a:p>
            <a:pPr/>
          </a:p>
        </p:txBody>
      </p:sp>
      <p:sp>
        <p:nvSpPr>
          <p:cNvPr id="879" name="Shape 879"/>
          <p:cNvSpPr/>
          <p:nvPr>
            <p:ph type="body" sz="quarter" idx="1"/>
          </p:nvPr>
        </p:nvSpPr>
        <p:spPr>
          <a:prstGeom prst="rect">
            <a:avLst/>
          </a:prstGeom>
        </p:spPr>
        <p:txBody>
          <a:bodyPr/>
          <a:lstStyle/>
          <a:p>
            <a:pPr/>
            <a:r>
              <a:t>There are three optional arguments for variables:</a:t>
            </a:r>
          </a:p>
          <a:p>
            <a:pPr/>
            <a:r>
              <a:t>type: Like variables in programming languages, Terraform variables can be one of several types. We'll talk about the different types in a minute.</a:t>
            </a:r>
          </a:p>
          <a:p>
            <a:pPr/>
            <a:r>
              <a:t>default: Sets a default value, if the value isn't set in some other way</a:t>
            </a:r>
          </a:p>
          <a:p>
            <a:pPr/>
            <a:r>
              <a:t>description: Documents the purpose of the variable. This is especially important for re-usable modules, so that people using the module can understand what the variable is for.</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1" name="Shape 891"/>
          <p:cNvSpPr/>
          <p:nvPr>
            <p:ph type="sldImg"/>
          </p:nvPr>
        </p:nvSpPr>
        <p:spPr>
          <a:prstGeom prst="rect">
            <a:avLst/>
          </a:prstGeom>
        </p:spPr>
        <p:txBody>
          <a:bodyPr/>
          <a:lstStyle/>
          <a:p>
            <a:pPr/>
          </a:p>
        </p:txBody>
      </p:sp>
      <p:sp>
        <p:nvSpPr>
          <p:cNvPr id="892" name="Shape 892"/>
          <p:cNvSpPr/>
          <p:nvPr>
            <p:ph type="body" sz="quarter" idx="1"/>
          </p:nvPr>
        </p:nvSpPr>
        <p:spPr>
          <a:prstGeom prst="rect">
            <a:avLst/>
          </a:prstGeom>
        </p:spPr>
        <p:txBody>
          <a:bodyPr/>
          <a:lstStyle/>
          <a:p>
            <a:pPr/>
            <a:r>
              <a:t>Here's how we might define some variables for our example configuration.</a:t>
            </a:r>
          </a:p>
          <a:p>
            <a:pPr/>
          </a:p>
          <a:p>
            <a:pPr/>
            <a:r>
              <a:t>Based on this configuration, what do we know about these variables?</a:t>
            </a:r>
          </a:p>
          <a:p>
            <a:pPr/>
          </a:p>
          <a:p>
            <a:pPr/>
            <a:r>
              <a:t>For *access_key* and *secret_key*, we know that they'll be strings, since that's the default type.</a:t>
            </a:r>
          </a:p>
          <a:p>
            <a:pPr/>
          </a:p>
          <a:p>
            <a:pPr/>
            <a:r>
              <a:t>We'll also be required to pass a value for them when we run terraform plan or apply</a:t>
            </a:r>
          </a:p>
          <a:p>
            <a:pPr/>
          </a:p>
          <a:p>
            <a:pPr/>
            <a:r>
              <a:t>Since region has a default value that's a string, its type will also be string. We also won't have to set a value for it</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7" name="Shape 897"/>
          <p:cNvSpPr/>
          <p:nvPr>
            <p:ph type="sldImg"/>
          </p:nvPr>
        </p:nvSpPr>
        <p:spPr>
          <a:prstGeom prst="rect">
            <a:avLst/>
          </a:prstGeom>
        </p:spPr>
        <p:txBody>
          <a:bodyPr/>
          <a:lstStyle/>
          <a:p>
            <a:pPr/>
          </a:p>
        </p:txBody>
      </p:sp>
      <p:sp>
        <p:nvSpPr>
          <p:cNvPr id="898" name="Shape 898"/>
          <p:cNvSpPr/>
          <p:nvPr>
            <p:ph type="body" sz="quarter" idx="1"/>
          </p:nvPr>
        </p:nvSpPr>
        <p:spPr>
          <a:prstGeom prst="rect">
            <a:avLst/>
          </a:prstGeom>
        </p:spPr>
        <p:txBody>
          <a:bodyPr/>
          <a:lstStyle/>
          <a:p>
            <a:pPr/>
            <a:r>
              <a:t>We could also have explicitly declared types. This isn't necessary, especially for strings, since they're the default.</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3" name="Shape 903"/>
          <p:cNvSpPr/>
          <p:nvPr>
            <p:ph type="sldImg"/>
          </p:nvPr>
        </p:nvSpPr>
        <p:spPr>
          <a:prstGeom prst="rect">
            <a:avLst/>
          </a:prstGeom>
        </p:spPr>
        <p:txBody>
          <a:bodyPr/>
          <a:lstStyle/>
          <a:p>
            <a:pPr/>
          </a:p>
        </p:txBody>
      </p:sp>
      <p:sp>
        <p:nvSpPr>
          <p:cNvPr id="904" name="Shape 904"/>
          <p:cNvSpPr/>
          <p:nvPr>
            <p:ph type="body" sz="quarter" idx="1"/>
          </p:nvPr>
        </p:nvSpPr>
        <p:spPr>
          <a:prstGeom prst="rect">
            <a:avLst/>
          </a:prstGeom>
        </p:spPr>
        <p:txBody>
          <a:bodyPr/>
          <a:lstStyle/>
          <a:p>
            <a:pPr/>
            <a:r>
              <a:t>And a description will help people understand what the variables are for.</a:t>
            </a:r>
          </a:p>
          <a:p>
            <a:pPr/>
          </a:p>
          <a:p>
            <a:pPr/>
            <a:r>
              <a:t>While all of the arguments are optional, it's best practice to set type and description to help document what the variable is and how it will be used. Also set a default when it makes sense to do so.</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9" name="Shape 909"/>
          <p:cNvSpPr/>
          <p:nvPr>
            <p:ph type="sldImg"/>
          </p:nvPr>
        </p:nvSpPr>
        <p:spPr>
          <a:prstGeom prst="rect">
            <a:avLst/>
          </a:prstGeom>
        </p:spPr>
        <p:txBody>
          <a:bodyPr/>
          <a:lstStyle/>
          <a:p>
            <a:pPr/>
          </a:p>
        </p:txBody>
      </p:sp>
      <p:sp>
        <p:nvSpPr>
          <p:cNvPr id="910" name="Shape 910"/>
          <p:cNvSpPr/>
          <p:nvPr>
            <p:ph type="body" sz="quarter" idx="1"/>
          </p:nvPr>
        </p:nvSpPr>
        <p:spPr>
          <a:prstGeom prst="rect">
            <a:avLst/>
          </a:prstGeom>
        </p:spPr>
        <p:txBody>
          <a:bodyPr/>
          <a:lstStyle/>
          <a:p>
            <a:pPr/>
            <a:r>
              <a:t>Prior to Terraform 0.12, string interpolation was the only way to refer to a variable, so you'll still see plenty of examples of the interpolation syntax.</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5" name="Shape 915"/>
          <p:cNvSpPr/>
          <p:nvPr>
            <p:ph type="sldImg"/>
          </p:nvPr>
        </p:nvSpPr>
        <p:spPr>
          <a:prstGeom prst="rect">
            <a:avLst/>
          </a:prstGeom>
        </p:spPr>
        <p:txBody>
          <a:bodyPr/>
          <a:lstStyle/>
          <a:p>
            <a:pPr/>
          </a:p>
        </p:txBody>
      </p:sp>
      <p:sp>
        <p:nvSpPr>
          <p:cNvPr id="916" name="Shape 916"/>
          <p:cNvSpPr/>
          <p:nvPr>
            <p:ph type="body" sz="quarter" idx="1"/>
          </p:nvPr>
        </p:nvSpPr>
        <p:spPr>
          <a:prstGeom prst="rect">
            <a:avLst/>
          </a:prstGeom>
        </p:spPr>
        <p:txBody>
          <a:bodyPr/>
          <a:lstStyle/>
          <a:p>
            <a:pPr/>
            <a:r>
              <a:t>Back to our example - once the variables are defined, we can use them like this. We haven't provided any values for access_key or secret_key yet, though.</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6" name="Shape 926"/>
          <p:cNvSpPr/>
          <p:nvPr>
            <p:ph type="sldImg"/>
          </p:nvPr>
        </p:nvSpPr>
        <p:spPr>
          <a:prstGeom prst="rect">
            <a:avLst/>
          </a:prstGeom>
        </p:spPr>
        <p:txBody>
          <a:bodyPr/>
          <a:lstStyle/>
          <a:p>
            <a:pPr/>
          </a:p>
        </p:txBody>
      </p:sp>
      <p:sp>
        <p:nvSpPr>
          <p:cNvPr id="927" name="Shape 927"/>
          <p:cNvSpPr/>
          <p:nvPr>
            <p:ph type="body" sz="quarter" idx="1"/>
          </p:nvPr>
        </p:nvSpPr>
        <p:spPr>
          <a:prstGeom prst="rect">
            <a:avLst/>
          </a:prstGeom>
        </p:spPr>
        <p:txBody>
          <a:bodyPr/>
          <a:lstStyle/>
          <a:p>
            <a:pPr/>
            <a:r>
              <a:t>If a variable doesn't have a default, and isn't assigned a value by some other method, Terraform will prompt for the value when you run terraform plan or apply. Terraform does not cache these values, so you'll have to enter them each time. </a:t>
            </a:r>
          </a:p>
          <a:p>
            <a:pPr/>
          </a:p>
          <a:p>
            <a:pPr/>
            <a:r>
              <a:t>Having to enter values every time we run terraform is not an ideal experience, so terraform provides a few different ways to store values for variables.</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1" name="Shape 931"/>
          <p:cNvSpPr/>
          <p:nvPr>
            <p:ph type="sldImg"/>
          </p:nvPr>
        </p:nvSpPr>
        <p:spPr>
          <a:prstGeom prst="rect">
            <a:avLst/>
          </a:prstGeom>
        </p:spPr>
        <p:txBody>
          <a:bodyPr/>
          <a:lstStyle/>
          <a:p>
            <a:pPr/>
          </a:p>
        </p:txBody>
      </p:sp>
      <p:sp>
        <p:nvSpPr>
          <p:cNvPr id="932" name="Shape 932"/>
          <p:cNvSpPr/>
          <p:nvPr>
            <p:ph type="body" sz="quarter" idx="1"/>
          </p:nvPr>
        </p:nvSpPr>
        <p:spPr>
          <a:prstGeom prst="rect">
            <a:avLst/>
          </a:prstGeom>
        </p:spPr>
        <p:txBody>
          <a:bodyPr/>
          <a:lstStyle/>
          <a:p>
            <a:pPr/>
            <a:r>
              <a:t>Here is an example of setting a variable via an environment variable. Environment variables start with "TF_VAR_" followed by the name of the variable. Variable names are case sensitive.</a:t>
            </a:r>
          </a:p>
          <a:p>
            <a:pPr/>
          </a:p>
          <a:p>
            <a:pPr/>
            <a:r>
              <a:t>Now when we run </a:t>
            </a:r>
            <a:r>
              <a:rPr>
                <a:latin typeface="Courier"/>
                <a:ea typeface="Courier"/>
                <a:cs typeface="Courier"/>
                <a:sym typeface="Courier"/>
              </a:rPr>
              <a:t>terraform plan</a:t>
            </a:r>
            <a:r>
              <a:t>, terraform found a value for </a:t>
            </a:r>
            <a:r>
              <a:rPr b="1" i="1">
                <a:latin typeface="Courier"/>
                <a:ea typeface="Courier"/>
                <a:cs typeface="Courier"/>
                <a:sym typeface="Courier"/>
              </a:rPr>
              <a:t>access_key</a:t>
            </a:r>
            <a:r>
              <a:t>, so it doesn't prompt us for it and moves on to </a:t>
            </a:r>
            <a:r>
              <a:rPr b="1" i="1">
                <a:latin typeface="Courier"/>
                <a:ea typeface="Courier"/>
                <a:cs typeface="Courier"/>
                <a:sym typeface="Courier"/>
              </a:rPr>
              <a:t>secret_key</a:t>
            </a:r>
            <a:endParaRPr b="1" i="1">
              <a:latin typeface="Courier"/>
              <a:ea typeface="Courier"/>
              <a:cs typeface="Courier"/>
              <a:sym typeface="Courie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Shape 321"/>
          <p:cNvSpPr/>
          <p:nvPr>
            <p:ph type="sldImg"/>
          </p:nvPr>
        </p:nvSpPr>
        <p:spPr>
          <a:prstGeom prst="rect">
            <a:avLst/>
          </a:prstGeom>
        </p:spPr>
        <p:txBody>
          <a:bodyPr/>
          <a:lstStyle/>
          <a:p>
            <a:pPr/>
          </a:p>
        </p:txBody>
      </p:sp>
      <p:sp>
        <p:nvSpPr>
          <p:cNvPr id="322" name="Shape 322"/>
          <p:cNvSpPr/>
          <p:nvPr>
            <p:ph type="body" sz="quarter" idx="1"/>
          </p:nvPr>
        </p:nvSpPr>
        <p:spPr>
          <a:prstGeom prst="rect">
            <a:avLst/>
          </a:prstGeom>
        </p:spPr>
        <p:txBody>
          <a:bodyPr/>
          <a:lstStyle/>
          <a:p>
            <a:pPr>
              <a:lnSpc>
                <a:spcPct val="120000"/>
              </a:lnSpc>
            </a:pPr>
            <a:r>
              <a:t>Where Terraform excels in relation to other tools is its high-level abstraction of infrastructure providers and resources into a common configuration language (Infrastructure as Code).</a:t>
            </a:r>
          </a:p>
          <a:p>
            <a:pPr>
              <a:lnSpc>
                <a:spcPct val="120000"/>
              </a:lnSpc>
            </a:pPr>
          </a:p>
          <a:p>
            <a:pPr>
              <a:lnSpc>
                <a:spcPct val="120000"/>
              </a:lnSpc>
            </a:pPr>
            <a:r>
              <a:t>Internally, Terraform constructs a resource graph that defines dependencies between resources which enables Terraform to know the order of operations it needs to perform and to perform non-dependent operations in parallel.</a:t>
            </a:r>
          </a:p>
          <a:p>
            <a:pPr>
              <a:lnSpc>
                <a:spcPct val="120000"/>
              </a:lnSpc>
            </a:pPr>
          </a:p>
          <a:p>
            <a:pPr>
              <a:lnSpc>
                <a:spcPct val="120000"/>
              </a:lnSpc>
            </a:pPr>
            <a:r>
              <a:t>To enhance usability and operator confidence, Terraform can provide an "execution plan" prior to making changes so operators can check and verify changes before they occur.</a:t>
            </a:r>
          </a:p>
          <a:p>
            <a:pPr>
              <a:lnSpc>
                <a:spcPct val="120000"/>
              </a:lnSpc>
            </a:pPr>
          </a:p>
          <a:p>
            <a:pPr>
              <a:lnSpc>
                <a:spcPct val="120000"/>
              </a:lnSpc>
            </a:pPr>
            <a:r>
              <a:t>Instructor notes: example of "other tools" include CloudFormation, OpenStack Heat, etc. https://www.terraform.io/intro/vs/index.html</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7" name="Shape 937"/>
          <p:cNvSpPr/>
          <p:nvPr>
            <p:ph type="sldImg"/>
          </p:nvPr>
        </p:nvSpPr>
        <p:spPr>
          <a:prstGeom prst="rect">
            <a:avLst/>
          </a:prstGeom>
        </p:spPr>
        <p:txBody>
          <a:bodyPr/>
          <a:lstStyle/>
          <a:p>
            <a:pPr/>
          </a:p>
        </p:txBody>
      </p:sp>
      <p:sp>
        <p:nvSpPr>
          <p:cNvPr id="938" name="Shape 938"/>
          <p:cNvSpPr/>
          <p:nvPr>
            <p:ph type="body" sz="quarter" idx="1"/>
          </p:nvPr>
        </p:nvSpPr>
        <p:spPr>
          <a:prstGeom prst="rect">
            <a:avLst/>
          </a:prstGeom>
        </p:spPr>
        <p:txBody>
          <a:bodyPr/>
          <a:lstStyle/>
          <a:p>
            <a:pPr/>
            <a:r>
              <a:t>Values can also be set in a `tfvars` file, like so. When apply or plan is run, terraform will look for a file in the current directory called `terraform.tfvars`, and load values from it. You'll see a terraform.tfvars file on your workstation; you'll use it in the next lab.</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2" name="Shape 942"/>
          <p:cNvSpPr/>
          <p:nvPr>
            <p:ph type="sldImg"/>
          </p:nvPr>
        </p:nvSpPr>
        <p:spPr>
          <a:prstGeom prst="rect">
            <a:avLst/>
          </a:prstGeom>
        </p:spPr>
        <p:txBody>
          <a:bodyPr/>
          <a:lstStyle/>
          <a:p>
            <a:pPr/>
          </a:p>
        </p:txBody>
      </p:sp>
      <p:sp>
        <p:nvSpPr>
          <p:cNvPr id="943" name="Shape 943"/>
          <p:cNvSpPr/>
          <p:nvPr>
            <p:ph type="body" sz="quarter" idx="1"/>
          </p:nvPr>
        </p:nvSpPr>
        <p:spPr>
          <a:prstGeom prst="rect">
            <a:avLst/>
          </a:prstGeom>
        </p:spPr>
        <p:txBody>
          <a:bodyPr/>
          <a:lstStyle/>
          <a:p>
            <a:pPr/>
            <a:r>
              <a:t>Here is an example of setting a variable via command line options. Variables are specified using the </a:t>
            </a:r>
            <a:r>
              <a:rPr b="1" i="1">
                <a:latin typeface="Courier"/>
                <a:ea typeface="Courier"/>
                <a:cs typeface="Courier"/>
                <a:sym typeface="Courier"/>
              </a:rPr>
              <a:t>`-var`</a:t>
            </a:r>
            <a:r>
              <a:t> flag and </a:t>
            </a:r>
            <a:r>
              <a:rPr b="1" i="1">
                <a:latin typeface="Courier"/>
                <a:ea typeface="Courier"/>
                <a:cs typeface="Courier"/>
                <a:sym typeface="Courier"/>
              </a:rPr>
              <a:t>name=value</a:t>
            </a:r>
            <a:r>
              <a:t> pairs. The </a:t>
            </a:r>
            <a:r>
              <a:rPr b="1" i="1">
                <a:latin typeface="Courier"/>
                <a:ea typeface="Courier"/>
                <a:cs typeface="Courier"/>
                <a:sym typeface="Courier"/>
              </a:rPr>
              <a:t>`-var`</a:t>
            </a:r>
            <a:r>
              <a:t> flag can be specified multiple times to set several different values.</a:t>
            </a:r>
          </a:p>
          <a:p>
            <a:pPr/>
          </a:p>
          <a:p>
            <a:pPr/>
            <a:r>
              <a:t>In this case, </a:t>
            </a:r>
            <a:r>
              <a:rPr b="1" i="1">
                <a:latin typeface="Courier"/>
                <a:ea typeface="Courier"/>
                <a:cs typeface="Courier"/>
                <a:sym typeface="Courier"/>
              </a:rPr>
              <a:t>region</a:t>
            </a:r>
            <a:r>
              <a:t> had a default value, </a:t>
            </a:r>
            <a:r>
              <a:rPr b="1" i="1">
                <a:latin typeface="Courier"/>
                <a:ea typeface="Courier"/>
                <a:cs typeface="Courier"/>
                <a:sym typeface="Courier"/>
              </a:rPr>
              <a:t>access_key</a:t>
            </a:r>
            <a:r>
              <a:t> was found as an environment variable, and finally </a:t>
            </a:r>
            <a:r>
              <a:rPr b="1" i="1">
                <a:latin typeface="Courier"/>
                <a:ea typeface="Courier"/>
                <a:cs typeface="Courier"/>
                <a:sym typeface="Courier"/>
              </a:rPr>
              <a:t>secret_key</a:t>
            </a:r>
            <a:r>
              <a:t> was specified with the </a:t>
            </a:r>
            <a:r>
              <a:rPr b="1" i="1">
                <a:latin typeface="Courier"/>
                <a:ea typeface="Courier"/>
                <a:cs typeface="Courier"/>
                <a:sym typeface="Courier"/>
              </a:rPr>
              <a:t>`-var`</a:t>
            </a:r>
            <a:r>
              <a:t> flag. There are no undefined variables, so </a:t>
            </a:r>
            <a:r>
              <a:rPr b="1" i="1">
                <a:latin typeface="Courier"/>
                <a:ea typeface="Courier"/>
                <a:cs typeface="Courier"/>
                <a:sym typeface="Courier"/>
              </a:rPr>
              <a:t>`terraform plan`</a:t>
            </a:r>
            <a:r>
              <a:t> can proceed.</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7" name="Shape 947"/>
          <p:cNvSpPr/>
          <p:nvPr>
            <p:ph type="sldImg"/>
          </p:nvPr>
        </p:nvSpPr>
        <p:spPr>
          <a:prstGeom prst="rect">
            <a:avLst/>
          </a:prstGeom>
        </p:spPr>
        <p:txBody>
          <a:bodyPr/>
          <a:lstStyle/>
          <a:p>
            <a:pPr/>
          </a:p>
        </p:txBody>
      </p:sp>
      <p:sp>
        <p:nvSpPr>
          <p:cNvPr id="948" name="Shape 948"/>
          <p:cNvSpPr/>
          <p:nvPr>
            <p:ph type="body" sz="quarter" idx="1"/>
          </p:nvPr>
        </p:nvSpPr>
        <p:spPr>
          <a:prstGeom prst="rect">
            <a:avLst/>
          </a:prstGeom>
        </p:spPr>
        <p:txBody>
          <a:bodyPr/>
          <a:lstStyle/>
          <a:p>
            <a:pPr/>
            <a:r>
              <a:t>Here is an example of loading files from a file. The `-var-file` can be specified multiple times to load multiple files.</a:t>
            </a:r>
          </a:p>
          <a:p>
            <a:pPr/>
          </a:p>
          <a:p>
            <a:pPr>
              <a:defRPr b="1"/>
            </a:pPr>
            <a:r>
              <a:t>Remember, in addition to being able to specify a file, Terraform always searches for a file named `terraform.tfvars` in the working directory.</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3" name="Shape 953"/>
          <p:cNvSpPr/>
          <p:nvPr>
            <p:ph type="sldImg"/>
          </p:nvPr>
        </p:nvSpPr>
        <p:spPr>
          <a:prstGeom prst="rect">
            <a:avLst/>
          </a:prstGeom>
        </p:spPr>
        <p:txBody>
          <a:bodyPr/>
          <a:lstStyle/>
          <a:p>
            <a:pPr/>
          </a:p>
        </p:txBody>
      </p:sp>
      <p:sp>
        <p:nvSpPr>
          <p:cNvPr id="954" name="Shape 954"/>
          <p:cNvSpPr/>
          <p:nvPr>
            <p:ph type="body" sz="quarter" idx="1"/>
          </p:nvPr>
        </p:nvSpPr>
        <p:spPr>
          <a:prstGeom prst="rect">
            <a:avLst/>
          </a:prstGeom>
        </p:spPr>
        <p:txBody>
          <a:bodyPr/>
          <a:lstStyle/>
          <a:p>
            <a:pPr/>
            <a:r>
              <a:t>To summarize, these are the six ways to set variable values. Methods later in the list will override earlier ones. For instance, using the `</a:t>
            </a:r>
            <a:r>
              <a:rPr b="1" i="1">
                <a:latin typeface="Courier"/>
                <a:ea typeface="Courier"/>
                <a:cs typeface="Courier"/>
                <a:sym typeface="Courier"/>
              </a:rPr>
              <a:t>-var</a:t>
            </a:r>
            <a:r>
              <a:t>` command line option will override any default values or environment variables.</a:t>
            </a:r>
          </a:p>
          <a:p>
            <a:pPr/>
          </a:p>
          <a:p>
            <a:pPr/>
            <a:r>
              <a:t>As we saw, if a variable value isn't supplied by one of the other five methods, terraform will prompt you for it when you run CLI commands such as </a:t>
            </a:r>
            <a:r>
              <a:rPr b="1" i="1">
                <a:latin typeface="Courier"/>
                <a:ea typeface="Courier"/>
                <a:cs typeface="Courier"/>
                <a:sym typeface="Courier"/>
              </a:rPr>
              <a:t>terraform plan</a:t>
            </a:r>
            <a:r>
              <a:t> or </a:t>
            </a:r>
            <a:r>
              <a:rPr b="1" i="1">
                <a:latin typeface="Courier"/>
                <a:ea typeface="Courier"/>
                <a:cs typeface="Courier"/>
                <a:sym typeface="Courier"/>
              </a:rPr>
              <a:t>terraform apply. </a:t>
            </a:r>
            <a:r>
              <a:t>Terraform won't run with undefined variables, so there's no concept of undefined or null values like most programming languages. Empty strings are allowed, though.</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8" name="Shape 958"/>
          <p:cNvSpPr/>
          <p:nvPr>
            <p:ph type="sldImg"/>
          </p:nvPr>
        </p:nvSpPr>
        <p:spPr>
          <a:prstGeom prst="rect">
            <a:avLst/>
          </a:prstGeom>
        </p:spPr>
        <p:txBody>
          <a:bodyPr/>
          <a:lstStyle/>
          <a:p>
            <a:pPr/>
          </a:p>
        </p:txBody>
      </p:sp>
      <p:sp>
        <p:nvSpPr>
          <p:cNvPr id="959" name="Shape 959"/>
          <p:cNvSpPr/>
          <p:nvPr>
            <p:ph type="body" sz="quarter" idx="1"/>
          </p:nvPr>
        </p:nvSpPr>
        <p:spPr>
          <a:prstGeom prst="rect">
            <a:avLst/>
          </a:prstGeom>
        </p:spPr>
        <p:txBody>
          <a:bodyPr/>
          <a:lstStyle/>
          <a:p>
            <a:pPr/>
            <a:r>
              <a:t>Terraform always looks for a file called `terraform.tfvars`. We've provided an example one in your workspace. Since the contents are commented out, it's had no effect so far.</a:t>
            </a:r>
          </a:p>
          <a:p>
            <a:pPr/>
          </a:p>
          <a:p>
            <a:pPr/>
            <a:r>
              <a:t>Note that we do not need to set the aws_region because it has a default value. If we did specify the value here, it would take precedence over the default.</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3" name="Shape 963"/>
          <p:cNvSpPr/>
          <p:nvPr>
            <p:ph type="sldImg"/>
          </p:nvPr>
        </p:nvSpPr>
        <p:spPr>
          <a:prstGeom prst="rect">
            <a:avLst/>
          </a:prstGeom>
        </p:spPr>
        <p:txBody>
          <a:bodyPr/>
          <a:lstStyle/>
          <a:p>
            <a:pPr/>
          </a:p>
        </p:txBody>
      </p:sp>
      <p:sp>
        <p:nvSpPr>
          <p:cNvPr id="964" name="Shape 964"/>
          <p:cNvSpPr/>
          <p:nvPr>
            <p:ph type="body" sz="quarter" idx="1"/>
          </p:nvPr>
        </p:nvSpPr>
        <p:spPr>
          <a:prstGeom prst="rect">
            <a:avLst/>
          </a:prstGeom>
        </p:spPr>
        <p:txBody>
          <a:bodyPr/>
          <a:lstStyle/>
          <a:p>
            <a:pPr/>
            <a:r>
              <a:t>Now that you have written the credentials to the var-file, run `terraform plan` again. Terraform automatically locates the terraform.tfvars file and loads the values - no prompting.</a:t>
            </a:r>
          </a:p>
          <a:p>
            <a:pPr/>
          </a:p>
          <a:p>
            <a:pPr/>
            <a:r>
              <a:t>Since there is sensitive data in this file, it should not be checked into source control. Consider adding the pattern `*.tfvars` to your .gitignore file.</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9" name="Shape 969"/>
          <p:cNvSpPr/>
          <p:nvPr>
            <p:ph type="sldImg"/>
          </p:nvPr>
        </p:nvSpPr>
        <p:spPr>
          <a:prstGeom prst="rect">
            <a:avLst/>
          </a:prstGeom>
        </p:spPr>
        <p:txBody>
          <a:bodyPr/>
          <a:lstStyle/>
          <a:p>
            <a:pPr/>
          </a:p>
        </p:txBody>
      </p:sp>
      <p:sp>
        <p:nvSpPr>
          <p:cNvPr id="970" name="Shape 970"/>
          <p:cNvSpPr/>
          <p:nvPr>
            <p:ph type="body" sz="quarter" idx="1"/>
          </p:nvPr>
        </p:nvSpPr>
        <p:spPr>
          <a:prstGeom prst="rect">
            <a:avLst/>
          </a:prstGeom>
        </p:spPr>
        <p:txBody>
          <a:bodyPr/>
          <a:lstStyle/>
          <a:p>
            <a:pPr/>
            <a:r>
              <a:t>So far, we've been using the string type. Aside from strings, the most commonly used types are numbers, lists, and maps. Again, these types work much like their counterparts in programming languages like Javascript and Python.</a:t>
            </a:r>
          </a:p>
          <a:p>
            <a:pPr/>
          </a:p>
          <a:p>
            <a:pPr/>
            <a:r>
              <a:t>One thing to note with numbers - Terraform will treat a string containing a number the same as a explicitly defined number, so it's rarely necessary to use the "number" type, but it can make the purpose of the variable more clear, and help prevent errors.</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7" name="Shape 977"/>
          <p:cNvSpPr/>
          <p:nvPr>
            <p:ph type="sldImg"/>
          </p:nvPr>
        </p:nvSpPr>
        <p:spPr>
          <a:prstGeom prst="rect">
            <a:avLst/>
          </a:prstGeom>
        </p:spPr>
        <p:txBody>
          <a:bodyPr/>
          <a:lstStyle/>
          <a:p>
            <a:pPr/>
          </a:p>
        </p:txBody>
      </p:sp>
      <p:sp>
        <p:nvSpPr>
          <p:cNvPr id="978" name="Shape 978"/>
          <p:cNvSpPr/>
          <p:nvPr>
            <p:ph type="body" sz="quarter" idx="1"/>
          </p:nvPr>
        </p:nvSpPr>
        <p:spPr>
          <a:prstGeom prst="rect">
            <a:avLst/>
          </a:prstGeom>
        </p:spPr>
        <p:txBody>
          <a:bodyPr/>
          <a:lstStyle/>
          <a:p>
            <a:pPr/>
            <a:r>
              <a:t>We’ve installed this plugin on your workstation. See .git/config in your /workstation/terraform directory.</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9" name="Shape 1009"/>
          <p:cNvSpPr/>
          <p:nvPr>
            <p:ph type="sldImg"/>
          </p:nvPr>
        </p:nvSpPr>
        <p:spPr>
          <a:prstGeom prst="rect">
            <a:avLst/>
          </a:prstGeom>
        </p:spPr>
        <p:txBody>
          <a:bodyPr/>
          <a:lstStyle/>
          <a:p>
            <a:pPr/>
          </a:p>
        </p:txBody>
      </p:sp>
      <p:sp>
        <p:nvSpPr>
          <p:cNvPr id="1010" name="Shape 1010"/>
          <p:cNvSpPr/>
          <p:nvPr>
            <p:ph type="body" sz="quarter" idx="1"/>
          </p:nvPr>
        </p:nvSpPr>
        <p:spPr>
          <a:prstGeom prst="rect">
            <a:avLst/>
          </a:prstGeom>
        </p:spPr>
        <p:txBody>
          <a:bodyPr/>
          <a:lstStyle/>
          <a:p>
            <a:pPr/>
            <a:r>
              <a:t>We'll only be covering HCL in this course, though.</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5" name="Shape 1015"/>
          <p:cNvSpPr/>
          <p:nvPr>
            <p:ph type="sldImg"/>
          </p:nvPr>
        </p:nvSpPr>
        <p:spPr>
          <a:prstGeom prst="rect">
            <a:avLst/>
          </a:prstGeom>
        </p:spPr>
        <p:txBody>
          <a:bodyPr/>
          <a:lstStyle/>
          <a:p>
            <a:pPr/>
          </a:p>
        </p:txBody>
      </p:sp>
      <p:sp>
        <p:nvSpPr>
          <p:cNvPr id="1016" name="Shape 1016"/>
          <p:cNvSpPr/>
          <p:nvPr>
            <p:ph type="body" sz="quarter" idx="1"/>
          </p:nvPr>
        </p:nvSpPr>
        <p:spPr>
          <a:prstGeom prst="rect">
            <a:avLst/>
          </a:prstGeom>
        </p:spPr>
        <p:txBody>
          <a:bodyPr/>
          <a:lstStyle/>
          <a:p>
            <a:pPr/>
            <a:r>
              <a:t>With most programming languages, the order in which statements are defined matters. For instance, you can't use a variable until it's defined. Because of the way terraform works, the order in which things like resources and variables are defined usually doesn't matter.</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Shape 330"/>
          <p:cNvSpPr/>
          <p:nvPr>
            <p:ph type="sldImg"/>
          </p:nvPr>
        </p:nvSpPr>
        <p:spPr>
          <a:prstGeom prst="rect">
            <a:avLst/>
          </a:prstGeom>
        </p:spPr>
        <p:txBody>
          <a:bodyPr/>
          <a:lstStyle/>
          <a:p>
            <a:pPr/>
          </a:p>
        </p:txBody>
      </p:sp>
      <p:sp>
        <p:nvSpPr>
          <p:cNvPr id="331" name="Shape 331"/>
          <p:cNvSpPr/>
          <p:nvPr>
            <p:ph type="body" sz="quarter" idx="1"/>
          </p:nvPr>
        </p:nvSpPr>
        <p:spPr>
          <a:prstGeom prst="rect">
            <a:avLst/>
          </a:prstGeom>
        </p:spPr>
        <p:txBody>
          <a:bodyPr/>
          <a:lstStyle/>
          <a:p>
            <a:pPr/>
            <a:r>
              <a:t>Infrastructure has been around for a very long time</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1" name="Shape 1021"/>
          <p:cNvSpPr/>
          <p:nvPr>
            <p:ph type="sldImg"/>
          </p:nvPr>
        </p:nvSpPr>
        <p:spPr>
          <a:prstGeom prst="rect">
            <a:avLst/>
          </a:prstGeom>
        </p:spPr>
        <p:txBody>
          <a:bodyPr/>
          <a:lstStyle/>
          <a:p>
            <a:pPr/>
          </a:p>
        </p:txBody>
      </p:sp>
      <p:sp>
        <p:nvSpPr>
          <p:cNvPr id="1022" name="Shape 1022"/>
          <p:cNvSpPr/>
          <p:nvPr>
            <p:ph type="body" sz="quarter" idx="1"/>
          </p:nvPr>
        </p:nvSpPr>
        <p:spPr>
          <a:prstGeom prst="rect">
            <a:avLst/>
          </a:prstGeom>
        </p:spPr>
        <p:txBody>
          <a:bodyPr/>
          <a:lstStyle/>
          <a:p>
            <a:pPr/>
            <a:r>
              <a:t>In other words, you can't define part of a resource in one place, and add more to the same resource elsewhere.</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0" name="Shape 1030"/>
          <p:cNvSpPr/>
          <p:nvPr>
            <p:ph type="sldImg"/>
          </p:nvPr>
        </p:nvSpPr>
        <p:spPr>
          <a:prstGeom prst="rect">
            <a:avLst/>
          </a:prstGeom>
        </p:spPr>
        <p:txBody>
          <a:bodyPr/>
          <a:lstStyle/>
          <a:p>
            <a:pPr/>
          </a:p>
        </p:txBody>
      </p:sp>
      <p:sp>
        <p:nvSpPr>
          <p:cNvPr id="1031" name="Shape 1031"/>
          <p:cNvSpPr/>
          <p:nvPr>
            <p:ph type="body" sz="quarter" idx="1"/>
          </p:nvPr>
        </p:nvSpPr>
        <p:spPr>
          <a:prstGeom prst="rect">
            <a:avLst/>
          </a:prstGeom>
        </p:spPr>
        <p:txBody>
          <a:bodyPr/>
          <a:lstStyle/>
          <a:p>
            <a:pPr/>
            <a:r>
              <a:t>main.tf and other.tf would be included. All other files would be ignored.</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9" name="Shape 1039"/>
          <p:cNvSpPr/>
          <p:nvPr>
            <p:ph type="sldImg"/>
          </p:nvPr>
        </p:nvSpPr>
        <p:spPr>
          <a:prstGeom prst="rect">
            <a:avLst/>
          </a:prstGeom>
        </p:spPr>
        <p:txBody>
          <a:bodyPr/>
          <a:lstStyle/>
          <a:p>
            <a:pPr/>
          </a:p>
        </p:txBody>
      </p:sp>
      <p:sp>
        <p:nvSpPr>
          <p:cNvPr id="1040" name="Shape 1040"/>
          <p:cNvSpPr/>
          <p:nvPr>
            <p:ph type="body" sz="quarter" idx="1"/>
          </p:nvPr>
        </p:nvSpPr>
        <p:spPr>
          <a:prstGeom prst="rect">
            <a:avLst/>
          </a:prstGeom>
        </p:spPr>
        <p:txBody>
          <a:bodyPr/>
          <a:lstStyle/>
          <a:p>
            <a:pPr/>
            <a:r>
              <a:t>Some organizations prefer to organize their Terraform configurations in this manner, separating the "main" code from the outputs and inputs (variables). This is generally the style that we recommend.</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4" name="Shape 1044"/>
          <p:cNvSpPr/>
          <p:nvPr>
            <p:ph type="sldImg"/>
          </p:nvPr>
        </p:nvSpPr>
        <p:spPr>
          <a:prstGeom prst="rect">
            <a:avLst/>
          </a:prstGeom>
        </p:spPr>
        <p:txBody>
          <a:bodyPr/>
          <a:lstStyle/>
          <a:p>
            <a:pPr/>
          </a:p>
        </p:txBody>
      </p:sp>
      <p:sp>
        <p:nvSpPr>
          <p:cNvPr id="1045" name="Shape 1045"/>
          <p:cNvSpPr/>
          <p:nvPr>
            <p:ph type="body" sz="quarter" idx="1"/>
          </p:nvPr>
        </p:nvSpPr>
        <p:spPr>
          <a:prstGeom prst="rect">
            <a:avLst/>
          </a:prstGeom>
        </p:spPr>
        <p:txBody>
          <a:bodyPr/>
          <a:lstStyle/>
          <a:p>
            <a:pPr/>
            <a:r>
              <a:t>Other organizations prefer to organize their Terraform configurations in a resource-based grouping.</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9" name="Shape 1049"/>
          <p:cNvSpPr/>
          <p:nvPr>
            <p:ph type="sldImg"/>
          </p:nvPr>
        </p:nvSpPr>
        <p:spPr>
          <a:prstGeom prst="rect">
            <a:avLst/>
          </a:prstGeom>
        </p:spPr>
        <p:txBody>
          <a:bodyPr/>
          <a:lstStyle/>
          <a:p>
            <a:pPr/>
          </a:p>
        </p:txBody>
      </p:sp>
      <p:sp>
        <p:nvSpPr>
          <p:cNvPr id="1050" name="Shape 1050"/>
          <p:cNvSpPr/>
          <p:nvPr>
            <p:ph type="body" sz="quarter" idx="1"/>
          </p:nvPr>
        </p:nvSpPr>
        <p:spPr>
          <a:prstGeom prst="rect">
            <a:avLst/>
          </a:prstGeom>
        </p:spPr>
        <p:txBody>
          <a:bodyPr/>
          <a:lstStyle/>
          <a:p>
            <a:pPr/>
            <a:r>
              <a:t>And finally some organizations prefer to put everything in one file! For everything but very simple configurations, this tends to get pretty complicated.</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4" name="Shape 1054"/>
          <p:cNvSpPr/>
          <p:nvPr>
            <p:ph type="sldImg"/>
          </p:nvPr>
        </p:nvSpPr>
        <p:spPr>
          <a:prstGeom prst="rect">
            <a:avLst/>
          </a:prstGeom>
        </p:spPr>
        <p:txBody>
          <a:bodyPr/>
          <a:lstStyle/>
          <a:p>
            <a:pPr/>
          </a:p>
        </p:txBody>
      </p:sp>
      <p:sp>
        <p:nvSpPr>
          <p:cNvPr id="1055" name="Shape 1055"/>
          <p:cNvSpPr/>
          <p:nvPr>
            <p:ph type="body" sz="quarter" idx="1"/>
          </p:nvPr>
        </p:nvSpPr>
        <p:spPr>
          <a:prstGeom prst="rect">
            <a:avLst/>
          </a:prstGeom>
        </p:spPr>
        <p:txBody>
          <a:bodyPr/>
          <a:lstStyle/>
          <a:p>
            <a:pPr/>
            <a:r>
              <a:t>See a recorded presentation on the HashiCorp YouTube channel called “Evolving Your Infrastructure with Terraform.” It’s one of our most watched videos and covers several techniques for code organization. Link: </a:t>
            </a:r>
            <a:r>
              <a:rPr u="sng">
                <a:hlinkClick r:id="rId3" invalidUrl="" action="" tgtFrame="" tooltip="" history="1" highlightClick="0" endSnd="0"/>
              </a:rPr>
              <a:t>https://www.youtube.com/watch?v=wgzgVm7Sqlk</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0" name="Shape 1060"/>
          <p:cNvSpPr/>
          <p:nvPr>
            <p:ph type="sldImg"/>
          </p:nvPr>
        </p:nvSpPr>
        <p:spPr>
          <a:prstGeom prst="rect">
            <a:avLst/>
          </a:prstGeom>
        </p:spPr>
        <p:txBody>
          <a:bodyPr/>
          <a:lstStyle/>
          <a:p>
            <a:pPr/>
          </a:p>
        </p:txBody>
      </p:sp>
      <p:sp>
        <p:nvSpPr>
          <p:cNvPr id="1061" name="Shape 1061"/>
          <p:cNvSpPr/>
          <p:nvPr>
            <p:ph type="body" sz="quarter" idx="1"/>
          </p:nvPr>
        </p:nvSpPr>
        <p:spPr>
          <a:prstGeom prst="rect">
            <a:avLst/>
          </a:prstGeom>
        </p:spPr>
        <p:txBody>
          <a:bodyPr/>
          <a:lstStyle/>
          <a:p>
            <a:pPr/>
            <a:r>
              <a:t>Here is the sample Terraform configuration file we reviewed earlier. Let's take a moment to review the components here.</a:t>
            </a:r>
          </a:p>
          <a:p>
            <a:pPr/>
          </a:p>
          <a:p>
            <a:pPr/>
            <a:r>
              <a:t>"resource" is a top-level keyword like "for" and "while" in other programming languages. </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6" name="Shape 1066"/>
          <p:cNvSpPr/>
          <p:nvPr>
            <p:ph type="sldImg"/>
          </p:nvPr>
        </p:nvSpPr>
        <p:spPr>
          <a:prstGeom prst="rect">
            <a:avLst/>
          </a:prstGeom>
        </p:spPr>
        <p:txBody>
          <a:bodyPr/>
          <a:lstStyle/>
          <a:p>
            <a:pPr/>
          </a:p>
        </p:txBody>
      </p:sp>
      <p:sp>
        <p:nvSpPr>
          <p:cNvPr id="1067" name="Shape 1067"/>
          <p:cNvSpPr/>
          <p:nvPr>
            <p:ph type="body" sz="quarter" idx="1"/>
          </p:nvPr>
        </p:nvSpPr>
        <p:spPr>
          <a:prstGeom prst="rect">
            <a:avLst/>
          </a:prstGeom>
        </p:spPr>
        <p:txBody>
          <a:bodyPr/>
          <a:lstStyle/>
          <a:p>
            <a:pPr/>
            <a:r>
              <a:t>There are a few top-level keywords in Terraform configurations.</a:t>
            </a:r>
          </a:p>
          <a:p>
            <a:pPr/>
          </a:p>
          <a:p>
            <a:pPr/>
            <a:r>
              <a:t>They can be specified multiple times in the configuration file.</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2" name="Shape 1072"/>
          <p:cNvSpPr/>
          <p:nvPr>
            <p:ph type="sldImg"/>
          </p:nvPr>
        </p:nvSpPr>
        <p:spPr>
          <a:prstGeom prst="rect">
            <a:avLst/>
          </a:prstGeom>
        </p:spPr>
        <p:txBody>
          <a:bodyPr/>
          <a:lstStyle/>
          <a:p>
            <a:pPr/>
          </a:p>
        </p:txBody>
      </p:sp>
      <p:sp>
        <p:nvSpPr>
          <p:cNvPr id="1073" name="Shape 1073"/>
          <p:cNvSpPr/>
          <p:nvPr>
            <p:ph type="body" sz="quarter" idx="1"/>
          </p:nvPr>
        </p:nvSpPr>
        <p:spPr>
          <a:prstGeom prst="rect">
            <a:avLst/>
          </a:prstGeom>
        </p:spPr>
        <p:txBody>
          <a:bodyPr/>
          <a:lstStyle/>
          <a:p>
            <a:pPr/>
            <a:r>
              <a:t>The next value is the type of the resource. Resources types are always prefixed with their provider (aws in this case). There can be multiple resources of the same type in a Terraform configuration. Other examples include:</a:t>
            </a:r>
          </a:p>
          <a:p>
            <a:pPr/>
          </a:p>
          <a:p>
            <a:pPr marL="264694" indent="-264694">
              <a:buSzPct val="75000"/>
              <a:buChar char="-"/>
            </a:pPr>
            <a:r>
              <a:t>dnsimple_record</a:t>
            </a:r>
          </a:p>
          <a:p>
            <a:pPr marL="264694" indent="-264694">
              <a:buSzPct val="75000"/>
              <a:buChar char="-"/>
            </a:pPr>
            <a:r>
              <a:t>fastly_service</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8" name="Shape 1078"/>
          <p:cNvSpPr/>
          <p:nvPr>
            <p:ph type="sldImg"/>
          </p:nvPr>
        </p:nvSpPr>
        <p:spPr>
          <a:prstGeom prst="rect">
            <a:avLst/>
          </a:prstGeom>
        </p:spPr>
        <p:txBody>
          <a:bodyPr/>
          <a:lstStyle/>
          <a:p>
            <a:pPr/>
          </a:p>
        </p:txBody>
      </p:sp>
      <p:sp>
        <p:nvSpPr>
          <p:cNvPr id="1079" name="Shape 1079"/>
          <p:cNvSpPr/>
          <p:nvPr>
            <p:ph type="body" sz="quarter" idx="1"/>
          </p:nvPr>
        </p:nvSpPr>
        <p:spPr>
          <a:prstGeom prst="rect">
            <a:avLst/>
          </a:prstGeom>
        </p:spPr>
        <p:txBody>
          <a:bodyPr/>
          <a:lstStyle/>
          <a:p>
            <a:pPr/>
            <a:r>
              <a:t>The next value is the name of the resource. The resource type and name together form the resource identifier, or ID. In this case, the resource ID is </a:t>
            </a:r>
            <a:r>
              <a:rPr b="1" i="1">
                <a:latin typeface="Courier"/>
                <a:ea typeface="Courier"/>
                <a:cs typeface="Courier"/>
                <a:sym typeface="Courier"/>
              </a:rPr>
              <a:t>`aws_instance.web`</a:t>
            </a:r>
            <a:r>
              <a:t>. The resource ID must be unique for a given configuration, even if multiple files are used.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Shape 339"/>
          <p:cNvSpPr/>
          <p:nvPr>
            <p:ph type="sldImg"/>
          </p:nvPr>
        </p:nvSpPr>
        <p:spPr>
          <a:prstGeom prst="rect">
            <a:avLst/>
          </a:prstGeom>
        </p:spPr>
        <p:txBody>
          <a:bodyPr/>
          <a:lstStyle/>
          <a:p>
            <a:pPr/>
          </a:p>
        </p:txBody>
      </p:sp>
      <p:sp>
        <p:nvSpPr>
          <p:cNvPr id="340" name="Shape 340"/>
          <p:cNvSpPr/>
          <p:nvPr>
            <p:ph type="body" sz="quarter" idx="1"/>
          </p:nvPr>
        </p:nvSpPr>
        <p:spPr>
          <a:prstGeom prst="rect">
            <a:avLst/>
          </a:prstGeom>
        </p:spPr>
        <p:txBody>
          <a:bodyPr/>
          <a:lstStyle/>
          <a:p>
            <a:pPr/>
            <a:r>
              <a:t>Many years ago, everything as done manually - buy or lease a physical server, get it installed in a datacenter. Provision it by installing the operating system and software/applications needed. Patch and update it by logging in with SSH.</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4" name="Shape 1084"/>
          <p:cNvSpPr/>
          <p:nvPr>
            <p:ph type="sldImg"/>
          </p:nvPr>
        </p:nvSpPr>
        <p:spPr>
          <a:prstGeom prst="rect">
            <a:avLst/>
          </a:prstGeom>
        </p:spPr>
        <p:txBody>
          <a:bodyPr/>
          <a:lstStyle/>
          <a:p>
            <a:pPr/>
          </a:p>
        </p:txBody>
      </p:sp>
      <p:sp>
        <p:nvSpPr>
          <p:cNvPr id="1085" name="Shape 1085"/>
          <p:cNvSpPr/>
          <p:nvPr>
            <p:ph type="body" sz="quarter" idx="1"/>
          </p:nvPr>
        </p:nvSpPr>
        <p:spPr>
          <a:prstGeom prst="rect">
            <a:avLst/>
          </a:prstGeom>
        </p:spPr>
        <p:txBody>
          <a:bodyPr/>
          <a:lstStyle/>
          <a:p>
            <a:pPr/>
            <a:r>
              <a:t>This is not valid because the name "web" is used twice for the same resource type. We can't have two resources with the identifier </a:t>
            </a:r>
            <a:r>
              <a:rPr b="1" i="1">
                <a:latin typeface="Courier"/>
                <a:ea typeface="Courier"/>
                <a:cs typeface="Courier"/>
                <a:sym typeface="Courier"/>
              </a:rPr>
              <a:t>`aws_instance.web`</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0" name="Shape 1090"/>
          <p:cNvSpPr/>
          <p:nvPr>
            <p:ph type="sldImg"/>
          </p:nvPr>
        </p:nvSpPr>
        <p:spPr>
          <a:prstGeom prst="rect">
            <a:avLst/>
          </a:prstGeom>
        </p:spPr>
        <p:txBody>
          <a:bodyPr/>
          <a:lstStyle/>
          <a:p>
            <a:pPr/>
          </a:p>
        </p:txBody>
      </p:sp>
      <p:sp>
        <p:nvSpPr>
          <p:cNvPr id="1091" name="Shape 1091"/>
          <p:cNvSpPr/>
          <p:nvPr>
            <p:ph type="body" sz="quarter" idx="1"/>
          </p:nvPr>
        </p:nvSpPr>
        <p:spPr>
          <a:prstGeom prst="rect">
            <a:avLst/>
          </a:prstGeom>
        </p:spPr>
        <p:txBody>
          <a:bodyPr/>
          <a:lstStyle/>
          <a:p>
            <a:pPr/>
            <a:r>
              <a:t>This is valid, since the resource name is different.</a:t>
            </a:r>
          </a:p>
          <a:p>
            <a:pPr/>
          </a:p>
          <a:p>
            <a:pPr/>
            <a:r>
              <a:t>Resource names can use letters, digits, underscores, or hyphens.</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6" name="Shape 1096"/>
          <p:cNvSpPr/>
          <p:nvPr>
            <p:ph type="sldImg"/>
          </p:nvPr>
        </p:nvSpPr>
        <p:spPr>
          <a:prstGeom prst="rect">
            <a:avLst/>
          </a:prstGeom>
        </p:spPr>
        <p:txBody>
          <a:bodyPr/>
          <a:lstStyle/>
          <a:p>
            <a:pPr/>
          </a:p>
        </p:txBody>
      </p:sp>
      <p:sp>
        <p:nvSpPr>
          <p:cNvPr id="1097" name="Shape 1097"/>
          <p:cNvSpPr/>
          <p:nvPr>
            <p:ph type="body" sz="quarter" idx="1"/>
          </p:nvPr>
        </p:nvSpPr>
        <p:spPr>
          <a:prstGeom prst="rect">
            <a:avLst/>
          </a:prstGeom>
        </p:spPr>
        <p:txBody>
          <a:bodyPr/>
          <a:lstStyle/>
          <a:p>
            <a:pPr/>
            <a:r>
              <a:t>And so is this. </a:t>
            </a:r>
          </a:p>
          <a:p>
            <a:pPr/>
          </a:p>
          <a:p>
            <a:pPr>
              <a:defRPr b="1"/>
            </a:pPr>
            <a:r>
              <a:t>Resource IDs must be unique within your configuration.</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2" name="Shape 1102"/>
          <p:cNvSpPr/>
          <p:nvPr>
            <p:ph type="sldImg"/>
          </p:nvPr>
        </p:nvSpPr>
        <p:spPr>
          <a:prstGeom prst="rect">
            <a:avLst/>
          </a:prstGeom>
        </p:spPr>
        <p:txBody>
          <a:bodyPr/>
          <a:lstStyle/>
          <a:p>
            <a:pPr/>
          </a:p>
        </p:txBody>
      </p:sp>
      <p:sp>
        <p:nvSpPr>
          <p:cNvPr id="1103" name="Shape 1103"/>
          <p:cNvSpPr/>
          <p:nvPr>
            <p:ph type="body" sz="quarter" idx="1"/>
          </p:nvPr>
        </p:nvSpPr>
        <p:spPr>
          <a:prstGeom prst="rect">
            <a:avLst/>
          </a:prstGeom>
        </p:spPr>
        <p:txBody>
          <a:bodyPr/>
          <a:lstStyle/>
          <a:p>
            <a:pPr/>
            <a:r>
              <a:t>"ami" and "instance_type" are both arguments to the aws_instance resource type.</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8" name="Shape 1108"/>
          <p:cNvSpPr/>
          <p:nvPr>
            <p:ph type="sldImg"/>
          </p:nvPr>
        </p:nvSpPr>
        <p:spPr>
          <a:prstGeom prst="rect">
            <a:avLst/>
          </a:prstGeom>
        </p:spPr>
        <p:txBody>
          <a:bodyPr/>
          <a:lstStyle/>
          <a:p>
            <a:pPr/>
          </a:p>
        </p:txBody>
      </p:sp>
      <p:sp>
        <p:nvSpPr>
          <p:cNvPr id="1109" name="Shape 1109"/>
          <p:cNvSpPr/>
          <p:nvPr>
            <p:ph type="body" sz="quarter" idx="1"/>
          </p:nvPr>
        </p:nvSpPr>
        <p:spPr>
          <a:prstGeom prst="rect">
            <a:avLst/>
          </a:prstGeom>
        </p:spPr>
        <p:txBody>
          <a:bodyPr/>
          <a:lstStyle/>
          <a:p>
            <a:pPr/>
            <a:r>
              <a:t>Strings are always specified with double quotes.</a:t>
            </a:r>
          </a:p>
          <a:p>
            <a:p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4" name="Shape 1114"/>
          <p:cNvSpPr/>
          <p:nvPr>
            <p:ph type="sldImg"/>
          </p:nvPr>
        </p:nvSpPr>
        <p:spPr>
          <a:prstGeom prst="rect">
            <a:avLst/>
          </a:prstGeom>
        </p:spPr>
        <p:txBody>
          <a:bodyPr/>
          <a:lstStyle/>
          <a:p>
            <a:pPr/>
          </a:p>
        </p:txBody>
      </p:sp>
      <p:sp>
        <p:nvSpPr>
          <p:cNvPr id="1115" name="Shape 1115"/>
          <p:cNvSpPr/>
          <p:nvPr>
            <p:ph type="body" sz="quarter" idx="1"/>
          </p:nvPr>
        </p:nvSpPr>
        <p:spPr>
          <a:prstGeom prst="rect">
            <a:avLst/>
          </a:prstGeom>
        </p:spPr>
        <p:txBody>
          <a:bodyPr/>
          <a:lstStyle/>
          <a:p>
            <a:pPr/>
            <a:r>
              <a:t>We can refer to variables directly; or we can interpolate them inside of strings. Remember that prior to 0.12, string interpolation was the only way to refer to variables, so you'll see plenty of examples written that way, even when it isn't necessary.</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0" name="Shape 1120"/>
          <p:cNvSpPr/>
          <p:nvPr>
            <p:ph type="sldImg"/>
          </p:nvPr>
        </p:nvSpPr>
        <p:spPr>
          <a:prstGeom prst="rect">
            <a:avLst/>
          </a:prstGeom>
        </p:spPr>
        <p:txBody>
          <a:bodyPr/>
          <a:lstStyle/>
          <a:p>
            <a:pPr/>
          </a:p>
        </p:txBody>
      </p:sp>
      <p:sp>
        <p:nvSpPr>
          <p:cNvPr id="1121" name="Shape 1121"/>
          <p:cNvSpPr/>
          <p:nvPr>
            <p:ph type="body" sz="quarter" idx="1"/>
          </p:nvPr>
        </p:nvSpPr>
        <p:spPr>
          <a:prstGeom prst="rect">
            <a:avLst/>
          </a:prstGeom>
        </p:spPr>
        <p:txBody>
          <a:bodyPr/>
          <a:lstStyle/>
          <a:p>
            <a:pPr/>
            <a:r>
              <a:t>Comments should be hash-style.</a:t>
            </a:r>
          </a:p>
          <a:p>
            <a:pPr/>
          </a:p>
          <a:p>
            <a:pPr/>
            <a:r>
              <a:t>Multiline comments can be wrapped in /* */.</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6" name="Shape 1126"/>
          <p:cNvSpPr/>
          <p:nvPr>
            <p:ph type="sldImg"/>
          </p:nvPr>
        </p:nvSpPr>
        <p:spPr>
          <a:prstGeom prst="rect">
            <a:avLst/>
          </a:prstGeom>
        </p:spPr>
        <p:txBody>
          <a:bodyPr/>
          <a:lstStyle/>
          <a:p>
            <a:pPr/>
          </a:p>
        </p:txBody>
      </p:sp>
      <p:sp>
        <p:nvSpPr>
          <p:cNvPr id="1127" name="Shape 1127"/>
          <p:cNvSpPr/>
          <p:nvPr>
            <p:ph type="body" sz="quarter" idx="1"/>
          </p:nvPr>
        </p:nvSpPr>
        <p:spPr>
          <a:prstGeom prst="rect">
            <a:avLst/>
          </a:prstGeom>
        </p:spPr>
        <p:txBody>
          <a:bodyPr/>
          <a:lstStyle/>
          <a:p>
            <a:pPr/>
            <a:r>
              <a:t>Multiline inline documents are possible with shell-style heredocs, delimited here by EOF.</a:t>
            </a:r>
          </a:p>
          <a:p>
            <a:pPr/>
          </a:p>
          <a:p>
            <a:pPr/>
            <a:r>
              <a:t>The leading minus (-) also works if you prefer to indent an inline document.</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2" name="Shape 1132"/>
          <p:cNvSpPr/>
          <p:nvPr>
            <p:ph type="sldImg"/>
          </p:nvPr>
        </p:nvSpPr>
        <p:spPr>
          <a:prstGeom prst="rect">
            <a:avLst/>
          </a:prstGeom>
        </p:spPr>
        <p:txBody>
          <a:bodyPr/>
          <a:lstStyle/>
          <a:p>
            <a:pPr/>
          </a:p>
        </p:txBody>
      </p:sp>
      <p:sp>
        <p:nvSpPr>
          <p:cNvPr id="1133" name="Shape 1133"/>
          <p:cNvSpPr/>
          <p:nvPr>
            <p:ph type="body" sz="quarter" idx="1"/>
          </p:nvPr>
        </p:nvSpPr>
        <p:spPr>
          <a:prstGeom prst="rect">
            <a:avLst/>
          </a:prstGeom>
        </p:spPr>
        <p:txBody>
          <a:bodyPr/>
          <a:lstStyle/>
          <a:p>
            <a:pPr/>
            <a:r>
              <a:t>There are editor plugins for vim, emacs, atom, sublime.</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8" name="Shape 1168"/>
          <p:cNvSpPr/>
          <p:nvPr>
            <p:ph type="sldImg"/>
          </p:nvPr>
        </p:nvSpPr>
        <p:spPr>
          <a:prstGeom prst="rect">
            <a:avLst/>
          </a:prstGeom>
        </p:spPr>
        <p:txBody>
          <a:bodyPr/>
          <a:lstStyle/>
          <a:p>
            <a:pPr/>
          </a:p>
        </p:txBody>
      </p:sp>
      <p:sp>
        <p:nvSpPr>
          <p:cNvPr id="1169" name="Shape 1169"/>
          <p:cNvSpPr/>
          <p:nvPr>
            <p:ph type="body" sz="quarter" idx="1"/>
          </p:nvPr>
        </p:nvSpPr>
        <p:spPr>
          <a:prstGeom prst="rect">
            <a:avLst/>
          </a:prstGeom>
        </p:spPr>
        <p:txBody>
          <a:bodyPr/>
          <a:lstStyle/>
          <a:p>
            <a:pPr/>
            <a:r>
              <a:t>Here is the sample layout for a module. You may notice that it's exactly the same as a regular terraform configuration, but placed inside a folder.</a:t>
            </a:r>
          </a:p>
          <a:p>
            <a:pPr/>
          </a:p>
          <a:p>
            <a:pPr/>
            <a:r>
              <a:t>The same file naming rules apply. Files ending in ‘tf’ will be concatenated in alphabetical order when the module is run.</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HashiCorp Main">
    <p:bg>
      <p:bgPr>
        <a:solidFill>
          <a:srgbClr val="030811"/>
        </a:solidFill>
      </p:bgPr>
    </p:bg>
    <p:spTree>
      <p:nvGrpSpPr>
        <p:cNvPr id="1" name=""/>
        <p:cNvGrpSpPr/>
        <p:nvPr/>
      </p:nvGrpSpPr>
      <p:grpSpPr>
        <a:xfrm>
          <a:off x="0" y="0"/>
          <a:ext cx="0" cy="0"/>
          <a:chOff x="0" y="0"/>
          <a:chExt cx="0" cy="0"/>
        </a:xfrm>
      </p:grpSpPr>
      <p:pic>
        <p:nvPicPr>
          <p:cNvPr id="12" name="HashiCorp_StackGraphic.ai" descr="HashiCorp_StackGraphic.ai"/>
          <p:cNvPicPr>
            <a:picLocks noChangeAspect="1"/>
          </p:cNvPicPr>
          <p:nvPr/>
        </p:nvPicPr>
        <p:blipFill>
          <a:blip r:embed="rId2">
            <a:extLst/>
          </a:blip>
          <a:stretch>
            <a:fillRect/>
          </a:stretch>
        </p:blipFill>
        <p:spPr>
          <a:xfrm>
            <a:off x="0" y="0"/>
            <a:ext cx="24384000" cy="13716000"/>
          </a:xfrm>
          <a:prstGeom prst="rect">
            <a:avLst/>
          </a:prstGeom>
          <a:ln w="12700">
            <a:miter lim="400000"/>
          </a:ln>
        </p:spPr>
      </p:pic>
      <p:grpSp>
        <p:nvGrpSpPr>
          <p:cNvPr id="15" name="Group"/>
          <p:cNvGrpSpPr/>
          <p:nvPr/>
        </p:nvGrpSpPr>
        <p:grpSpPr>
          <a:xfrm>
            <a:off x="2250479" y="2058590"/>
            <a:ext cx="9838629" cy="3986610"/>
            <a:chOff x="0" y="0"/>
            <a:chExt cx="9838628" cy="3986609"/>
          </a:xfrm>
        </p:grpSpPr>
        <p:pic>
          <p:nvPicPr>
            <p:cNvPr id="13" name="HashiCorp_PrimaryLogo_White.pdf" descr="HashiCorp_PrimaryLogo_White.pdf"/>
            <p:cNvPicPr>
              <a:picLocks noChangeAspect="1"/>
            </p:cNvPicPr>
            <p:nvPr/>
          </p:nvPicPr>
          <p:blipFill>
            <a:blip r:embed="rId3">
              <a:extLst/>
            </a:blip>
            <a:stretch>
              <a:fillRect/>
            </a:stretch>
          </p:blipFill>
          <p:spPr>
            <a:xfrm>
              <a:off x="0" y="0"/>
              <a:ext cx="9838629" cy="2222500"/>
            </a:xfrm>
            <a:prstGeom prst="rect">
              <a:avLst/>
            </a:prstGeom>
            <a:ln w="12700" cap="flat">
              <a:noFill/>
              <a:miter lim="400000"/>
            </a:ln>
            <a:effectLst/>
          </p:spPr>
        </p:pic>
        <p:sp>
          <p:nvSpPr>
            <p:cNvPr id="14" name="cloud infrastructure automation"/>
            <p:cNvSpPr/>
            <p:nvPr/>
          </p:nvSpPr>
          <p:spPr>
            <a:xfrm>
              <a:off x="2535934" y="2716609"/>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cap="all" spc="208"/>
              </a:lvl1pPr>
            </a:lstStyle>
            <a:p>
              <a:pPr/>
              <a:r>
                <a:t>cloud infrastructure automation</a:t>
              </a:r>
            </a:p>
          </p:txBody>
        </p:sp>
      </p:grpSp>
      <p:sp>
        <p:nvSpPr>
          <p:cNvPr id="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erraform - Exercise">
    <p:bg>
      <p:bgPr>
        <a:solidFill>
          <a:srgbClr val="000000"/>
        </a:solidFill>
      </p:bgPr>
    </p:bg>
    <p:spTree>
      <p:nvGrpSpPr>
        <p:cNvPr id="1" name=""/>
        <p:cNvGrpSpPr/>
        <p:nvPr/>
      </p:nvGrpSpPr>
      <p:grpSpPr>
        <a:xfrm>
          <a:off x="0" y="0"/>
          <a:ext cx="0" cy="0"/>
          <a:chOff x="0" y="0"/>
          <a:chExt cx="0" cy="0"/>
        </a:xfrm>
      </p:grpSpPr>
      <p:pic>
        <p:nvPicPr>
          <p:cNvPr id="98" name="HashiCorp_PrimaryLogo_White.png" descr="HashiCorp_PrimaryLogo_White.png"/>
          <p:cNvPicPr>
            <a:picLocks noChangeAspect="1"/>
          </p:cNvPicPr>
          <p:nvPr/>
        </p:nvPicPr>
        <p:blipFill>
          <a:blip r:embed="rId2">
            <a:alphaModFix amt="25000"/>
            <a:extLst/>
          </a:blip>
          <a:srcRect l="0" t="13086" r="0" b="13086"/>
          <a:stretch>
            <a:fillRect/>
          </a:stretch>
        </p:blipFill>
        <p:spPr>
          <a:xfrm>
            <a:off x="21145003" y="12700000"/>
            <a:ext cx="2857501" cy="635001"/>
          </a:xfrm>
          <a:prstGeom prst="rect">
            <a:avLst/>
          </a:prstGeom>
          <a:ln w="12700">
            <a:miter lim="400000"/>
          </a:ln>
        </p:spPr>
      </p:pic>
      <p:sp>
        <p:nvSpPr>
          <p:cNvPr id="99" name="exercise"/>
          <p:cNvSpPr txBox="1"/>
          <p:nvPr/>
        </p:nvSpPr>
        <p:spPr>
          <a:xfrm>
            <a:off x="1155089" y="1169254"/>
            <a:ext cx="4091842"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5500">
              <a:lnSpc>
                <a:spcPct val="110000"/>
              </a:lnSpc>
              <a:spcBef>
                <a:spcPts val="4000"/>
              </a:spcBef>
              <a:defRPr cap="small" spc="839" sz="6000"/>
            </a:lvl1pPr>
          </a:lstStyle>
          <a:p>
            <a:pPr/>
            <a:r>
              <a:t>exercise</a:t>
            </a:r>
          </a:p>
        </p:txBody>
      </p:sp>
      <p:sp>
        <p:nvSpPr>
          <p:cNvPr id="100" name="Line"/>
          <p:cNvSpPr/>
          <p:nvPr/>
        </p:nvSpPr>
        <p:spPr>
          <a:xfrm>
            <a:off x="1251048" y="1088292"/>
            <a:ext cx="764224" cy="1"/>
          </a:xfrm>
          <a:prstGeom prst="line">
            <a:avLst/>
          </a:prstGeom>
          <a:ln w="127000">
            <a:solidFill>
              <a:schemeClr val="accent1">
                <a:satOff val="24038"/>
                <a:lumOff val="11059"/>
              </a:schemeClr>
            </a:solidFill>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101" name="Explore Workstation…"/>
          <p:cNvSpPr txBox="1"/>
          <p:nvPr>
            <p:ph type="body" idx="13"/>
          </p:nvPr>
        </p:nvSpPr>
        <p:spPr>
          <a:xfrm>
            <a:off x="6347386" y="1067990"/>
            <a:ext cx="17164595" cy="11605420"/>
          </a:xfrm>
          <a:prstGeom prst="rect">
            <a:avLst/>
          </a:prstGeom>
        </p:spPr>
        <p:txBody>
          <a:bodyPr/>
          <a:lstStyle/>
          <a:p>
            <a:pPr>
              <a:defRPr>
                <a:solidFill>
                  <a:srgbClr val="FFFFFF"/>
                </a:solidFill>
              </a:defRPr>
            </a:pPr>
            <a:r>
              <a:t>Explore Workstation</a:t>
            </a:r>
          </a:p>
          <a:p>
            <a:pPr>
              <a:defRPr>
                <a:solidFill>
                  <a:srgbClr val="B3BAC6"/>
                </a:solidFill>
              </a:defRPr>
            </a:pPr>
            <a:r>
              <a:t>SSH into your workstation using the provided credentials.</a:t>
            </a:r>
          </a:p>
          <a:p>
            <a:pPr>
              <a:defRPr>
                <a:solidFill>
                  <a:srgbClr val="B3BAC6"/>
                </a:solidFill>
              </a:defRPr>
            </a:pPr>
            <a:r>
              <a:t>Change directory into </a:t>
            </a:r>
            <a:r>
              <a:rPr>
                <a:latin typeface="Courier"/>
                <a:ea typeface="Courier"/>
                <a:cs typeface="Courier"/>
                <a:sym typeface="Courier"/>
              </a:rPr>
              <a:t>/workstation/terraform</a:t>
            </a:r>
            <a:r>
              <a:t> and look inside </a:t>
            </a:r>
            <a:r>
              <a:rPr>
                <a:latin typeface="Courier"/>
                <a:ea typeface="Courier"/>
                <a:cs typeface="Courier"/>
                <a:sym typeface="Courier"/>
              </a:rPr>
              <a:t>main.tf</a:t>
            </a:r>
            <a:r>
              <a:t>.</a:t>
            </a:r>
          </a:p>
          <a:p>
            <a:pPr lvl="2">
              <a:defRPr>
                <a:solidFill>
                  <a:srgbClr val="B3BAC6"/>
                </a:solidFill>
                <a:latin typeface="Courier"/>
                <a:ea typeface="Courier"/>
                <a:cs typeface="Courier"/>
                <a:sym typeface="Courier"/>
              </a:defRPr>
            </a:pPr>
            <a:r>
              <a:t>ssh &lt;username&gt;@&lt;your.ip.address&gt;</a:t>
            </a:r>
            <a:br/>
            <a:r>
              <a:t>password: &lt;password&gt;</a:t>
            </a:r>
          </a:p>
        </p:txBody>
      </p:sp>
      <p:sp>
        <p:nvSpPr>
          <p:cNvPr id="10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erraform - Tip">
    <p:bg>
      <p:bgPr>
        <a:solidFill>
          <a:srgbClr val="FFFFFF"/>
        </a:solidFill>
      </p:bgPr>
    </p:bg>
    <p:spTree>
      <p:nvGrpSpPr>
        <p:cNvPr id="1" name=""/>
        <p:cNvGrpSpPr/>
        <p:nvPr/>
      </p:nvGrpSpPr>
      <p:grpSpPr>
        <a:xfrm>
          <a:off x="0" y="0"/>
          <a:ext cx="0" cy="0"/>
          <a:chOff x="0" y="0"/>
          <a:chExt cx="0" cy="0"/>
        </a:xfrm>
      </p:grpSpPr>
      <p:pic>
        <p:nvPicPr>
          <p:cNvPr id="109" name="HashiCorp_PrimaryLogo_White.png" descr="HashiCorp_PrimaryLogo_White.png"/>
          <p:cNvPicPr>
            <a:picLocks noChangeAspect="1"/>
          </p:cNvPicPr>
          <p:nvPr/>
        </p:nvPicPr>
        <p:blipFill>
          <a:blip r:embed="rId2">
            <a:alphaModFix amt="25000"/>
            <a:extLst/>
          </a:blip>
          <a:srcRect l="0" t="13086" r="0" b="13086"/>
          <a:stretch>
            <a:fillRect/>
          </a:stretch>
        </p:blipFill>
        <p:spPr>
          <a:xfrm>
            <a:off x="21145003" y="12700000"/>
            <a:ext cx="2857501" cy="635001"/>
          </a:xfrm>
          <a:prstGeom prst="rect">
            <a:avLst/>
          </a:prstGeom>
          <a:ln w="12700">
            <a:miter lim="400000"/>
          </a:ln>
        </p:spPr>
      </p:pic>
      <p:sp>
        <p:nvSpPr>
          <p:cNvPr id="110" name="tip"/>
          <p:cNvSpPr txBox="1"/>
          <p:nvPr/>
        </p:nvSpPr>
        <p:spPr>
          <a:xfrm>
            <a:off x="1155089" y="1181954"/>
            <a:ext cx="1423949"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5500">
              <a:lnSpc>
                <a:spcPct val="110000"/>
              </a:lnSpc>
              <a:spcBef>
                <a:spcPts val="4000"/>
              </a:spcBef>
              <a:defRPr cap="small" spc="839" sz="6000">
                <a:solidFill>
                  <a:srgbClr val="000000"/>
                </a:solidFill>
              </a:defRPr>
            </a:lvl1pPr>
          </a:lstStyle>
          <a:p>
            <a:pPr/>
            <a:r>
              <a:t>tip</a:t>
            </a:r>
          </a:p>
        </p:txBody>
      </p:sp>
      <p:sp>
        <p:nvSpPr>
          <p:cNvPr id="111" name="Line"/>
          <p:cNvSpPr/>
          <p:nvPr/>
        </p:nvSpPr>
        <p:spPr>
          <a:xfrm>
            <a:off x="1251048" y="1113692"/>
            <a:ext cx="764224" cy="1"/>
          </a:xfrm>
          <a:prstGeom prst="line">
            <a:avLst/>
          </a:prstGeom>
          <a:ln w="127000">
            <a:solidFill>
              <a:srgbClr val="506379"/>
            </a:solidFill>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112" name="Plan Before Apply…"/>
          <p:cNvSpPr txBox="1"/>
          <p:nvPr>
            <p:ph type="body" idx="13"/>
          </p:nvPr>
        </p:nvSpPr>
        <p:spPr>
          <a:xfrm>
            <a:off x="6347386" y="1068870"/>
            <a:ext cx="17164595" cy="11968077"/>
          </a:xfrm>
          <a:prstGeom prst="rect">
            <a:avLst/>
          </a:prstGeom>
        </p:spPr>
        <p:txBody>
          <a:bodyPr/>
          <a:lstStyle/>
          <a:p>
            <a:pPr/>
            <a:r>
              <a:t>Plan Before Apply</a:t>
            </a:r>
          </a:p>
          <a:p>
            <a:pPr>
              <a:defRPr>
                <a:solidFill>
                  <a:schemeClr val="accent4">
                    <a:hueOff val="3786471"/>
                    <a:satOff val="-63055"/>
                    <a:lumOff val="-2821"/>
                  </a:schemeClr>
                </a:solidFill>
              </a:defRPr>
            </a:pPr>
            <a:r>
              <a:t>Run a plan and save it to a file before running apply.</a:t>
            </a:r>
          </a:p>
        </p:txBody>
      </p:sp>
      <p:pic>
        <p:nvPicPr>
          <p:cNvPr id="113" name="hashicorp-text-black.png" descr="hashicorp-text-black.png"/>
          <p:cNvPicPr>
            <a:picLocks noChangeAspect="1"/>
          </p:cNvPicPr>
          <p:nvPr/>
        </p:nvPicPr>
        <p:blipFill>
          <a:blip r:embed="rId3">
            <a:alphaModFix amt="25000"/>
            <a:extLst/>
          </a:blip>
          <a:stretch>
            <a:fillRect/>
          </a:stretch>
        </p:blipFill>
        <p:spPr>
          <a:xfrm>
            <a:off x="21145003" y="12700000"/>
            <a:ext cx="2857501" cy="635000"/>
          </a:xfrm>
          <a:prstGeom prst="rect">
            <a:avLst/>
          </a:prstGeom>
          <a:ln w="12700">
            <a:miter lim="400000"/>
          </a:ln>
        </p:spPr>
      </p:pic>
      <p:sp>
        <p:nvSpPr>
          <p:cNvPr id="1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erraform - Warning">
    <p:bg>
      <p:bgPr>
        <a:solidFill>
          <a:srgbClr val="AC0131"/>
        </a:solidFill>
      </p:bgPr>
    </p:bg>
    <p:spTree>
      <p:nvGrpSpPr>
        <p:cNvPr id="1" name=""/>
        <p:cNvGrpSpPr/>
        <p:nvPr/>
      </p:nvGrpSpPr>
      <p:grpSpPr>
        <a:xfrm>
          <a:off x="0" y="0"/>
          <a:ext cx="0" cy="0"/>
          <a:chOff x="0" y="0"/>
          <a:chExt cx="0" cy="0"/>
        </a:xfrm>
      </p:grpSpPr>
      <p:pic>
        <p:nvPicPr>
          <p:cNvPr id="121" name="HashiCorp_PrimaryLogo_White.png" descr="HashiCorp_PrimaryLogo_White.png"/>
          <p:cNvPicPr>
            <a:picLocks noChangeAspect="1"/>
          </p:cNvPicPr>
          <p:nvPr/>
        </p:nvPicPr>
        <p:blipFill>
          <a:blip r:embed="rId2">
            <a:alphaModFix amt="25000"/>
            <a:extLst/>
          </a:blip>
          <a:srcRect l="0" t="13086" r="0" b="13086"/>
          <a:stretch>
            <a:fillRect/>
          </a:stretch>
        </p:blipFill>
        <p:spPr>
          <a:xfrm>
            <a:off x="21145003" y="12700000"/>
            <a:ext cx="2857501" cy="635001"/>
          </a:xfrm>
          <a:prstGeom prst="rect">
            <a:avLst/>
          </a:prstGeom>
          <a:ln w="12700">
            <a:miter lim="400000"/>
          </a:ln>
        </p:spPr>
      </p:pic>
      <p:sp>
        <p:nvSpPr>
          <p:cNvPr id="122" name="warning"/>
          <p:cNvSpPr txBox="1"/>
          <p:nvPr/>
        </p:nvSpPr>
        <p:spPr>
          <a:xfrm>
            <a:off x="1155089" y="1181954"/>
            <a:ext cx="3826213"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5500">
              <a:lnSpc>
                <a:spcPct val="110000"/>
              </a:lnSpc>
              <a:spcBef>
                <a:spcPts val="4000"/>
              </a:spcBef>
              <a:defRPr cap="small" spc="839" sz="6000"/>
            </a:lvl1pPr>
          </a:lstStyle>
          <a:p>
            <a:pPr/>
            <a:r>
              <a:t>warning</a:t>
            </a:r>
          </a:p>
        </p:txBody>
      </p:sp>
      <p:sp>
        <p:nvSpPr>
          <p:cNvPr id="123" name="Line"/>
          <p:cNvSpPr/>
          <p:nvPr/>
        </p:nvSpPr>
        <p:spPr>
          <a:xfrm>
            <a:off x="1251048" y="1113692"/>
            <a:ext cx="764224" cy="1"/>
          </a:xfrm>
          <a:prstGeom prst="line">
            <a:avLst/>
          </a:prstGeom>
          <a:ln w="127000">
            <a:solidFill>
              <a:schemeClr val="accent2">
                <a:hueOff val="1409923"/>
                <a:satOff val="-47467"/>
                <a:lumOff val="52063"/>
              </a:schemeClr>
            </a:solidFill>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124" name="Do Not Leave Secrets In .tf File…"/>
          <p:cNvSpPr txBox="1"/>
          <p:nvPr>
            <p:ph type="body" idx="13"/>
          </p:nvPr>
        </p:nvSpPr>
        <p:spPr>
          <a:xfrm>
            <a:off x="6347386" y="1068870"/>
            <a:ext cx="17164595" cy="11968077"/>
          </a:xfrm>
          <a:prstGeom prst="rect">
            <a:avLst/>
          </a:prstGeom>
        </p:spPr>
        <p:txBody>
          <a:bodyPr/>
          <a:lstStyle/>
          <a:p>
            <a:pPr>
              <a:defRPr>
                <a:solidFill>
                  <a:srgbClr val="FFFFFF"/>
                </a:solidFill>
              </a:defRPr>
            </a:pPr>
            <a:r>
              <a:t>Do Not Leave Secrets In </a:t>
            </a:r>
            <a:r>
              <a:rPr>
                <a:latin typeface="Courier"/>
                <a:ea typeface="Courier"/>
                <a:cs typeface="Courier"/>
                <a:sym typeface="Courier"/>
              </a:rPr>
              <a:t>.tf</a:t>
            </a:r>
            <a:r>
              <a:t> File</a:t>
            </a:r>
          </a:p>
          <a:p>
            <a:pPr>
              <a:defRPr>
                <a:solidFill>
                  <a:schemeClr val="accent2">
                    <a:hueOff val="1409923"/>
                    <a:satOff val="-47467"/>
                    <a:lumOff val="52063"/>
                  </a:schemeClr>
                </a:solidFill>
              </a:defRPr>
            </a:pPr>
            <a:r>
              <a:t>They should never be committed to your source control system.</a:t>
            </a:r>
          </a:p>
        </p:txBody>
      </p:sp>
      <p:sp>
        <p:nvSpPr>
          <p:cNvPr id="1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erraform - Text">
    <p:bg>
      <p:bgPr>
        <a:solidFill>
          <a:srgbClr val="FFFFFF"/>
        </a:solidFill>
      </p:bgPr>
    </p:bg>
    <p:spTree>
      <p:nvGrpSpPr>
        <p:cNvPr id="1" name=""/>
        <p:cNvGrpSpPr/>
        <p:nvPr/>
      </p:nvGrpSpPr>
      <p:grpSpPr>
        <a:xfrm>
          <a:off x="0" y="0"/>
          <a:ext cx="0" cy="0"/>
          <a:chOff x="0" y="0"/>
          <a:chExt cx="0" cy="0"/>
        </a:xfrm>
      </p:grpSpPr>
      <p:sp>
        <p:nvSpPr>
          <p:cNvPr id="132" name="Title Text"/>
          <p:cNvSpPr txBox="1"/>
          <p:nvPr>
            <p:ph type="title"/>
          </p:nvPr>
        </p:nvSpPr>
        <p:spPr>
          <a:xfrm>
            <a:off x="6282266" y="701650"/>
            <a:ext cx="17233967" cy="1892400"/>
          </a:xfrm>
          <a:prstGeom prst="rect">
            <a:avLst/>
          </a:prstGeom>
        </p:spPr>
        <p:txBody>
          <a:bodyPr anchor="ctr"/>
          <a:lstStyle/>
          <a:p>
            <a:pPr/>
            <a:r>
              <a:t>Title Text</a:t>
            </a:r>
          </a:p>
        </p:txBody>
      </p:sp>
      <p:sp>
        <p:nvSpPr>
          <p:cNvPr id="133" name="Body Level One…"/>
          <p:cNvSpPr txBox="1"/>
          <p:nvPr>
            <p:ph type="body" idx="1"/>
          </p:nvPr>
        </p:nvSpPr>
        <p:spPr>
          <a:xfrm>
            <a:off x="6248400" y="3810000"/>
            <a:ext cx="17233966" cy="8766110"/>
          </a:xfrm>
          <a:prstGeom prst="rect">
            <a:avLst/>
          </a:prstGeom>
        </p:spPr>
        <p:txBody>
          <a:bodyPr/>
          <a:lstStyle>
            <a:lvl1pPr>
              <a:defRPr>
                <a:solidFill>
                  <a:schemeClr val="accent4">
                    <a:hueOff val="3786471"/>
                    <a:satOff val="-63055"/>
                    <a:lumOff val="-2821"/>
                  </a:schemeClr>
                </a:solidFill>
              </a:defRPr>
            </a:lvl1pPr>
            <a:lvl2pPr>
              <a:defRPr>
                <a:solidFill>
                  <a:schemeClr val="accent4">
                    <a:hueOff val="3786471"/>
                    <a:satOff val="-63055"/>
                    <a:lumOff val="-2821"/>
                  </a:schemeClr>
                </a:solidFill>
              </a:defRPr>
            </a:lvl2pPr>
            <a:lvl3pPr>
              <a:defRPr>
                <a:solidFill>
                  <a:schemeClr val="accent4">
                    <a:hueOff val="3786471"/>
                    <a:satOff val="-63055"/>
                    <a:lumOff val="-2821"/>
                  </a:schemeClr>
                </a:solidFill>
              </a:defRPr>
            </a:lvl3pPr>
            <a:lvl4pPr>
              <a:defRPr>
                <a:solidFill>
                  <a:schemeClr val="accent4">
                    <a:hueOff val="3786471"/>
                    <a:satOff val="-63055"/>
                    <a:lumOff val="-2821"/>
                  </a:schemeClr>
                </a:solidFill>
              </a:defRPr>
            </a:lvl4pPr>
            <a:lvl5pPr>
              <a:defRPr>
                <a:solidFill>
                  <a:schemeClr val="accent4">
                    <a:hueOff val="3786471"/>
                    <a:satOff val="-63055"/>
                    <a:lumOff val="-2821"/>
                  </a:schemeClr>
                </a:solidFill>
              </a:defRPr>
            </a:lvl5pPr>
          </a:lstStyle>
          <a:p>
            <a:pPr/>
            <a:r>
              <a:t>Body Level One</a:t>
            </a:r>
          </a:p>
          <a:p>
            <a:pPr lvl="1"/>
            <a:r>
              <a:t>Body Level Two</a:t>
            </a:r>
          </a:p>
          <a:p>
            <a:pPr lvl="2"/>
            <a:r>
              <a:t>Body Level Three</a:t>
            </a:r>
          </a:p>
          <a:p>
            <a:pPr lvl="3"/>
            <a:r>
              <a:t>Body Level Four</a:t>
            </a:r>
          </a:p>
          <a:p>
            <a:pPr lvl="4"/>
            <a:r>
              <a:t>Body Level Five</a:t>
            </a:r>
          </a:p>
        </p:txBody>
      </p:sp>
      <p:pic>
        <p:nvPicPr>
          <p:cNvPr id="134" name="hashicorp-text-black.png" descr="hashicorp-text-black.png"/>
          <p:cNvPicPr>
            <a:picLocks noChangeAspect="1"/>
          </p:cNvPicPr>
          <p:nvPr/>
        </p:nvPicPr>
        <p:blipFill>
          <a:blip r:embed="rId2">
            <a:alphaModFix amt="25000"/>
            <a:extLst/>
          </a:blip>
          <a:stretch>
            <a:fillRect/>
          </a:stretch>
        </p:blipFill>
        <p:spPr>
          <a:xfrm>
            <a:off x="21145003" y="12700000"/>
            <a:ext cx="2857501" cy="635000"/>
          </a:xfrm>
          <a:prstGeom prst="rect">
            <a:avLst/>
          </a:prstGeom>
          <a:ln w="12700">
            <a:miter lim="400000"/>
          </a:ln>
        </p:spPr>
      </p:pic>
      <p:sp>
        <p:nvSpPr>
          <p:cNvPr id="135" name="Line"/>
          <p:cNvSpPr/>
          <p:nvPr/>
        </p:nvSpPr>
        <p:spPr>
          <a:xfrm>
            <a:off x="6356112" y="2537391"/>
            <a:ext cx="1264641" cy="1"/>
          </a:xfrm>
          <a:prstGeom prst="line">
            <a:avLst/>
          </a:prstGeom>
          <a:ln w="127000">
            <a:solidFill>
              <a:schemeClr val="accent1">
                <a:satOff val="24038"/>
                <a:lumOff val="11059"/>
              </a:schemeClr>
            </a:solidFill>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1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erraform - Learning Goals">
    <p:bg>
      <p:bgPr>
        <a:solidFill>
          <a:srgbClr val="FFFFFF"/>
        </a:solidFill>
      </p:bgPr>
    </p:bg>
    <p:spTree>
      <p:nvGrpSpPr>
        <p:cNvPr id="1" name=""/>
        <p:cNvGrpSpPr/>
        <p:nvPr/>
      </p:nvGrpSpPr>
      <p:grpSpPr>
        <a:xfrm>
          <a:off x="0" y="0"/>
          <a:ext cx="0" cy="0"/>
          <a:chOff x="0" y="0"/>
          <a:chExt cx="0" cy="0"/>
        </a:xfrm>
      </p:grpSpPr>
      <p:sp>
        <p:nvSpPr>
          <p:cNvPr id="143" name="Title Text"/>
          <p:cNvSpPr txBox="1"/>
          <p:nvPr>
            <p:ph type="title"/>
          </p:nvPr>
        </p:nvSpPr>
        <p:spPr>
          <a:xfrm>
            <a:off x="6282266" y="701650"/>
            <a:ext cx="17233967" cy="1892400"/>
          </a:xfrm>
          <a:prstGeom prst="rect">
            <a:avLst/>
          </a:prstGeom>
        </p:spPr>
        <p:txBody>
          <a:bodyPr anchor="ctr"/>
          <a:lstStyle/>
          <a:p>
            <a:pPr/>
            <a:r>
              <a:t>Title Text</a:t>
            </a:r>
          </a:p>
        </p:txBody>
      </p:sp>
      <p:sp>
        <p:nvSpPr>
          <p:cNvPr id="144" name="Body Level One…"/>
          <p:cNvSpPr txBox="1"/>
          <p:nvPr>
            <p:ph type="body" idx="1"/>
          </p:nvPr>
        </p:nvSpPr>
        <p:spPr>
          <a:xfrm>
            <a:off x="6248400" y="3810000"/>
            <a:ext cx="17233966" cy="8766110"/>
          </a:xfrm>
          <a:prstGeom prst="rect">
            <a:avLst/>
          </a:prstGeom>
        </p:spPr>
        <p:txBody>
          <a:bodyPr/>
          <a:lstStyle>
            <a:lvl1pPr marL="952500" indent="-952500">
              <a:buSzPct val="80000"/>
              <a:buBlip>
                <a:blip r:embed="rId2"/>
              </a:buBlip>
              <a:defRPr>
                <a:solidFill>
                  <a:schemeClr val="accent4">
                    <a:hueOff val="3786471"/>
                    <a:satOff val="-63055"/>
                    <a:lumOff val="-2821"/>
                  </a:schemeClr>
                </a:solidFill>
              </a:defRPr>
            </a:lvl1pPr>
            <a:lvl2pPr marL="228600" indent="0">
              <a:buSzPct val="100000"/>
              <a:buBlip>
                <a:blip r:embed="rId2"/>
              </a:buBlip>
              <a:defRPr>
                <a:solidFill>
                  <a:schemeClr val="accent4">
                    <a:hueOff val="3786471"/>
                    <a:satOff val="-63055"/>
                    <a:lumOff val="-2821"/>
                  </a:schemeClr>
                </a:solidFill>
              </a:defRPr>
            </a:lvl2pPr>
            <a:lvl3pPr marL="457200" indent="0">
              <a:buSzPct val="100000"/>
              <a:buBlip>
                <a:blip r:embed="rId2"/>
              </a:buBlip>
              <a:defRPr>
                <a:solidFill>
                  <a:schemeClr val="accent4">
                    <a:hueOff val="3786471"/>
                    <a:satOff val="-63055"/>
                    <a:lumOff val="-2821"/>
                  </a:schemeClr>
                </a:solidFill>
              </a:defRPr>
            </a:lvl3pPr>
            <a:lvl4pPr marL="685800" indent="0">
              <a:buSzPct val="100000"/>
              <a:buBlip>
                <a:blip r:embed="rId2"/>
              </a:buBlip>
              <a:defRPr>
                <a:solidFill>
                  <a:schemeClr val="accent4">
                    <a:hueOff val="3786471"/>
                    <a:satOff val="-63055"/>
                    <a:lumOff val="-2821"/>
                  </a:schemeClr>
                </a:solidFill>
              </a:defRPr>
            </a:lvl4pPr>
            <a:lvl5pPr marL="914400" indent="0">
              <a:buSzPct val="100000"/>
              <a:buBlip>
                <a:blip r:embed="rId2"/>
              </a:buBlip>
              <a:defRPr>
                <a:solidFill>
                  <a:schemeClr val="accent4">
                    <a:hueOff val="3786471"/>
                    <a:satOff val="-63055"/>
                    <a:lumOff val="-2821"/>
                  </a:schemeClr>
                </a:solidFill>
              </a:defRPr>
            </a:lvl5pPr>
          </a:lstStyle>
          <a:p>
            <a:pPr/>
            <a:r>
              <a:t>Body Level One</a:t>
            </a:r>
          </a:p>
          <a:p>
            <a:pPr lvl="1"/>
            <a:r>
              <a:t>Body Level Two</a:t>
            </a:r>
          </a:p>
          <a:p>
            <a:pPr lvl="2"/>
            <a:r>
              <a:t>Body Level Three</a:t>
            </a:r>
          </a:p>
          <a:p>
            <a:pPr lvl="3"/>
            <a:r>
              <a:t>Body Level Four</a:t>
            </a:r>
          </a:p>
          <a:p>
            <a:pPr lvl="4"/>
            <a:r>
              <a:t>Body Level Five</a:t>
            </a:r>
          </a:p>
        </p:txBody>
      </p:sp>
      <p:pic>
        <p:nvPicPr>
          <p:cNvPr id="145" name="hashicorp-text-black.png" descr="hashicorp-text-black.png"/>
          <p:cNvPicPr>
            <a:picLocks noChangeAspect="1"/>
          </p:cNvPicPr>
          <p:nvPr/>
        </p:nvPicPr>
        <p:blipFill>
          <a:blip r:embed="rId3">
            <a:alphaModFix amt="25000"/>
            <a:extLst/>
          </a:blip>
          <a:stretch>
            <a:fillRect/>
          </a:stretch>
        </p:blipFill>
        <p:spPr>
          <a:xfrm>
            <a:off x="21145003" y="12700000"/>
            <a:ext cx="2857501" cy="635000"/>
          </a:xfrm>
          <a:prstGeom prst="rect">
            <a:avLst/>
          </a:prstGeom>
          <a:ln w="12700">
            <a:miter lim="400000"/>
          </a:ln>
        </p:spPr>
      </p:pic>
      <p:sp>
        <p:nvSpPr>
          <p:cNvPr id="146" name="Line"/>
          <p:cNvSpPr/>
          <p:nvPr/>
        </p:nvSpPr>
        <p:spPr>
          <a:xfrm>
            <a:off x="6356112" y="2537391"/>
            <a:ext cx="1264641" cy="1"/>
          </a:xfrm>
          <a:prstGeom prst="line">
            <a:avLst/>
          </a:prstGeom>
          <a:ln w="127000">
            <a:solidFill>
              <a:schemeClr val="accent1">
                <a:satOff val="24038"/>
                <a:lumOff val="11059"/>
              </a:schemeClr>
            </a:solidFill>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1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erraform - Code">
    <p:bg>
      <p:bgPr>
        <a:solidFill>
          <a:srgbClr val="B3BAC6"/>
        </a:solidFill>
      </p:bgPr>
    </p:bg>
    <p:spTree>
      <p:nvGrpSpPr>
        <p:cNvPr id="1" name=""/>
        <p:cNvGrpSpPr/>
        <p:nvPr/>
      </p:nvGrpSpPr>
      <p:grpSpPr>
        <a:xfrm>
          <a:off x="0" y="0"/>
          <a:ext cx="0" cy="0"/>
          <a:chOff x="0" y="0"/>
          <a:chExt cx="0" cy="0"/>
        </a:xfrm>
      </p:grpSpPr>
      <p:sp>
        <p:nvSpPr>
          <p:cNvPr id="154" name="Rectangle"/>
          <p:cNvSpPr/>
          <p:nvPr/>
        </p:nvSpPr>
        <p:spPr>
          <a:xfrm>
            <a:off x="5118100" y="947762"/>
            <a:ext cx="18453993" cy="13006537"/>
          </a:xfrm>
          <a:prstGeom prst="rect">
            <a:avLst/>
          </a:prstGeom>
          <a:solidFill>
            <a:srgbClr val="FFFFFF"/>
          </a:solidFill>
          <a:ln w="12700">
            <a:miter lim="400000"/>
          </a:ln>
        </p:spPr>
        <p:txBody>
          <a:bodyPr lIns="50800" tIns="50800" rIns="50800" bIns="50800" anchor="ctr"/>
          <a:lstStyle/>
          <a:p>
            <a:pPr defTabSz="825500">
              <a:defRPr sz="3200"/>
            </a:pPr>
          </a:p>
        </p:txBody>
      </p:sp>
      <p:sp>
        <p:nvSpPr>
          <p:cNvPr id="155" name="Rectangle"/>
          <p:cNvSpPr/>
          <p:nvPr/>
        </p:nvSpPr>
        <p:spPr>
          <a:xfrm>
            <a:off x="5118099" y="420812"/>
            <a:ext cx="18453994" cy="760997"/>
          </a:xfrm>
          <a:prstGeom prst="rect">
            <a:avLst/>
          </a:prstGeom>
          <a:solidFill>
            <a:srgbClr val="506379"/>
          </a:solidFill>
          <a:ln w="12700">
            <a:miter lim="400000"/>
          </a:ln>
        </p:spPr>
        <p:txBody>
          <a:bodyPr lIns="50800" tIns="50800" rIns="50800" bIns="50800" anchor="ctr"/>
          <a:lstStyle/>
          <a:p>
            <a:pPr defTabSz="825500">
              <a:defRPr sz="3200"/>
            </a:pPr>
          </a:p>
        </p:txBody>
      </p:sp>
      <p:sp>
        <p:nvSpPr>
          <p:cNvPr id="156" name="Circle"/>
          <p:cNvSpPr/>
          <p:nvPr/>
        </p:nvSpPr>
        <p:spPr>
          <a:xfrm>
            <a:off x="6229013" y="665605"/>
            <a:ext cx="271410" cy="271410"/>
          </a:xfrm>
          <a:prstGeom prst="ellipse">
            <a:avLst/>
          </a:prstGeom>
          <a:solidFill>
            <a:srgbClr val="263235">
              <a:alpha val="40000"/>
            </a:srgbClr>
          </a:solidFill>
          <a:ln w="12700">
            <a:miter lim="400000"/>
          </a:ln>
        </p:spPr>
        <p:txBody>
          <a:bodyPr lIns="50800" tIns="50800" rIns="50800" bIns="50800" anchor="ctr"/>
          <a:lstStyle/>
          <a:p>
            <a:pPr defTabSz="825500">
              <a:defRPr sz="3200"/>
            </a:pPr>
          </a:p>
        </p:txBody>
      </p:sp>
      <p:sp>
        <p:nvSpPr>
          <p:cNvPr id="157" name="Circle"/>
          <p:cNvSpPr/>
          <p:nvPr/>
        </p:nvSpPr>
        <p:spPr>
          <a:xfrm>
            <a:off x="5807235" y="665605"/>
            <a:ext cx="271411" cy="271410"/>
          </a:xfrm>
          <a:prstGeom prst="ellipse">
            <a:avLst/>
          </a:prstGeom>
          <a:solidFill>
            <a:srgbClr val="263235">
              <a:alpha val="60000"/>
            </a:srgbClr>
          </a:solidFill>
          <a:ln w="12700">
            <a:miter lim="400000"/>
          </a:ln>
        </p:spPr>
        <p:txBody>
          <a:bodyPr lIns="50800" tIns="50800" rIns="50800" bIns="50800" anchor="ctr"/>
          <a:lstStyle/>
          <a:p>
            <a:pPr defTabSz="825500">
              <a:defRPr sz="3200"/>
            </a:pPr>
          </a:p>
        </p:txBody>
      </p:sp>
      <p:sp>
        <p:nvSpPr>
          <p:cNvPr id="158" name="Circle"/>
          <p:cNvSpPr/>
          <p:nvPr/>
        </p:nvSpPr>
        <p:spPr>
          <a:xfrm>
            <a:off x="5385458" y="665605"/>
            <a:ext cx="271410" cy="271410"/>
          </a:xfrm>
          <a:prstGeom prst="ellipse">
            <a:avLst/>
          </a:prstGeom>
          <a:solidFill>
            <a:srgbClr val="263235">
              <a:alpha val="80000"/>
            </a:srgbClr>
          </a:solidFill>
          <a:ln w="12700">
            <a:miter lim="400000"/>
          </a:ln>
        </p:spPr>
        <p:txBody>
          <a:bodyPr lIns="50800" tIns="50800" rIns="50800" bIns="50800" anchor="ctr"/>
          <a:lstStyle/>
          <a:p>
            <a:pPr defTabSz="825500">
              <a:defRPr sz="3200"/>
            </a:pPr>
          </a:p>
        </p:txBody>
      </p:sp>
      <p:sp>
        <p:nvSpPr>
          <p:cNvPr id="159" name="Text"/>
          <p:cNvSpPr txBox="1"/>
          <p:nvPr>
            <p:ph type="body" sz="quarter" idx="13"/>
          </p:nvPr>
        </p:nvSpPr>
        <p:spPr>
          <a:xfrm>
            <a:off x="5672772" y="1673256"/>
            <a:ext cx="17649350" cy="711201"/>
          </a:xfrm>
          <a:prstGeom prst="rect">
            <a:avLst/>
          </a:prstGeom>
        </p:spPr>
        <p:txBody>
          <a:bodyPr>
            <a:spAutoFit/>
          </a:bodyPr>
          <a:lstStyle/>
          <a:p>
            <a:pPr>
              <a:lnSpc>
                <a:spcPct val="120000"/>
              </a:lnSpc>
              <a:spcBef>
                <a:spcPts val="0"/>
              </a:spcBef>
              <a:defRPr sz="4000">
                <a:latin typeface="Courier"/>
                <a:ea typeface="Courier"/>
                <a:cs typeface="Courier"/>
                <a:sym typeface="Courier"/>
              </a:defRPr>
            </a:pPr>
          </a:p>
        </p:txBody>
      </p:sp>
      <p:sp>
        <p:nvSpPr>
          <p:cNvPr id="160" name="code editor"/>
          <p:cNvSpPr txBox="1"/>
          <p:nvPr>
            <p:ph type="body" sz="quarter" idx="14"/>
          </p:nvPr>
        </p:nvSpPr>
        <p:spPr>
          <a:xfrm>
            <a:off x="6561890" y="509210"/>
            <a:ext cx="16670656" cy="584201"/>
          </a:xfrm>
          <a:prstGeom prst="rect">
            <a:avLst/>
          </a:prstGeom>
        </p:spPr>
        <p:txBody>
          <a:bodyPr anchor="ctr">
            <a:spAutoFit/>
          </a:bodyPr>
          <a:lstStyle>
            <a:lvl1pPr algn="r">
              <a:lnSpc>
                <a:spcPct val="100000"/>
              </a:lnSpc>
              <a:spcBef>
                <a:spcPts val="0"/>
              </a:spcBef>
              <a:defRPr b="1" cap="small" spc="480" sz="3200">
                <a:solidFill>
                  <a:srgbClr val="FFFFFF"/>
                </a:solidFill>
              </a:defRPr>
            </a:lvl1pPr>
          </a:lstStyle>
          <a:p>
            <a:pPr/>
            <a:r>
              <a:t>code editor</a:t>
            </a:r>
          </a:p>
        </p:txBody>
      </p:sp>
      <p:sp>
        <p:nvSpPr>
          <p:cNvPr id="161" name="Line"/>
          <p:cNvSpPr/>
          <p:nvPr/>
        </p:nvSpPr>
        <p:spPr>
          <a:xfrm>
            <a:off x="5307940" y="1130300"/>
            <a:ext cx="1270001" cy="0"/>
          </a:xfrm>
          <a:prstGeom prst="line">
            <a:avLst/>
          </a:prstGeom>
          <a:ln w="76200">
            <a:solidFill>
              <a:srgbClr val="B3BAC6"/>
            </a:solidFill>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162" name="Line"/>
          <p:cNvSpPr/>
          <p:nvPr/>
        </p:nvSpPr>
        <p:spPr>
          <a:xfrm>
            <a:off x="5117540" y="1168400"/>
            <a:ext cx="18455113" cy="0"/>
          </a:xfrm>
          <a:prstGeom prst="line">
            <a:avLst/>
          </a:prstGeom>
          <a:ln w="25400">
            <a:solidFill>
              <a:srgbClr val="B3BAC6"/>
            </a:solidFill>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16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erraform - Terminal">
    <p:bg>
      <p:bgPr>
        <a:solidFill>
          <a:srgbClr val="B3BAC6"/>
        </a:solidFill>
      </p:bgPr>
    </p:bg>
    <p:spTree>
      <p:nvGrpSpPr>
        <p:cNvPr id="1" name=""/>
        <p:cNvGrpSpPr/>
        <p:nvPr/>
      </p:nvGrpSpPr>
      <p:grpSpPr>
        <a:xfrm>
          <a:off x="0" y="0"/>
          <a:ext cx="0" cy="0"/>
          <a:chOff x="0" y="0"/>
          <a:chExt cx="0" cy="0"/>
        </a:xfrm>
      </p:grpSpPr>
      <p:sp>
        <p:nvSpPr>
          <p:cNvPr id="170" name="Rectangle"/>
          <p:cNvSpPr/>
          <p:nvPr/>
        </p:nvSpPr>
        <p:spPr>
          <a:xfrm>
            <a:off x="5080000" y="973162"/>
            <a:ext cx="18459649" cy="13021717"/>
          </a:xfrm>
          <a:prstGeom prst="rect">
            <a:avLst/>
          </a:prstGeom>
          <a:solidFill>
            <a:srgbClr val="202831"/>
          </a:solidFill>
          <a:ln w="12700">
            <a:miter lim="400000"/>
          </a:ln>
        </p:spPr>
        <p:txBody>
          <a:bodyPr lIns="50800" tIns="50800" rIns="50800" bIns="50800" anchor="ctr"/>
          <a:lstStyle/>
          <a:p>
            <a:pPr defTabSz="825500">
              <a:defRPr sz="3200"/>
            </a:pPr>
          </a:p>
        </p:txBody>
      </p:sp>
      <p:sp>
        <p:nvSpPr>
          <p:cNvPr id="171" name="Rectangle"/>
          <p:cNvSpPr/>
          <p:nvPr/>
        </p:nvSpPr>
        <p:spPr>
          <a:xfrm>
            <a:off x="5079999" y="446212"/>
            <a:ext cx="18459650" cy="760997"/>
          </a:xfrm>
          <a:prstGeom prst="rect">
            <a:avLst/>
          </a:prstGeom>
          <a:solidFill>
            <a:srgbClr val="000000"/>
          </a:solidFill>
          <a:ln w="12700">
            <a:miter lim="400000"/>
          </a:ln>
        </p:spPr>
        <p:txBody>
          <a:bodyPr lIns="50800" tIns="50800" rIns="50800" bIns="50800" anchor="ctr"/>
          <a:lstStyle/>
          <a:p>
            <a:pPr defTabSz="825500">
              <a:defRPr sz="3200"/>
            </a:pPr>
          </a:p>
        </p:txBody>
      </p:sp>
      <p:sp>
        <p:nvSpPr>
          <p:cNvPr id="172" name="Circle"/>
          <p:cNvSpPr/>
          <p:nvPr/>
        </p:nvSpPr>
        <p:spPr>
          <a:xfrm>
            <a:off x="6190913" y="691005"/>
            <a:ext cx="271410" cy="271410"/>
          </a:xfrm>
          <a:prstGeom prst="ellipse">
            <a:avLst/>
          </a:prstGeom>
          <a:solidFill>
            <a:srgbClr val="506379">
              <a:alpha val="40000"/>
            </a:srgbClr>
          </a:solidFill>
          <a:ln w="12700">
            <a:miter lim="400000"/>
          </a:ln>
        </p:spPr>
        <p:txBody>
          <a:bodyPr lIns="50800" tIns="50800" rIns="50800" bIns="50800" anchor="ctr"/>
          <a:lstStyle/>
          <a:p>
            <a:pPr defTabSz="825500">
              <a:defRPr sz="3200"/>
            </a:pPr>
          </a:p>
        </p:txBody>
      </p:sp>
      <p:sp>
        <p:nvSpPr>
          <p:cNvPr id="173" name="Circle"/>
          <p:cNvSpPr/>
          <p:nvPr/>
        </p:nvSpPr>
        <p:spPr>
          <a:xfrm>
            <a:off x="5769135" y="691005"/>
            <a:ext cx="271411" cy="271410"/>
          </a:xfrm>
          <a:prstGeom prst="ellipse">
            <a:avLst/>
          </a:prstGeom>
          <a:solidFill>
            <a:srgbClr val="506379">
              <a:alpha val="60000"/>
            </a:srgbClr>
          </a:solidFill>
          <a:ln w="12700">
            <a:miter lim="400000"/>
          </a:ln>
        </p:spPr>
        <p:txBody>
          <a:bodyPr lIns="50800" tIns="50800" rIns="50800" bIns="50800" anchor="ctr"/>
          <a:lstStyle/>
          <a:p>
            <a:pPr defTabSz="825500">
              <a:defRPr sz="3200"/>
            </a:pPr>
          </a:p>
        </p:txBody>
      </p:sp>
      <p:sp>
        <p:nvSpPr>
          <p:cNvPr id="174" name="Circle"/>
          <p:cNvSpPr/>
          <p:nvPr/>
        </p:nvSpPr>
        <p:spPr>
          <a:xfrm>
            <a:off x="5347358" y="691005"/>
            <a:ext cx="271410" cy="271410"/>
          </a:xfrm>
          <a:prstGeom prst="ellipse">
            <a:avLst/>
          </a:prstGeom>
          <a:solidFill>
            <a:srgbClr val="B3BAC6">
              <a:alpha val="80000"/>
            </a:srgbClr>
          </a:solidFill>
          <a:ln w="12700">
            <a:miter lim="400000"/>
          </a:ln>
        </p:spPr>
        <p:txBody>
          <a:bodyPr lIns="50800" tIns="50800" rIns="50800" bIns="50800" anchor="ctr"/>
          <a:lstStyle/>
          <a:p>
            <a:pPr defTabSz="825500">
              <a:defRPr sz="3200"/>
            </a:pPr>
          </a:p>
        </p:txBody>
      </p:sp>
      <p:sp>
        <p:nvSpPr>
          <p:cNvPr id="175" name="Text"/>
          <p:cNvSpPr txBox="1"/>
          <p:nvPr>
            <p:ph type="body" sz="quarter" idx="13"/>
          </p:nvPr>
        </p:nvSpPr>
        <p:spPr>
          <a:xfrm>
            <a:off x="5634672" y="1698656"/>
            <a:ext cx="17650044" cy="711201"/>
          </a:xfrm>
          <a:prstGeom prst="rect">
            <a:avLst/>
          </a:prstGeom>
        </p:spPr>
        <p:txBody>
          <a:bodyPr>
            <a:spAutoFit/>
          </a:bodyPr>
          <a:lstStyle/>
          <a:p>
            <a:pPr>
              <a:lnSpc>
                <a:spcPct val="120000"/>
              </a:lnSpc>
              <a:spcBef>
                <a:spcPts val="0"/>
              </a:spcBef>
              <a:defRPr sz="4000">
                <a:solidFill>
                  <a:srgbClr val="FFFFFF"/>
                </a:solidFill>
                <a:latin typeface="Courier"/>
                <a:ea typeface="Courier"/>
                <a:cs typeface="Courier"/>
                <a:sym typeface="Courier"/>
              </a:defRPr>
            </a:pPr>
          </a:p>
        </p:txBody>
      </p:sp>
      <p:sp>
        <p:nvSpPr>
          <p:cNvPr id="176" name="terminal"/>
          <p:cNvSpPr txBox="1"/>
          <p:nvPr/>
        </p:nvSpPr>
        <p:spPr>
          <a:xfrm>
            <a:off x="6523790" y="579060"/>
            <a:ext cx="16670656" cy="495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defTabSz="825500">
              <a:defRPr b="1" cap="small" spc="480" sz="3200"/>
            </a:lvl1pPr>
          </a:lstStyle>
          <a:p>
            <a:pPr/>
            <a:r>
              <a:t>terminal</a:t>
            </a:r>
          </a:p>
        </p:txBody>
      </p:sp>
      <p:sp>
        <p:nvSpPr>
          <p:cNvPr id="177" name="Line"/>
          <p:cNvSpPr/>
          <p:nvPr/>
        </p:nvSpPr>
        <p:spPr>
          <a:xfrm>
            <a:off x="5080000" y="1216235"/>
            <a:ext cx="18459649" cy="1"/>
          </a:xfrm>
          <a:prstGeom prst="line">
            <a:avLst/>
          </a:prstGeom>
          <a:ln w="25400">
            <a:solidFill>
              <a:srgbClr val="506379"/>
            </a:solidFill>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178" name="Line"/>
          <p:cNvSpPr/>
          <p:nvPr/>
        </p:nvSpPr>
        <p:spPr>
          <a:xfrm>
            <a:off x="5295900" y="1165435"/>
            <a:ext cx="1217882" cy="1"/>
          </a:xfrm>
          <a:prstGeom prst="line">
            <a:avLst/>
          </a:prstGeom>
          <a:ln w="76200">
            <a:solidFill>
              <a:srgbClr val="506379"/>
            </a:solidFill>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17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erraform - TODO">
    <p:bg>
      <p:bgPr>
        <a:solidFill>
          <a:srgbClr val="FF2F92"/>
        </a:solidFill>
      </p:bgPr>
    </p:bg>
    <p:spTree>
      <p:nvGrpSpPr>
        <p:cNvPr id="1" name=""/>
        <p:cNvGrpSpPr/>
        <p:nvPr/>
      </p:nvGrpSpPr>
      <p:grpSpPr>
        <a:xfrm>
          <a:off x="0" y="0"/>
          <a:ext cx="0" cy="0"/>
          <a:chOff x="0" y="0"/>
          <a:chExt cx="0" cy="0"/>
        </a:xfrm>
      </p:grpSpPr>
      <p:sp>
        <p:nvSpPr>
          <p:cNvPr id="186" name="Rectangle"/>
          <p:cNvSpPr/>
          <p:nvPr/>
        </p:nvSpPr>
        <p:spPr>
          <a:xfrm rot="1020000">
            <a:off x="25044400" y="-984052"/>
            <a:ext cx="1270000" cy="16462872"/>
          </a:xfrm>
          <a:prstGeom prst="rect">
            <a:avLst/>
          </a:prstGeom>
          <a:solidFill>
            <a:srgbClr val="FF2600"/>
          </a:solidFill>
          <a:ln w="12700">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187" name="Rectangle"/>
          <p:cNvSpPr/>
          <p:nvPr/>
        </p:nvSpPr>
        <p:spPr>
          <a:xfrm rot="1020000">
            <a:off x="22817666" y="-984052"/>
            <a:ext cx="1270001" cy="16462872"/>
          </a:xfrm>
          <a:prstGeom prst="rect">
            <a:avLst/>
          </a:prstGeom>
          <a:solidFill>
            <a:srgbClr val="FF2600"/>
          </a:solidFill>
          <a:ln w="12700">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188" name="Rectangle"/>
          <p:cNvSpPr/>
          <p:nvPr/>
        </p:nvSpPr>
        <p:spPr>
          <a:xfrm rot="1020000">
            <a:off x="20590933" y="-984052"/>
            <a:ext cx="1270001" cy="16462872"/>
          </a:xfrm>
          <a:prstGeom prst="rect">
            <a:avLst/>
          </a:prstGeom>
          <a:solidFill>
            <a:srgbClr val="FF2600"/>
          </a:solidFill>
          <a:ln w="12700">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189" name="Rectangle"/>
          <p:cNvSpPr/>
          <p:nvPr/>
        </p:nvSpPr>
        <p:spPr>
          <a:xfrm rot="1020000">
            <a:off x="18364200" y="-984052"/>
            <a:ext cx="1270000" cy="16462872"/>
          </a:xfrm>
          <a:prstGeom prst="rect">
            <a:avLst/>
          </a:prstGeom>
          <a:solidFill>
            <a:srgbClr val="FF2600"/>
          </a:solidFill>
          <a:ln w="12700">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190" name="Rectangle"/>
          <p:cNvSpPr/>
          <p:nvPr/>
        </p:nvSpPr>
        <p:spPr>
          <a:xfrm rot="1020000">
            <a:off x="16137466" y="-984052"/>
            <a:ext cx="1270001" cy="16462872"/>
          </a:xfrm>
          <a:prstGeom prst="rect">
            <a:avLst/>
          </a:prstGeom>
          <a:solidFill>
            <a:srgbClr val="FF2600"/>
          </a:solidFill>
          <a:ln w="12700">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191" name="Rectangle"/>
          <p:cNvSpPr/>
          <p:nvPr/>
        </p:nvSpPr>
        <p:spPr>
          <a:xfrm rot="1020000">
            <a:off x="13910733" y="-984052"/>
            <a:ext cx="1270001" cy="16462872"/>
          </a:xfrm>
          <a:prstGeom prst="rect">
            <a:avLst/>
          </a:prstGeom>
          <a:solidFill>
            <a:srgbClr val="FF2600"/>
          </a:solidFill>
          <a:ln w="12700">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192" name="Rectangle"/>
          <p:cNvSpPr/>
          <p:nvPr/>
        </p:nvSpPr>
        <p:spPr>
          <a:xfrm rot="1020000">
            <a:off x="11684000" y="-984052"/>
            <a:ext cx="1270000" cy="16462872"/>
          </a:xfrm>
          <a:prstGeom prst="rect">
            <a:avLst/>
          </a:prstGeom>
          <a:solidFill>
            <a:srgbClr val="FF2600"/>
          </a:solidFill>
          <a:ln w="12700">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193" name="Rectangle"/>
          <p:cNvSpPr/>
          <p:nvPr/>
        </p:nvSpPr>
        <p:spPr>
          <a:xfrm rot="1020000">
            <a:off x="9457266" y="-984052"/>
            <a:ext cx="1270001" cy="16462872"/>
          </a:xfrm>
          <a:prstGeom prst="rect">
            <a:avLst/>
          </a:prstGeom>
          <a:solidFill>
            <a:srgbClr val="FF2600"/>
          </a:solidFill>
          <a:ln w="12700">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194" name="Rectangle"/>
          <p:cNvSpPr/>
          <p:nvPr/>
        </p:nvSpPr>
        <p:spPr>
          <a:xfrm rot="1020000">
            <a:off x="7230533" y="-984052"/>
            <a:ext cx="1270001" cy="16462872"/>
          </a:xfrm>
          <a:prstGeom prst="rect">
            <a:avLst/>
          </a:prstGeom>
          <a:solidFill>
            <a:srgbClr val="FF2600"/>
          </a:solidFill>
          <a:ln w="12700">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195" name="Rectangle"/>
          <p:cNvSpPr/>
          <p:nvPr/>
        </p:nvSpPr>
        <p:spPr>
          <a:xfrm rot="1020000">
            <a:off x="5003800" y="-984052"/>
            <a:ext cx="1270000" cy="16462872"/>
          </a:xfrm>
          <a:prstGeom prst="rect">
            <a:avLst/>
          </a:prstGeom>
          <a:solidFill>
            <a:srgbClr val="FF2600"/>
          </a:solidFill>
          <a:ln w="12700">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196" name="Rectangle"/>
          <p:cNvSpPr/>
          <p:nvPr/>
        </p:nvSpPr>
        <p:spPr>
          <a:xfrm rot="1020000">
            <a:off x="2777066" y="-984052"/>
            <a:ext cx="1270001" cy="16462872"/>
          </a:xfrm>
          <a:prstGeom prst="rect">
            <a:avLst/>
          </a:prstGeom>
          <a:solidFill>
            <a:srgbClr val="FF2600"/>
          </a:solidFill>
          <a:ln w="12700">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197" name="Rectangle"/>
          <p:cNvSpPr/>
          <p:nvPr/>
        </p:nvSpPr>
        <p:spPr>
          <a:xfrm rot="1020000">
            <a:off x="550333" y="-984052"/>
            <a:ext cx="1270001" cy="16462872"/>
          </a:xfrm>
          <a:prstGeom prst="rect">
            <a:avLst/>
          </a:prstGeom>
          <a:solidFill>
            <a:srgbClr val="FF2600"/>
          </a:solidFill>
          <a:ln w="12700">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198" name="Rectangle"/>
          <p:cNvSpPr/>
          <p:nvPr/>
        </p:nvSpPr>
        <p:spPr>
          <a:xfrm rot="1020000">
            <a:off x="-1676400" y="-984052"/>
            <a:ext cx="1270000" cy="16462872"/>
          </a:xfrm>
          <a:prstGeom prst="rect">
            <a:avLst/>
          </a:prstGeom>
          <a:solidFill>
            <a:srgbClr val="FF2600"/>
          </a:solidFill>
          <a:ln w="12700">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199" name="Thing to be done…"/>
          <p:cNvSpPr txBox="1"/>
          <p:nvPr>
            <p:ph type="body" sz="quarter" idx="13"/>
          </p:nvPr>
        </p:nvSpPr>
        <p:spPr>
          <a:xfrm>
            <a:off x="4012381" y="5389562"/>
            <a:ext cx="16359238" cy="2428876"/>
          </a:xfrm>
          <a:prstGeom prst="rect">
            <a:avLst/>
          </a:prstGeom>
        </p:spPr>
        <p:txBody>
          <a:bodyPr wrap="none" lIns="71437" tIns="71437" rIns="71437" bIns="71437" anchor="ctr">
            <a:spAutoFit/>
          </a:bodyPr>
          <a:lstStyle>
            <a:lvl1pPr algn="ctr" defTabSz="821531">
              <a:lnSpc>
                <a:spcPct val="100000"/>
              </a:lnSpc>
              <a:spcBef>
                <a:spcPts val="0"/>
              </a:spcBef>
              <a:defRPr b="1" i="1" sz="15000">
                <a:solidFill>
                  <a:srgbClr val="FFFFFF"/>
                </a:solidFill>
              </a:defRPr>
            </a:lvl1pPr>
          </a:lstStyle>
          <a:p>
            <a:pPr/>
            <a:r>
              <a:t>Thing to be done…</a:t>
            </a:r>
          </a:p>
        </p:txBody>
      </p:sp>
      <p:sp>
        <p:nvSpPr>
          <p:cNvPr id="200" name="Rectangle"/>
          <p:cNvSpPr/>
          <p:nvPr/>
        </p:nvSpPr>
        <p:spPr>
          <a:xfrm>
            <a:off x="9305107" y="-101600"/>
            <a:ext cx="4857652" cy="2240161"/>
          </a:xfrm>
          <a:prstGeom prst="rect">
            <a:avLst/>
          </a:prstGeom>
          <a:solidFill>
            <a:srgbClr val="FFFFFF"/>
          </a:solidFill>
          <a:ln w="12700">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01" name="todo"/>
          <p:cNvSpPr txBox="1"/>
          <p:nvPr/>
        </p:nvSpPr>
        <p:spPr>
          <a:xfrm>
            <a:off x="10489333" y="585092"/>
            <a:ext cx="2489201" cy="1120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cap="small" sz="8000">
                <a:solidFill>
                  <a:srgbClr val="000000"/>
                </a:solidFill>
              </a:defRPr>
            </a:lvl1pPr>
          </a:lstStyle>
          <a:p>
            <a:pPr/>
            <a:r>
              <a:t>todo</a:t>
            </a:r>
          </a:p>
        </p:txBody>
      </p:sp>
      <p:sp>
        <p:nvSpPr>
          <p:cNvPr id="20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ext">
    <p:bg>
      <p:bgPr>
        <a:solidFill>
          <a:srgbClr val="FFFFFF"/>
        </a:solidFill>
      </p:bgPr>
    </p:bg>
    <p:spTree>
      <p:nvGrpSpPr>
        <p:cNvPr id="1" name=""/>
        <p:cNvGrpSpPr/>
        <p:nvPr/>
      </p:nvGrpSpPr>
      <p:grpSpPr>
        <a:xfrm>
          <a:off x="0" y="0"/>
          <a:ext cx="0" cy="0"/>
          <a:chOff x="0" y="0"/>
          <a:chExt cx="0" cy="0"/>
        </a:xfrm>
      </p:grpSpPr>
      <p:sp>
        <p:nvSpPr>
          <p:cNvPr id="209" name="Title Text"/>
          <p:cNvSpPr txBox="1"/>
          <p:nvPr>
            <p:ph type="title"/>
          </p:nvPr>
        </p:nvSpPr>
        <p:spPr>
          <a:xfrm>
            <a:off x="6282266" y="701650"/>
            <a:ext cx="17233967" cy="1892400"/>
          </a:xfrm>
          <a:prstGeom prst="rect">
            <a:avLst/>
          </a:prstGeom>
        </p:spPr>
        <p:txBody>
          <a:bodyPr anchor="ctr"/>
          <a:lstStyle/>
          <a:p>
            <a:pPr/>
            <a:r>
              <a:t>Title Text</a:t>
            </a:r>
          </a:p>
        </p:txBody>
      </p:sp>
      <p:sp>
        <p:nvSpPr>
          <p:cNvPr id="210" name="Body Level One…"/>
          <p:cNvSpPr txBox="1"/>
          <p:nvPr>
            <p:ph type="body" idx="1"/>
          </p:nvPr>
        </p:nvSpPr>
        <p:spPr>
          <a:xfrm>
            <a:off x="6248400" y="3810000"/>
            <a:ext cx="17233966" cy="8766110"/>
          </a:xfrm>
          <a:prstGeom prst="rect">
            <a:avLst/>
          </a:prstGeom>
        </p:spPr>
        <p:txBody>
          <a:bodyPr/>
          <a:lstStyle>
            <a:lvl1pPr>
              <a:defRPr>
                <a:solidFill>
                  <a:schemeClr val="accent4">
                    <a:hueOff val="3786471"/>
                    <a:satOff val="-63055"/>
                    <a:lumOff val="-2821"/>
                  </a:schemeClr>
                </a:solidFill>
              </a:defRPr>
            </a:lvl1pPr>
            <a:lvl2pPr>
              <a:defRPr>
                <a:solidFill>
                  <a:schemeClr val="accent4">
                    <a:hueOff val="3786471"/>
                    <a:satOff val="-63055"/>
                    <a:lumOff val="-2821"/>
                  </a:schemeClr>
                </a:solidFill>
              </a:defRPr>
            </a:lvl2pPr>
            <a:lvl3pPr>
              <a:defRPr>
                <a:solidFill>
                  <a:schemeClr val="accent4">
                    <a:hueOff val="3786471"/>
                    <a:satOff val="-63055"/>
                    <a:lumOff val="-2821"/>
                  </a:schemeClr>
                </a:solidFill>
              </a:defRPr>
            </a:lvl3pPr>
            <a:lvl4pPr>
              <a:defRPr>
                <a:solidFill>
                  <a:schemeClr val="accent4">
                    <a:hueOff val="3786471"/>
                    <a:satOff val="-63055"/>
                    <a:lumOff val="-2821"/>
                  </a:schemeClr>
                </a:solidFill>
              </a:defRPr>
            </a:lvl4pPr>
            <a:lvl5pPr>
              <a:defRPr>
                <a:solidFill>
                  <a:schemeClr val="accent4">
                    <a:hueOff val="3786471"/>
                    <a:satOff val="-63055"/>
                    <a:lumOff val="-2821"/>
                  </a:schemeClr>
                </a:solidFill>
              </a:defRPr>
            </a:lvl5pPr>
          </a:lstStyle>
          <a:p>
            <a:pPr/>
            <a:r>
              <a:t>Body Level One</a:t>
            </a:r>
          </a:p>
          <a:p>
            <a:pPr lvl="1"/>
            <a:r>
              <a:t>Body Level Two</a:t>
            </a:r>
          </a:p>
          <a:p>
            <a:pPr lvl="2"/>
            <a:r>
              <a:t>Body Level Three</a:t>
            </a:r>
          </a:p>
          <a:p>
            <a:pPr lvl="3"/>
            <a:r>
              <a:t>Body Level Four</a:t>
            </a:r>
          </a:p>
          <a:p>
            <a:pPr lvl="4"/>
            <a:r>
              <a:t>Body Level Five</a:t>
            </a:r>
          </a:p>
        </p:txBody>
      </p:sp>
      <p:pic>
        <p:nvPicPr>
          <p:cNvPr id="211" name="logo.pdf" descr="logo.pdf"/>
          <p:cNvPicPr>
            <a:picLocks noChangeAspect="1"/>
          </p:cNvPicPr>
          <p:nvPr/>
        </p:nvPicPr>
        <p:blipFill>
          <a:blip r:embed="rId2">
            <a:extLst/>
          </a:blip>
          <a:stretch>
            <a:fillRect/>
          </a:stretch>
        </p:blipFill>
        <p:spPr>
          <a:xfrm>
            <a:off x="22542500" y="682649"/>
            <a:ext cx="1103443" cy="1270001"/>
          </a:xfrm>
          <a:prstGeom prst="rect">
            <a:avLst/>
          </a:prstGeom>
          <a:ln w="12700">
            <a:miter lim="400000"/>
          </a:ln>
        </p:spPr>
      </p:pic>
      <p:pic>
        <p:nvPicPr>
          <p:cNvPr id="212" name="hashicorp-text-black.png" descr="hashicorp-text-black.png"/>
          <p:cNvPicPr>
            <a:picLocks noChangeAspect="1"/>
          </p:cNvPicPr>
          <p:nvPr/>
        </p:nvPicPr>
        <p:blipFill>
          <a:blip r:embed="rId3">
            <a:alphaModFix amt="25000"/>
            <a:extLst/>
          </a:blip>
          <a:stretch>
            <a:fillRect/>
          </a:stretch>
        </p:blipFill>
        <p:spPr>
          <a:xfrm>
            <a:off x="21145003" y="12700000"/>
            <a:ext cx="2857501" cy="635000"/>
          </a:xfrm>
          <a:prstGeom prst="rect">
            <a:avLst/>
          </a:prstGeom>
          <a:ln w="12700">
            <a:miter lim="400000"/>
          </a:ln>
        </p:spPr>
      </p:pic>
      <p:sp>
        <p:nvSpPr>
          <p:cNvPr id="213" name="Line"/>
          <p:cNvSpPr/>
          <p:nvPr/>
        </p:nvSpPr>
        <p:spPr>
          <a:xfrm>
            <a:off x="6356112" y="2537391"/>
            <a:ext cx="1264641" cy="1"/>
          </a:xfrm>
          <a:prstGeom prst="line">
            <a:avLst/>
          </a:prstGeom>
          <a:ln w="127000">
            <a:solidFill>
              <a:schemeClr val="accent6">
                <a:satOff val="1240"/>
                <a:lumOff val="9988"/>
              </a:schemeClr>
            </a:solidFill>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HashiCorp Photo">
    <p:bg>
      <p:bgPr>
        <a:solidFill>
          <a:srgbClr val="030811"/>
        </a:solidFill>
      </p:bgPr>
    </p:bg>
    <p:spTree>
      <p:nvGrpSpPr>
        <p:cNvPr id="1" name=""/>
        <p:cNvGrpSpPr/>
        <p:nvPr/>
      </p:nvGrpSpPr>
      <p:grpSpPr>
        <a:xfrm>
          <a:off x="0" y="0"/>
          <a:ext cx="0" cy="0"/>
          <a:chOff x="0" y="0"/>
          <a:chExt cx="0" cy="0"/>
        </a:xfrm>
      </p:grpSpPr>
      <p:pic>
        <p:nvPicPr>
          <p:cNvPr id="23" name="HashiCorp_StackGraphic.ai" descr="HashiCorp_StackGraphic.ai"/>
          <p:cNvPicPr>
            <a:picLocks noChangeAspect="1"/>
          </p:cNvPicPr>
          <p:nvPr/>
        </p:nvPicPr>
        <p:blipFill>
          <a:blip r:embed="rId2">
            <a:extLst/>
          </a:blip>
          <a:stretch>
            <a:fillRect/>
          </a:stretch>
        </p:blipFill>
        <p:spPr>
          <a:xfrm>
            <a:off x="0" y="0"/>
            <a:ext cx="24384000" cy="13716000"/>
          </a:xfrm>
          <a:prstGeom prst="rect">
            <a:avLst/>
          </a:prstGeom>
          <a:ln w="12700">
            <a:miter lim="400000"/>
          </a:ln>
        </p:spPr>
      </p:pic>
      <p:sp>
        <p:nvSpPr>
          <p:cNvPr id="24" name="Image"/>
          <p:cNvSpPr/>
          <p:nvPr>
            <p:ph type="pic" sz="quarter" idx="13"/>
          </p:nvPr>
        </p:nvSpPr>
        <p:spPr>
          <a:xfrm>
            <a:off x="2010526" y="1953683"/>
            <a:ext cx="3746501" cy="3746501"/>
          </a:xfrm>
          <a:prstGeom prst="rect">
            <a:avLst/>
          </a:prstGeom>
          <a:ln w="88900">
            <a:solidFill>
              <a:srgbClr val="FFFFFF"/>
            </a:solidFill>
          </a:ln>
        </p:spPr>
        <p:txBody>
          <a:bodyPr lIns="91439" tIns="45719" rIns="91439" bIns="45719">
            <a:noAutofit/>
          </a:bodyPr>
          <a:lstStyle/>
          <a:p>
            <a:pPr/>
          </a:p>
        </p:txBody>
      </p:sp>
      <p:sp>
        <p:nvSpPr>
          <p:cNvPr id="25" name="Your Name"/>
          <p:cNvSpPr txBox="1"/>
          <p:nvPr>
            <p:ph type="body" sz="quarter" idx="14"/>
          </p:nvPr>
        </p:nvSpPr>
        <p:spPr>
          <a:xfrm>
            <a:off x="6490842" y="2104712"/>
            <a:ext cx="6420892" cy="1625601"/>
          </a:xfrm>
          <a:prstGeom prst="rect">
            <a:avLst/>
          </a:prstGeom>
          <a:effectLst>
            <a:outerShdw sx="100000" sy="100000" kx="0" ky="0" algn="b" rotWithShape="0" blurRad="254000" dist="127000" dir="5400000">
              <a:srgbClr val="000000">
                <a:alpha val="70000"/>
              </a:srgbClr>
            </a:outerShdw>
          </a:effectLst>
        </p:spPr>
        <p:txBody>
          <a:bodyPr wrap="none" anchor="ctr">
            <a:spAutoFit/>
          </a:bodyPr>
          <a:lstStyle>
            <a:lvl1pPr>
              <a:lnSpc>
                <a:spcPct val="100000"/>
              </a:lnSpc>
              <a:spcBef>
                <a:spcPts val="0"/>
              </a:spcBef>
              <a:defRPr sz="10000">
                <a:solidFill>
                  <a:srgbClr val="FFFFFF"/>
                </a:solidFill>
              </a:defRPr>
            </a:lvl1pPr>
          </a:lstStyle>
          <a:p>
            <a:pPr/>
            <a:r>
              <a:t>Your Name</a:t>
            </a:r>
          </a:p>
        </p:txBody>
      </p:sp>
      <p:sp>
        <p:nvSpPr>
          <p:cNvPr id="26" name="Your Role, Your Company…"/>
          <p:cNvSpPr txBox="1"/>
          <p:nvPr>
            <p:ph type="body" sz="quarter" idx="15"/>
          </p:nvPr>
        </p:nvSpPr>
        <p:spPr>
          <a:xfrm>
            <a:off x="6490842" y="3923554"/>
            <a:ext cx="7398507" cy="1625601"/>
          </a:xfrm>
          <a:prstGeom prst="rect">
            <a:avLst/>
          </a:prstGeom>
        </p:spPr>
        <p:txBody>
          <a:bodyPr wrap="none" anchor="ctr">
            <a:spAutoFit/>
          </a:bodyPr>
          <a:lstStyle/>
          <a:p>
            <a:pPr>
              <a:lnSpc>
                <a:spcPct val="100000"/>
              </a:lnSpc>
              <a:spcBef>
                <a:spcPts val="0"/>
              </a:spcBef>
              <a:defRPr sz="5000">
                <a:solidFill>
                  <a:srgbClr val="FFFFFF"/>
                </a:solidFill>
              </a:defRPr>
            </a:pPr>
            <a:r>
              <a:t>Your Role, Your Company</a:t>
            </a:r>
          </a:p>
          <a:p>
            <a:pPr>
              <a:lnSpc>
                <a:spcPct val="100000"/>
              </a:lnSpc>
              <a:spcBef>
                <a:spcPts val="0"/>
              </a:spcBef>
              <a:defRPr sz="5000">
                <a:solidFill>
                  <a:srgbClr val="FFFFFF"/>
                </a:solidFill>
              </a:defRPr>
            </a:pPr>
            <a:r>
              <a:t>Interesting Fact</a:t>
            </a:r>
          </a:p>
        </p:txBody>
      </p:sp>
      <p:pic>
        <p:nvPicPr>
          <p:cNvPr id="27" name="hashicorp.png" descr="hashicorp.png"/>
          <p:cNvPicPr>
            <a:picLocks noChangeAspect="1"/>
          </p:cNvPicPr>
          <p:nvPr/>
        </p:nvPicPr>
        <p:blipFill>
          <a:blip r:embed="rId3">
            <a:alphaModFix amt="75000"/>
            <a:extLst/>
          </a:blip>
          <a:stretch>
            <a:fillRect/>
          </a:stretch>
        </p:blipFill>
        <p:spPr>
          <a:xfrm>
            <a:off x="21447991" y="12774560"/>
            <a:ext cx="2493819" cy="571501"/>
          </a:xfrm>
          <a:prstGeom prst="rect">
            <a:avLst/>
          </a:prstGeom>
          <a:ln w="12700">
            <a:miter lim="400000"/>
          </a:ln>
        </p:spPr>
      </p:pic>
      <p:sp>
        <p:nvSpPr>
          <p:cNvPr id="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HashiCorp Plain">
    <p:bg>
      <p:bgPr>
        <a:solidFill>
          <a:srgbClr val="030811"/>
        </a:solidFill>
      </p:bgPr>
    </p:bg>
    <p:spTree>
      <p:nvGrpSpPr>
        <p:cNvPr id="1" name=""/>
        <p:cNvGrpSpPr/>
        <p:nvPr/>
      </p:nvGrpSpPr>
      <p:grpSpPr>
        <a:xfrm>
          <a:off x="0" y="0"/>
          <a:ext cx="0" cy="0"/>
          <a:chOff x="0" y="0"/>
          <a:chExt cx="0" cy="0"/>
        </a:xfrm>
      </p:grpSpPr>
      <p:pic>
        <p:nvPicPr>
          <p:cNvPr id="35" name="HashiCorp_StackGraphic.ai" descr="HashiCorp_StackGraphic.ai"/>
          <p:cNvPicPr>
            <a:picLocks noChangeAspect="1"/>
          </p:cNvPicPr>
          <p:nvPr/>
        </p:nvPicPr>
        <p:blipFill>
          <a:blip r:embed="rId2">
            <a:extLst/>
          </a:blip>
          <a:stretch>
            <a:fillRect/>
          </a:stretch>
        </p:blipFill>
        <p:spPr>
          <a:xfrm>
            <a:off x="0" y="0"/>
            <a:ext cx="24384000" cy="13716000"/>
          </a:xfrm>
          <a:prstGeom prst="rect">
            <a:avLst/>
          </a:prstGeom>
          <a:ln w="12700">
            <a:miter lim="400000"/>
          </a:ln>
        </p:spPr>
      </p:pic>
      <p:pic>
        <p:nvPicPr>
          <p:cNvPr id="36" name="hashicorp.png" descr="hashicorp.png"/>
          <p:cNvPicPr>
            <a:picLocks noChangeAspect="1"/>
          </p:cNvPicPr>
          <p:nvPr/>
        </p:nvPicPr>
        <p:blipFill>
          <a:blip r:embed="rId3">
            <a:alphaModFix amt="75000"/>
            <a:extLst/>
          </a:blip>
          <a:stretch>
            <a:fillRect/>
          </a:stretch>
        </p:blipFill>
        <p:spPr>
          <a:xfrm>
            <a:off x="21447991" y="12774560"/>
            <a:ext cx="2493819" cy="571501"/>
          </a:xfrm>
          <a:prstGeom prst="rect">
            <a:avLst/>
          </a:prstGeom>
          <a:ln w="12700">
            <a:miter lim="400000"/>
          </a:ln>
        </p:spPr>
      </p:pic>
      <p:sp>
        <p:nvSpPr>
          <p:cNvPr id="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Logo">
    <p:spTree>
      <p:nvGrpSpPr>
        <p:cNvPr id="1" name=""/>
        <p:cNvGrpSpPr/>
        <p:nvPr/>
      </p:nvGrpSpPr>
      <p:grpSpPr>
        <a:xfrm>
          <a:off x="0" y="0"/>
          <a:ext cx="0" cy="0"/>
          <a:chOff x="0" y="0"/>
          <a:chExt cx="0" cy="0"/>
        </a:xfrm>
      </p:grpSpPr>
      <p:sp>
        <p:nvSpPr>
          <p:cNvPr id="4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Enterprise">
    <p:spTree>
      <p:nvGrpSpPr>
        <p:cNvPr id="1" name=""/>
        <p:cNvGrpSpPr/>
        <p:nvPr/>
      </p:nvGrpSpPr>
      <p:grpSpPr>
        <a:xfrm>
          <a:off x="0" y="0"/>
          <a:ext cx="0" cy="0"/>
          <a:chOff x="0" y="0"/>
          <a:chExt cx="0" cy="0"/>
        </a:xfrm>
      </p:grpSpPr>
      <p:pic>
        <p:nvPicPr>
          <p:cNvPr id="51" name="ent.pdf" descr="ent.pdf"/>
          <p:cNvPicPr>
            <a:picLocks noChangeAspect="1"/>
          </p:cNvPicPr>
          <p:nvPr/>
        </p:nvPicPr>
        <p:blipFill>
          <a:blip r:embed="rId2">
            <a:extLst/>
          </a:blip>
          <a:stretch>
            <a:fillRect/>
          </a:stretch>
        </p:blipFill>
        <p:spPr>
          <a:xfrm>
            <a:off x="2894541" y="4635500"/>
            <a:ext cx="18594917" cy="4445000"/>
          </a:xfrm>
          <a:prstGeom prst="rect">
            <a:avLst/>
          </a:prstGeom>
          <a:ln w="12700">
            <a:miter lim="400000"/>
          </a:ln>
        </p:spPr>
      </p:pic>
      <p:sp>
        <p:nvSpPr>
          <p:cNvPr id="5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erraform - Title">
    <p:bg>
      <p:bgPr>
        <a:solidFill>
          <a:srgbClr val="FFFFFF"/>
        </a:solidFill>
      </p:bgPr>
    </p:bg>
    <p:spTree>
      <p:nvGrpSpPr>
        <p:cNvPr id="1" name=""/>
        <p:cNvGrpSpPr/>
        <p:nvPr/>
      </p:nvGrpSpPr>
      <p:grpSpPr>
        <a:xfrm>
          <a:off x="0" y="0"/>
          <a:ext cx="0" cy="0"/>
          <a:chOff x="0" y="0"/>
          <a:chExt cx="0" cy="0"/>
        </a:xfrm>
      </p:grpSpPr>
      <p:pic>
        <p:nvPicPr>
          <p:cNvPr id="59" name="Terraform_Pattern_ColorBackground.pdf" descr="Terraform_Pattern_ColorBackground.pdf"/>
          <p:cNvPicPr>
            <a:picLocks noChangeAspect="1"/>
          </p:cNvPicPr>
          <p:nvPr/>
        </p:nvPicPr>
        <p:blipFill>
          <a:blip r:embed="rId2">
            <a:extLst/>
          </a:blip>
          <a:stretch>
            <a:fillRect/>
          </a:stretch>
        </p:blipFill>
        <p:spPr>
          <a:xfrm>
            <a:off x="-5555689" y="-3125076"/>
            <a:ext cx="35495378" cy="19966152"/>
          </a:xfrm>
          <a:prstGeom prst="rect">
            <a:avLst/>
          </a:prstGeom>
          <a:ln w="12700">
            <a:miter lim="400000"/>
          </a:ln>
        </p:spPr>
      </p:pic>
      <p:sp>
        <p:nvSpPr>
          <p:cNvPr id="60" name="Rectangle"/>
          <p:cNvSpPr/>
          <p:nvPr/>
        </p:nvSpPr>
        <p:spPr>
          <a:xfrm>
            <a:off x="-697246" y="-685955"/>
            <a:ext cx="25778491" cy="2472748"/>
          </a:xfrm>
          <a:prstGeom prst="rect">
            <a:avLst/>
          </a:prstGeom>
          <a:solidFill>
            <a:schemeClr val="accent1"/>
          </a:solidFill>
          <a:ln w="12700">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61" name="Line"/>
          <p:cNvSpPr/>
          <p:nvPr/>
        </p:nvSpPr>
        <p:spPr>
          <a:xfrm>
            <a:off x="-444320" y="1774092"/>
            <a:ext cx="25005531" cy="1"/>
          </a:xfrm>
          <a:prstGeom prst="line">
            <a:avLst/>
          </a:prstGeom>
          <a:ln w="25400">
            <a:solidFill>
              <a:srgbClr val="B3BAC6"/>
            </a:solidFill>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62" name="Rectangle"/>
          <p:cNvSpPr/>
          <p:nvPr/>
        </p:nvSpPr>
        <p:spPr>
          <a:xfrm>
            <a:off x="-1353314" y="4305147"/>
            <a:ext cx="24636314" cy="3073707"/>
          </a:xfrm>
          <a:prstGeom prst="rect">
            <a:avLst/>
          </a:prstGeom>
          <a:solidFill>
            <a:schemeClr val="accent1">
              <a:satOff val="24038"/>
              <a:lumOff val="11059"/>
            </a:schemeClr>
          </a:solidFill>
          <a:ln w="12700">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63" name="Title Text"/>
          <p:cNvSpPr txBox="1"/>
          <p:nvPr>
            <p:ph type="title"/>
          </p:nvPr>
        </p:nvSpPr>
        <p:spPr>
          <a:xfrm>
            <a:off x="1201619" y="3517900"/>
            <a:ext cx="21391681" cy="4648200"/>
          </a:xfrm>
          <a:prstGeom prst="rect">
            <a:avLst/>
          </a:prstGeom>
        </p:spPr>
        <p:txBody>
          <a:bodyPr anchor="ctr"/>
          <a:lstStyle>
            <a:lvl1pPr>
              <a:defRPr sz="15000">
                <a:solidFill>
                  <a:srgbClr val="FFFFFF"/>
                </a:solidFill>
              </a:defRPr>
            </a:lvl1pPr>
          </a:lstStyle>
          <a:p>
            <a:pPr/>
            <a:r>
              <a:t>Title Text</a:t>
            </a:r>
          </a:p>
        </p:txBody>
      </p:sp>
      <p:pic>
        <p:nvPicPr>
          <p:cNvPr id="64" name="hashicorp-text-black.png" descr="hashicorp-text-black.png"/>
          <p:cNvPicPr>
            <a:picLocks noChangeAspect="1"/>
          </p:cNvPicPr>
          <p:nvPr/>
        </p:nvPicPr>
        <p:blipFill>
          <a:blip r:embed="rId3">
            <a:alphaModFix amt="25000"/>
            <a:extLst/>
          </a:blip>
          <a:stretch>
            <a:fillRect/>
          </a:stretch>
        </p:blipFill>
        <p:spPr>
          <a:xfrm>
            <a:off x="21145003" y="12700000"/>
            <a:ext cx="2857501" cy="635000"/>
          </a:xfrm>
          <a:prstGeom prst="rect">
            <a:avLst/>
          </a:prstGeom>
          <a:ln w="12700">
            <a:miter lim="400000"/>
          </a:ln>
        </p:spPr>
      </p:pic>
      <p:sp>
        <p:nvSpPr>
          <p:cNvPr id="65" name="Line"/>
          <p:cNvSpPr/>
          <p:nvPr/>
        </p:nvSpPr>
        <p:spPr>
          <a:xfrm>
            <a:off x="1251048" y="1748692"/>
            <a:ext cx="764224" cy="1"/>
          </a:xfrm>
          <a:prstGeom prst="line">
            <a:avLst/>
          </a:prstGeom>
          <a:ln w="76200">
            <a:solidFill>
              <a:srgbClr val="B3BAC6"/>
            </a:solidFill>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6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erraform - Legacy Title">
    <p:bg>
      <p:bgPr>
        <a:solidFill>
          <a:srgbClr val="FFFFFF"/>
        </a:solidFill>
      </p:bgPr>
    </p:bg>
    <p:spTree>
      <p:nvGrpSpPr>
        <p:cNvPr id="1" name=""/>
        <p:cNvGrpSpPr/>
        <p:nvPr/>
      </p:nvGrpSpPr>
      <p:grpSpPr>
        <a:xfrm>
          <a:off x="0" y="0"/>
          <a:ext cx="0" cy="0"/>
          <a:chOff x="0" y="0"/>
          <a:chExt cx="0" cy="0"/>
        </a:xfrm>
      </p:grpSpPr>
      <p:sp>
        <p:nvSpPr>
          <p:cNvPr id="73" name="Title Text"/>
          <p:cNvSpPr txBox="1"/>
          <p:nvPr>
            <p:ph type="title"/>
          </p:nvPr>
        </p:nvSpPr>
        <p:spPr>
          <a:xfrm>
            <a:off x="1496159" y="-114300"/>
            <a:ext cx="21391682" cy="4648200"/>
          </a:xfrm>
          <a:prstGeom prst="rect">
            <a:avLst/>
          </a:prstGeom>
        </p:spPr>
        <p:txBody>
          <a:bodyPr anchor="ctr"/>
          <a:lstStyle>
            <a:lvl1pPr algn="ctr">
              <a:defRPr sz="15000">
                <a:solidFill>
                  <a:srgbClr val="506379"/>
                </a:solidFill>
              </a:defRPr>
            </a:lvl1pPr>
          </a:lstStyle>
          <a:p>
            <a:pPr/>
            <a:r>
              <a:t>Title Text</a:t>
            </a:r>
          </a:p>
        </p:txBody>
      </p:sp>
      <p:pic>
        <p:nvPicPr>
          <p:cNvPr id="74" name="hashicorp-text-black.png" descr="hashicorp-text-black.png"/>
          <p:cNvPicPr>
            <a:picLocks noChangeAspect="1"/>
          </p:cNvPicPr>
          <p:nvPr/>
        </p:nvPicPr>
        <p:blipFill>
          <a:blip r:embed="rId2">
            <a:alphaModFix amt="25000"/>
            <a:extLst/>
          </a:blip>
          <a:stretch>
            <a:fillRect/>
          </a:stretch>
        </p:blipFill>
        <p:spPr>
          <a:xfrm>
            <a:off x="21145003" y="12700000"/>
            <a:ext cx="2857501" cy="635000"/>
          </a:xfrm>
          <a:prstGeom prst="rect">
            <a:avLst/>
          </a:prstGeom>
          <a:ln w="12700">
            <a:miter lim="400000"/>
          </a:ln>
        </p:spPr>
      </p:pic>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erraform - Blank">
    <p:bg>
      <p:bgPr>
        <a:solidFill>
          <a:srgbClr val="FFFFFF"/>
        </a:solidFill>
      </p:bgPr>
    </p:bg>
    <p:spTree>
      <p:nvGrpSpPr>
        <p:cNvPr id="1" name=""/>
        <p:cNvGrpSpPr/>
        <p:nvPr/>
      </p:nvGrpSpPr>
      <p:grpSpPr>
        <a:xfrm>
          <a:off x="0" y="0"/>
          <a:ext cx="0" cy="0"/>
          <a:chOff x="0" y="0"/>
          <a:chExt cx="0" cy="0"/>
        </a:xfrm>
      </p:grpSpPr>
      <p:pic>
        <p:nvPicPr>
          <p:cNvPr id="82" name="hashicorp-text-black.png" descr="hashicorp-text-black.png"/>
          <p:cNvPicPr>
            <a:picLocks noChangeAspect="1"/>
          </p:cNvPicPr>
          <p:nvPr/>
        </p:nvPicPr>
        <p:blipFill>
          <a:blip r:embed="rId2">
            <a:alphaModFix amt="25000"/>
            <a:extLst/>
          </a:blip>
          <a:stretch>
            <a:fillRect/>
          </a:stretch>
        </p:blipFill>
        <p:spPr>
          <a:xfrm>
            <a:off x="21145003" y="12700000"/>
            <a:ext cx="2857501" cy="635000"/>
          </a:xfrm>
          <a:prstGeom prst="rect">
            <a:avLst/>
          </a:prstGeom>
          <a:ln w="12700">
            <a:miter lim="400000"/>
          </a:ln>
        </p:spPr>
      </p:pic>
      <p:sp>
        <p:nvSpPr>
          <p:cNvPr id="8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erraform - Blank Dark">
    <p:bg>
      <p:bgPr>
        <a:solidFill>
          <a:srgbClr val="000000"/>
        </a:solidFill>
      </p:bgPr>
    </p:bg>
    <p:spTree>
      <p:nvGrpSpPr>
        <p:cNvPr id="1" name=""/>
        <p:cNvGrpSpPr/>
        <p:nvPr/>
      </p:nvGrpSpPr>
      <p:grpSpPr>
        <a:xfrm>
          <a:off x="0" y="0"/>
          <a:ext cx="0" cy="0"/>
          <a:chOff x="0" y="0"/>
          <a:chExt cx="0" cy="0"/>
        </a:xfrm>
      </p:grpSpPr>
      <p:pic>
        <p:nvPicPr>
          <p:cNvPr id="90" name="HashiCorp_PrimaryLogo_White.png" descr="HashiCorp_PrimaryLogo_White.png"/>
          <p:cNvPicPr>
            <a:picLocks noChangeAspect="1"/>
          </p:cNvPicPr>
          <p:nvPr/>
        </p:nvPicPr>
        <p:blipFill>
          <a:blip r:embed="rId2">
            <a:alphaModFix amt="25000"/>
            <a:extLst/>
          </a:blip>
          <a:srcRect l="0" t="13086" r="0" b="13086"/>
          <a:stretch>
            <a:fillRect/>
          </a:stretch>
        </p:blipFill>
        <p:spPr>
          <a:xfrm>
            <a:off x="21145003" y="12700000"/>
            <a:ext cx="2857501" cy="635001"/>
          </a:xfrm>
          <a:prstGeom prst="rect">
            <a:avLst/>
          </a:prstGeom>
          <a:ln w="12700">
            <a:miter lim="400000"/>
          </a:ln>
        </p:spPr>
      </p:pic>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1">
            <a:satOff val="24038"/>
            <a:lumOff val="11059"/>
          </a:schemeClr>
        </a:solidFill>
      </p:bgPr>
    </p:bg>
    <p:spTree>
      <p:nvGrpSpPr>
        <p:cNvPr id="1" name=""/>
        <p:cNvGrpSpPr/>
        <p:nvPr/>
      </p:nvGrpSpPr>
      <p:grpSpPr>
        <a:xfrm>
          <a:off x="0" y="0"/>
          <a:ext cx="0" cy="0"/>
          <a:chOff x="0" y="0"/>
          <a:chExt cx="0" cy="0"/>
        </a:xfrm>
      </p:grpSpPr>
      <p:pic>
        <p:nvPicPr>
          <p:cNvPr id="2" name="logo.pdf" descr="logo.pdf"/>
          <p:cNvPicPr>
            <a:picLocks noChangeAspect="1"/>
          </p:cNvPicPr>
          <p:nvPr/>
        </p:nvPicPr>
        <p:blipFill>
          <a:blip r:embed="rId2">
            <a:extLst/>
          </a:blip>
          <a:stretch>
            <a:fillRect/>
          </a:stretch>
        </p:blipFill>
        <p:spPr>
          <a:xfrm>
            <a:off x="3046958" y="4635500"/>
            <a:ext cx="18290084" cy="4445000"/>
          </a:xfrm>
          <a:prstGeom prst="rect">
            <a:avLst/>
          </a:prstGeom>
          <a:ln w="12700">
            <a:miter lim="400000"/>
          </a:ln>
        </p:spPr>
      </p:pic>
      <p:sp>
        <p:nvSpPr>
          <p:cNvPr id="3" name="Slide Number"/>
          <p:cNvSpPr txBox="1"/>
          <p:nvPr>
            <p:ph type="sldNum" sz="quarter" idx="2"/>
          </p:nvPr>
        </p:nvSpPr>
        <p:spPr>
          <a:xfrm>
            <a:off x="11958984" y="13081000"/>
            <a:ext cx="453332" cy="469900"/>
          </a:xfrm>
          <a:prstGeom prst="rect">
            <a:avLst/>
          </a:prstGeom>
          <a:ln w="12700">
            <a:miter lim="400000"/>
          </a:ln>
        </p:spPr>
        <p:txBody>
          <a:bodyPr wrap="none" lIns="50800" tIns="50800" rIns="50800" bIns="50800">
            <a:spAutoFit/>
          </a:bodyPr>
          <a:lstStyle>
            <a:lvl1pPr defTabSz="825500">
              <a:defRPr sz="2400">
                <a:solidFill>
                  <a:srgbClr val="000000"/>
                </a:solidFill>
              </a:defRPr>
            </a:lvl1pPr>
          </a:lstStyle>
          <a:p>
            <a:pPr/>
            <a:fld id="{86CB4B4D-7CA3-9044-876B-883B54F8677D}" type="slidenum"/>
          </a:p>
        </p:txBody>
      </p:sp>
      <p:sp>
        <p:nvSpPr>
          <p:cNvPr id="4" name="Title Text"/>
          <p:cNvSpPr txBox="1"/>
          <p:nvPr>
            <p:ph type="title"/>
          </p:nvPr>
        </p:nvSpPr>
        <p:spPr>
          <a:xfrm>
            <a:off x="1778000" y="2298700"/>
            <a:ext cx="20828000" cy="4648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Title Text</a:t>
            </a:r>
          </a:p>
        </p:txBody>
      </p:sp>
      <p:sp>
        <p:nvSpPr>
          <p:cNvPr id="5" name="Body Level One…"/>
          <p:cNvSpPr txBox="1"/>
          <p:nvPr>
            <p:ph type="body" idx="1"/>
          </p:nvPr>
        </p:nvSpPr>
        <p:spPr>
          <a:xfrm>
            <a:off x="1778000" y="7073900"/>
            <a:ext cx="20828000" cy="1587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Lst>
  <p:transition xmlns:p14="http://schemas.microsoft.com/office/powerpoint/2010/main" spd="med" advClick="1"/>
  <p:txStyles>
    <p:titleStyle>
      <a:lvl1pPr marL="0" marR="0" indent="0" algn="l" defTabSz="82550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a:defRPr>
      </a:lvl1pPr>
      <a:lvl2pPr marL="0" marR="0" indent="228600" algn="l" defTabSz="82550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a:defRPr>
      </a:lvl2pPr>
      <a:lvl3pPr marL="0" marR="0" indent="457200" algn="l" defTabSz="82550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a:defRPr>
      </a:lvl3pPr>
      <a:lvl4pPr marL="0" marR="0" indent="685800" algn="l" defTabSz="82550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a:defRPr>
      </a:lvl4pPr>
      <a:lvl5pPr marL="0" marR="0" indent="914400" algn="l" defTabSz="82550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a:defRPr>
      </a:lvl5pPr>
      <a:lvl6pPr marL="0" marR="0" indent="1143000" algn="l" defTabSz="82550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a:defRPr>
      </a:lvl6pPr>
      <a:lvl7pPr marL="0" marR="0" indent="1371600" algn="l" defTabSz="82550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a:defRPr>
      </a:lvl7pPr>
      <a:lvl8pPr marL="0" marR="0" indent="1600200" algn="l" defTabSz="82550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a:defRPr>
      </a:lvl8pPr>
      <a:lvl9pPr marL="0" marR="0" indent="1828800" algn="l" defTabSz="82550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a:defRPr>
      </a:lvl9pPr>
    </p:titleStyle>
    <p:bodyStyle>
      <a:lvl1pPr marL="0" marR="0" indent="0" algn="l" defTabSz="825500" rtl="0" latinLnBrk="0">
        <a:lnSpc>
          <a:spcPct val="110000"/>
        </a:lnSpc>
        <a:spcBef>
          <a:spcPts val="4000"/>
        </a:spcBef>
        <a:spcAft>
          <a:spcPts val="0"/>
        </a:spcAft>
        <a:buClrTx/>
        <a:buSzTx/>
        <a:buFontTx/>
        <a:buNone/>
        <a:tabLst/>
        <a:defRPr b="0" baseline="0" cap="none" i="0" spc="0" strike="noStrike" sz="6000" u="none">
          <a:solidFill>
            <a:srgbClr val="000000"/>
          </a:solidFill>
          <a:uFillTx/>
          <a:latin typeface="+mn-lt"/>
          <a:ea typeface="+mn-ea"/>
          <a:cs typeface="+mn-cs"/>
          <a:sym typeface="Helvetica"/>
        </a:defRPr>
      </a:lvl1pPr>
      <a:lvl2pPr marL="0" marR="0" indent="228600" algn="l" defTabSz="825500" rtl="0" latinLnBrk="0">
        <a:lnSpc>
          <a:spcPct val="110000"/>
        </a:lnSpc>
        <a:spcBef>
          <a:spcPts val="4000"/>
        </a:spcBef>
        <a:spcAft>
          <a:spcPts val="0"/>
        </a:spcAft>
        <a:buClrTx/>
        <a:buSzTx/>
        <a:buFontTx/>
        <a:buNone/>
        <a:tabLst/>
        <a:defRPr b="0" baseline="0" cap="none" i="0" spc="0" strike="noStrike" sz="6000" u="none">
          <a:solidFill>
            <a:srgbClr val="000000"/>
          </a:solidFill>
          <a:uFillTx/>
          <a:latin typeface="+mn-lt"/>
          <a:ea typeface="+mn-ea"/>
          <a:cs typeface="+mn-cs"/>
          <a:sym typeface="Helvetica"/>
        </a:defRPr>
      </a:lvl2pPr>
      <a:lvl3pPr marL="0" marR="0" indent="457200" algn="l" defTabSz="825500" rtl="0" latinLnBrk="0">
        <a:lnSpc>
          <a:spcPct val="110000"/>
        </a:lnSpc>
        <a:spcBef>
          <a:spcPts val="4000"/>
        </a:spcBef>
        <a:spcAft>
          <a:spcPts val="0"/>
        </a:spcAft>
        <a:buClrTx/>
        <a:buSzTx/>
        <a:buFontTx/>
        <a:buNone/>
        <a:tabLst/>
        <a:defRPr b="0" baseline="0" cap="none" i="0" spc="0" strike="noStrike" sz="6000" u="none">
          <a:solidFill>
            <a:srgbClr val="000000"/>
          </a:solidFill>
          <a:uFillTx/>
          <a:latin typeface="+mn-lt"/>
          <a:ea typeface="+mn-ea"/>
          <a:cs typeface="+mn-cs"/>
          <a:sym typeface="Helvetica"/>
        </a:defRPr>
      </a:lvl3pPr>
      <a:lvl4pPr marL="0" marR="0" indent="685800" algn="l" defTabSz="825500" rtl="0" latinLnBrk="0">
        <a:lnSpc>
          <a:spcPct val="110000"/>
        </a:lnSpc>
        <a:spcBef>
          <a:spcPts val="4000"/>
        </a:spcBef>
        <a:spcAft>
          <a:spcPts val="0"/>
        </a:spcAft>
        <a:buClrTx/>
        <a:buSzTx/>
        <a:buFontTx/>
        <a:buNone/>
        <a:tabLst/>
        <a:defRPr b="0" baseline="0" cap="none" i="0" spc="0" strike="noStrike" sz="6000" u="none">
          <a:solidFill>
            <a:srgbClr val="000000"/>
          </a:solidFill>
          <a:uFillTx/>
          <a:latin typeface="+mn-lt"/>
          <a:ea typeface="+mn-ea"/>
          <a:cs typeface="+mn-cs"/>
          <a:sym typeface="Helvetica"/>
        </a:defRPr>
      </a:lvl4pPr>
      <a:lvl5pPr marL="0" marR="0" indent="914400" algn="l" defTabSz="825500" rtl="0" latinLnBrk="0">
        <a:lnSpc>
          <a:spcPct val="110000"/>
        </a:lnSpc>
        <a:spcBef>
          <a:spcPts val="4000"/>
        </a:spcBef>
        <a:spcAft>
          <a:spcPts val="0"/>
        </a:spcAft>
        <a:buClrTx/>
        <a:buSzTx/>
        <a:buFontTx/>
        <a:buNone/>
        <a:tabLst/>
        <a:defRPr b="0" baseline="0" cap="none" i="0" spc="0" strike="noStrike" sz="6000" u="none">
          <a:solidFill>
            <a:srgbClr val="000000"/>
          </a:solidFill>
          <a:uFillTx/>
          <a:latin typeface="+mn-lt"/>
          <a:ea typeface="+mn-ea"/>
          <a:cs typeface="+mn-cs"/>
          <a:sym typeface="Helvetica"/>
        </a:defRPr>
      </a:lvl5pPr>
      <a:lvl6pPr marL="0" marR="0" indent="1143000" algn="l" defTabSz="825500" rtl="0" latinLnBrk="0">
        <a:lnSpc>
          <a:spcPct val="110000"/>
        </a:lnSpc>
        <a:spcBef>
          <a:spcPts val="4000"/>
        </a:spcBef>
        <a:spcAft>
          <a:spcPts val="0"/>
        </a:spcAft>
        <a:buClrTx/>
        <a:buSzTx/>
        <a:buFontTx/>
        <a:buNone/>
        <a:tabLst/>
        <a:defRPr b="0" baseline="0" cap="none" i="0" spc="0" strike="noStrike" sz="6000" u="none">
          <a:solidFill>
            <a:srgbClr val="000000"/>
          </a:solidFill>
          <a:uFillTx/>
          <a:latin typeface="+mn-lt"/>
          <a:ea typeface="+mn-ea"/>
          <a:cs typeface="+mn-cs"/>
          <a:sym typeface="Helvetica"/>
        </a:defRPr>
      </a:lvl6pPr>
      <a:lvl7pPr marL="0" marR="0" indent="1371600" algn="l" defTabSz="825500" rtl="0" latinLnBrk="0">
        <a:lnSpc>
          <a:spcPct val="110000"/>
        </a:lnSpc>
        <a:spcBef>
          <a:spcPts val="4000"/>
        </a:spcBef>
        <a:spcAft>
          <a:spcPts val="0"/>
        </a:spcAft>
        <a:buClrTx/>
        <a:buSzTx/>
        <a:buFontTx/>
        <a:buNone/>
        <a:tabLst/>
        <a:defRPr b="0" baseline="0" cap="none" i="0" spc="0" strike="noStrike" sz="6000" u="none">
          <a:solidFill>
            <a:srgbClr val="000000"/>
          </a:solidFill>
          <a:uFillTx/>
          <a:latin typeface="+mn-lt"/>
          <a:ea typeface="+mn-ea"/>
          <a:cs typeface="+mn-cs"/>
          <a:sym typeface="Helvetica"/>
        </a:defRPr>
      </a:lvl7pPr>
      <a:lvl8pPr marL="0" marR="0" indent="1600200" algn="l" defTabSz="825500" rtl="0" latinLnBrk="0">
        <a:lnSpc>
          <a:spcPct val="110000"/>
        </a:lnSpc>
        <a:spcBef>
          <a:spcPts val="4000"/>
        </a:spcBef>
        <a:spcAft>
          <a:spcPts val="0"/>
        </a:spcAft>
        <a:buClrTx/>
        <a:buSzTx/>
        <a:buFontTx/>
        <a:buNone/>
        <a:tabLst/>
        <a:defRPr b="0" baseline="0" cap="none" i="0" spc="0" strike="noStrike" sz="6000" u="none">
          <a:solidFill>
            <a:srgbClr val="000000"/>
          </a:solidFill>
          <a:uFillTx/>
          <a:latin typeface="+mn-lt"/>
          <a:ea typeface="+mn-ea"/>
          <a:cs typeface="+mn-cs"/>
          <a:sym typeface="Helvetica"/>
        </a:defRPr>
      </a:lvl8pPr>
      <a:lvl9pPr marL="0" marR="0" indent="1828800" algn="l" defTabSz="825500" rtl="0" latinLnBrk="0">
        <a:lnSpc>
          <a:spcPct val="110000"/>
        </a:lnSpc>
        <a:spcBef>
          <a:spcPts val="4000"/>
        </a:spcBef>
        <a:spcAft>
          <a:spcPts val="0"/>
        </a:spcAft>
        <a:buClrTx/>
        <a:buSzTx/>
        <a:buFontTx/>
        <a:buNone/>
        <a:tabLst/>
        <a:defRPr b="0" baseline="0" cap="none" i="0" spc="0" strike="noStrike" sz="6000" u="none">
          <a:solidFill>
            <a:srgbClr val="000000"/>
          </a:solidFill>
          <a:uFillTx/>
          <a:latin typeface="+mn-lt"/>
          <a:ea typeface="+mn-ea"/>
          <a:cs typeface="+mn-cs"/>
          <a:sym typeface="Helvetica"/>
        </a:defRPr>
      </a:lvl9pPr>
    </p:bodyStyle>
    <p:otherStyle>
      <a:lvl1pPr marL="0" marR="0" indent="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3.xml"/></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4.xml"/></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5.xml"/></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7.xml"/></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8.xml"/></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9.xml"/></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0.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jpeg"/></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1.xml"/></Relationships>

</file>

<file path=ppt/slides/_rels/slide11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2.xml"/></Relationships>

</file>

<file path=ppt/slides/_rels/slide11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s>

</file>

<file path=ppt/slides/_rels/slide11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4.xml"/></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5.xml"/></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6.xml"/></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1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7.xml"/><Relationship Id="rId3" Type="http://schemas.openxmlformats.org/officeDocument/2006/relationships/hyperlink" Target="https://github.com/awslabs/git-secrets" TargetMode="External"/></Relationships>

</file>

<file path=ppt/slides/_rels/slide11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5.png"/></Relationships>

</file>

<file path=ppt/slides/_rels/slide119.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jpeg"/><Relationship Id="rId4" Type="http://schemas.openxmlformats.org/officeDocument/2006/relationships/image" Target="../media/image1.gif"/></Relationships>

</file>

<file path=ppt/slides/_rels/slide12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s>

</file>

<file path=ppt/slides/_rels/slide12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s>

</file>

<file path=ppt/slides/_rels/slide12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s>

</file>

<file path=ppt/slides/_rels/slide12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2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1.xml"/></Relationships>

</file>

<file path=ppt/slides/_rels/slide126.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2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2.xml"/></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3.xml"/></Relationships>

</file>

<file path=ppt/slides/_rels/slide12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4.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jpeg"/></Relationships>

</file>

<file path=ppt/slides/_rels/slide13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5.xml"/><Relationship Id="rId3" Type="http://schemas.openxmlformats.org/officeDocument/2006/relationships/hyperlink" Target="https://www.youtube.com/watch?v=wgzgVm7Sqlk" TargetMode="External"/><Relationship Id="rId4" Type="http://schemas.openxmlformats.org/officeDocument/2006/relationships/image" Target="../media/image37.png"/></Relationships>

</file>

<file path=ppt/slides/_rels/slide13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6.xml"/></Relationships>

</file>

<file path=ppt/slides/_rels/slide13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7.xml"/></Relationships>

</file>

<file path=ppt/slides/_rels/slide13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8.xml"/></Relationships>

</file>

<file path=ppt/slides/_rels/slide13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9.xml"/></Relationships>

</file>

<file path=ppt/slides/_rels/slide13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0.xml"/></Relationships>

</file>

<file path=ppt/slides/_rels/slide13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1.xml"/></Relationships>

</file>

<file path=ppt/slides/_rels/slide13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2.xml"/></Relationships>

</file>

<file path=ppt/slides/_rels/slide13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3.xml"/></Relationships>

</file>

<file path=ppt/slides/_rels/slide13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4.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jpeg"/><Relationship Id="rId4" Type="http://schemas.openxmlformats.org/officeDocument/2006/relationships/image" Target="../media/image24.png"/><Relationship Id="rId5" Type="http://schemas.openxmlformats.org/officeDocument/2006/relationships/image" Target="../media/image25.png"/></Relationships>

</file>

<file path=ppt/slides/_rels/slide14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5.xml"/></Relationships>

</file>

<file path=ppt/slides/_rels/slide14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6.xml"/></Relationships>

</file>

<file path=ppt/slides/_rels/slide14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7.xml"/></Relationships>

</file>

<file path=ppt/slides/_rels/slide14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s>

</file>

<file path=ppt/slides/_rels/slide14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5.png"/></Relationships>

</file>

<file path=ppt/slides/_rels/slide146.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47.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4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9.xml"/></Relationships>

</file>

<file path=ppt/slides/_rels/slide14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0.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jpe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s>

</file>

<file path=ppt/slides/_rels/slide15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1.xml"/></Relationships>

</file>

<file path=ppt/slides/_rels/slide15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2.xml"/></Relationships>

</file>

<file path=ppt/slides/_rels/slide15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3.xml"/></Relationships>

</file>

<file path=ppt/slides/_rels/slide153.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5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4.xml"/><Relationship Id="rId3" Type="http://schemas.openxmlformats.org/officeDocument/2006/relationships/hyperlink" Target="http://module.my" TargetMode="External"/></Relationships>

</file>

<file path=ppt/slides/_rels/slide15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5.xml"/><Relationship Id="rId3" Type="http://schemas.openxmlformats.org/officeDocument/2006/relationships/hyperlink" Target="https://registry.terraform.io/modules/mitchellh/dynamic-keys/aws/1.0.0" TargetMode="External"/></Relationships>

</file>

<file path=ppt/slides/_rels/slide15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6.xml"/><Relationship Id="rId3" Type="http://schemas.openxmlformats.org/officeDocument/2006/relationships/image" Target="../media/image38.png"/></Relationships>

</file>

<file path=ppt/slides/_rels/slide15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15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7.xml"/><Relationship Id="rId3" Type="http://schemas.openxmlformats.org/officeDocument/2006/relationships/image" Target="../media/image40.png"/></Relationships>

</file>

<file path=ppt/slides/_rels/slide15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8.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jpeg"/><Relationship Id="rId4" Type="http://schemas.openxmlformats.org/officeDocument/2006/relationships/image" Target="../media/image29.png"/><Relationship Id="rId5" Type="http://schemas.openxmlformats.org/officeDocument/2006/relationships/image" Target="../media/image30.png"/></Relationships>

</file>

<file path=ppt/slides/_rels/slide16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9.xml"/></Relationships>

</file>

<file path=ppt/slides/_rels/slide16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0.xml"/></Relationships>

</file>

<file path=ppt/slides/_rels/slide16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1.xml"/></Relationships>

</file>

<file path=ppt/slides/_rels/slide16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6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2.xml"/></Relationships>

</file>

<file path=ppt/slides/_rels/slide16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3.xml"/></Relationships>

</file>

<file path=ppt/slides/_rels/slide16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4.xml"/></Relationships>

</file>

<file path=ppt/slides/_rels/slide167.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168.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6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5.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jpeg"/></Relationships>

</file>

<file path=ppt/slides/_rels/slide17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6.xml"/></Relationships>

</file>

<file path=ppt/slides/_rels/slide17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5.png"/></Relationships>

</file>

<file path=ppt/slides/_rels/slide172.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7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7.xml"/></Relationships>

</file>

<file path=ppt/slides/_rels/slide17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8.xml"/></Relationships>

</file>

<file path=ppt/slides/_rels/slide17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9.xml"/><Relationship Id="rId3" Type="http://schemas.openxmlformats.org/officeDocument/2006/relationships/image" Target="../media/image35.png"/></Relationships>

</file>

<file path=ppt/slides/_rels/slide17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0.xml"/></Relationships>

</file>

<file path=ppt/slides/_rels/slide17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1.xml"/></Relationships>

</file>

<file path=ppt/slides/_rels/slide17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2.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jpeg"/><Relationship Id="rId4" Type="http://schemas.openxmlformats.org/officeDocument/2006/relationships/image" Target="../media/image2.jpeg"/></Relationships>

</file>

<file path=ppt/slides/_rels/slide18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3.xml"/></Relationships>

</file>

<file path=ppt/slides/_rels/slide18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4.xml"/></Relationships>

</file>

<file path=ppt/slides/_rels/slide18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5.xml"/><Relationship Id="rId3" Type="http://schemas.openxmlformats.org/officeDocument/2006/relationships/hyperlink" Target="mailto:ubuntu@35.165.111.180" TargetMode="External"/><Relationship Id="rId4" Type="http://schemas.openxmlformats.org/officeDocument/2006/relationships/hyperlink" Target="https://ubuntu.com/advantage" TargetMode="External"/></Relationships>

</file>

<file path=ppt/slides/_rels/slide18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6.xml"/></Relationships>

</file>

<file path=ppt/slides/_rels/slide18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7.xml"/></Relationships>

</file>

<file path=ppt/slides/_rels/slide18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8.xml"/></Relationships>

</file>

<file path=ppt/slides/_rels/slide18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9.xml"/></Relationships>

</file>

<file path=ppt/slides/_rels/slide18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0.xml"/></Relationships>

</file>

<file path=ppt/slides/_rels/slide18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1.xml"/></Relationships>

</file>

<file path=ppt/slides/_rels/slide18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2.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90.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3.xml"/></Relationships>

</file>

<file path=ppt/slides/_rels/slide19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4.xml"/></Relationships>

</file>

<file path=ppt/slides/_rels/slide19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5.xml"/></Relationships>

</file>

<file path=ppt/slides/_rels/slide19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6.xml"/></Relationships>

</file>

<file path=ppt/slides/_rels/slide19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7.xml"/><Relationship Id="rId3" Type="http://schemas.openxmlformats.org/officeDocument/2006/relationships/image" Target="../media/image34.png"/></Relationships>

</file>

<file path=ppt/slides/_rels/slide19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8.xml"/></Relationships>

</file>

<file path=ppt/slides/_rels/slide19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5.png"/></Relationships>

</file>

<file path=ppt/slides/_rels/slide197.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9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9.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20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0.xml"/></Relationships>

</file>

<file path=ppt/slides/_rels/slide20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1.xml"/></Relationships>

</file>

<file path=ppt/slides/_rels/slide20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0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5.png"/></Relationships>

</file>

<file path=ppt/slides/_rels/slide20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2.xml"/></Relationships>

</file>

<file path=ppt/slides/_rels/slide20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3.xml"/></Relationships>

</file>

<file path=ppt/slides/_rels/slide20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4.xml"/></Relationships>

</file>

<file path=ppt/slides/_rels/slide20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5.xml"/></Relationships>

</file>

<file path=ppt/slides/_rels/slide20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6.xml"/></Relationships>

</file>

<file path=ppt/slides/_rels/slide20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7.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31.png"/><Relationship Id="rId4" Type="http://schemas.openxmlformats.org/officeDocument/2006/relationships/image" Target="../media/image32.png"/></Relationships>

</file>

<file path=ppt/slides/_rels/slide2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8.xml"/></Relationships>

</file>

<file path=ppt/slides/_rels/slide2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9.xml"/></Relationships>

</file>

<file path=ppt/slides/_rels/slide21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0.xml"/></Relationships>

</file>

<file path=ppt/slides/_rels/slide21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1.xml"/><Relationship Id="rId3" Type="http://schemas.openxmlformats.org/officeDocument/2006/relationships/image" Target="../media/image41.png"/></Relationships>

</file>

<file path=ppt/slides/_rels/slide21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2.xml"/></Relationships>

</file>

<file path=ppt/slides/_rels/slide215.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21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3.xml"/></Relationships>

</file>

<file path=ppt/slides/_rels/slide21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4.xml"/></Relationships>

</file>

<file path=ppt/slides/_rels/slide21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5.xml"/><Relationship Id="rId3" Type="http://schemas.openxmlformats.org/officeDocument/2006/relationships/image" Target="../media/image42.png"/></Relationships>

</file>

<file path=ppt/slides/_rels/slide219.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20.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2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5.png"/></Relationships>

</file>

<file path=ppt/slides/_rels/slide223.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224.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22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6.xml"/></Relationships>

</file>

<file path=ppt/slides/_rels/slide22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7.xml"/></Relationships>

</file>

<file path=ppt/slides/_rels/slide227.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22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8.xml"/></Relationships>

</file>

<file path=ppt/slides/_rels/slide22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9.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30.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3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0.xml"/></Relationships>

</file>

<file path=ppt/slides/_rels/slide23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1.xml"/></Relationships>

</file>

<file path=ppt/slides/_rels/slide23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2.xml"/></Relationships>

</file>

<file path=ppt/slides/_rels/slide23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3.xml"/></Relationships>

</file>

<file path=ppt/slides/_rels/slide23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4.xml"/></Relationships>

</file>

<file path=ppt/slides/_rels/slide23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5.xml"/></Relationships>

</file>

<file path=ppt/slides/_rels/slide237.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23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6.xml"/></Relationships>

</file>

<file path=ppt/slides/_rels/slide23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7.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31.png"/><Relationship Id="rId4" Type="http://schemas.openxmlformats.org/officeDocument/2006/relationships/image" Target="../media/image33.png"/></Relationships>

</file>

<file path=ppt/slides/_rels/slide24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8.xml"/></Relationships>

</file>

<file path=ppt/slides/_rels/slide24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9.xml"/></Relationships>

</file>

<file path=ppt/slides/_rels/slide242.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5.png"/></Relationships>

</file>

<file path=ppt/slides/_rels/slide24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0.xml"/></Relationships>

</file>

<file path=ppt/slides/_rels/slide24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1.xml"/></Relationships>

</file>

<file path=ppt/slides/_rels/slide24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2.xml"/></Relationships>

</file>

<file path=ppt/slides/_rels/slide24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3.xml"/></Relationships>

</file>

<file path=ppt/slides/_rels/slide24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4.xml"/></Relationships>

</file>

<file path=ppt/slides/_rels/slide24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5.xml"/><Relationship Id="rId3" Type="http://schemas.openxmlformats.org/officeDocument/2006/relationships/image" Target="../media/image43.png"/></Relationships>

</file>

<file path=ppt/slides/_rels/slide249.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50.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251.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25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6.xml"/></Relationships>

</file>

<file path=ppt/slides/_rels/slide25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7.xml"/></Relationships>

</file>

<file path=ppt/slides/_rels/slide25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8.xml"/></Relationships>

</file>

<file path=ppt/slides/_rels/slide25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9.xml"/></Relationships>

</file>

<file path=ppt/slides/_rels/slide25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0.xml"/></Relationships>

</file>

<file path=ppt/slides/_rels/slide25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1.xml"/></Relationships>

</file>

<file path=ppt/slides/_rels/slide25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2.xml"/></Relationships>

</file>

<file path=ppt/slides/_rels/slide25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6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3.xml"/></Relationships>

</file>

<file path=ppt/slides/_rels/slide26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4.xml"/><Relationship Id="rId3" Type="http://schemas.openxmlformats.org/officeDocument/2006/relationships/image" Target="../media/image44.png"/></Relationships>

</file>

<file path=ppt/slides/_rels/slide262.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263.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26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5.xml"/></Relationships>

</file>

<file path=ppt/slides/_rels/slide26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6.xml"/></Relationships>

</file>

<file path=ppt/slides/_rels/slide26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7.xml"/></Relationships>

</file>

<file path=ppt/slides/_rels/slide26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8.xml"/></Relationships>

</file>

<file path=ppt/slides/_rels/slide268.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26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9.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7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0.xml"/></Relationships>

</file>

<file path=ppt/slides/_rels/slide27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1.xml"/><Relationship Id="rId3" Type="http://schemas.openxmlformats.org/officeDocument/2006/relationships/image" Target="../media/image45.png"/></Relationships>

</file>

<file path=ppt/slides/_rels/slide272.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27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2.xml"/></Relationships>

</file>

<file path=ppt/slides/_rels/slide27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7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76.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png"/></Relationships>

</file>

<file path=ppt/slides/_rels/slide27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3.xml"/></Relationships>

</file>

<file path=ppt/slides/_rels/slide27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4.xml"/></Relationships>

</file>

<file path=ppt/slides/_rels/slide279.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8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5.png"/></Relationships>

</file>

<file path=ppt/slides/_rels/slide282.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28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5.xml"/></Relationships>

</file>

<file path=ppt/slides/_rels/slide284.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6.xml"/></Relationships>

</file>

<file path=ppt/slides/_rels/slide28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7.xml"/><Relationship Id="rId3" Type="http://schemas.openxmlformats.org/officeDocument/2006/relationships/image" Target="../media/image46.png"/></Relationships>

</file>

<file path=ppt/slides/_rels/slide28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8.xml"/><Relationship Id="rId3" Type="http://schemas.openxmlformats.org/officeDocument/2006/relationships/image" Target="../media/image47.png"/></Relationships>

</file>

<file path=ppt/slides/_rels/slide28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9.xml"/><Relationship Id="rId3" Type="http://schemas.openxmlformats.org/officeDocument/2006/relationships/image" Target="../media/image48.png"/></Relationships>

</file>

<file path=ppt/slides/_rels/slide28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0.xml"/><Relationship Id="rId3" Type="http://schemas.openxmlformats.org/officeDocument/2006/relationships/image" Target="../media/image49.png"/></Relationships>

</file>

<file path=ppt/slides/_rels/slide28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1.xml"/><Relationship Id="rId3" Type="http://schemas.openxmlformats.org/officeDocument/2006/relationships/image" Target="../media/image50.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9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2.xml"/><Relationship Id="rId3" Type="http://schemas.openxmlformats.org/officeDocument/2006/relationships/image" Target="../media/image51.png"/></Relationships>

</file>

<file path=ppt/slides/_rels/slide29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3.xml"/><Relationship Id="rId3" Type="http://schemas.openxmlformats.org/officeDocument/2006/relationships/image" Target="../media/image52.png"/></Relationships>

</file>

<file path=ppt/slides/_rels/slide29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4.xml"/><Relationship Id="rId3" Type="http://schemas.openxmlformats.org/officeDocument/2006/relationships/image" Target="../media/image53.png"/></Relationships>

</file>

<file path=ppt/slides/_rels/slide29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5.xml"/><Relationship Id="rId3" Type="http://schemas.openxmlformats.org/officeDocument/2006/relationships/image" Target="../media/image54.png"/></Relationships>

</file>

<file path=ppt/slides/_rels/slide29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6.xml"/><Relationship Id="rId3" Type="http://schemas.openxmlformats.org/officeDocument/2006/relationships/image" Target="../media/image55.png"/></Relationships>

</file>

<file path=ppt/slides/_rels/slide29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7.xml"/><Relationship Id="rId3" Type="http://schemas.openxmlformats.org/officeDocument/2006/relationships/image" Target="../media/image56.png"/></Relationships>

</file>

<file path=ppt/slides/_rels/slide29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8.xml"/><Relationship Id="rId3" Type="http://schemas.openxmlformats.org/officeDocument/2006/relationships/image" Target="../media/image57.png"/></Relationships>

</file>

<file path=ppt/slides/_rels/slide29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9.xml"/><Relationship Id="rId3" Type="http://schemas.openxmlformats.org/officeDocument/2006/relationships/image" Target="../media/image58.png"/></Relationships>

</file>

<file path=ppt/slides/_rels/slide29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0.xml"/><Relationship Id="rId3" Type="http://schemas.openxmlformats.org/officeDocument/2006/relationships/image" Target="../media/image59.png"/></Relationships>

</file>

<file path=ppt/slides/_rels/slide29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1.xml"/><Relationship Id="rId3" Type="http://schemas.openxmlformats.org/officeDocument/2006/relationships/image" Target="../media/image60.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35.png"/></Relationships>

</file>

<file path=ppt/slides/_rels/slide30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2.xml"/><Relationship Id="rId3" Type="http://schemas.openxmlformats.org/officeDocument/2006/relationships/image" Target="../media/image61.png"/></Relationships>

</file>

<file path=ppt/slides/_rels/slide30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3.xml"/><Relationship Id="rId3" Type="http://schemas.openxmlformats.org/officeDocument/2006/relationships/image" Target="../media/image62.png"/></Relationships>

</file>

<file path=ppt/slides/_rels/slide30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4.xml"/><Relationship Id="rId3" Type="http://schemas.openxmlformats.org/officeDocument/2006/relationships/image" Target="../media/image63.png"/></Relationships>

</file>

<file path=ppt/slides/_rels/slide30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5.xml"/><Relationship Id="rId3" Type="http://schemas.openxmlformats.org/officeDocument/2006/relationships/image" Target="../media/image64.png"/></Relationships>

</file>

<file path=ppt/slides/_rels/slide30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6.xml"/><Relationship Id="rId3" Type="http://schemas.openxmlformats.org/officeDocument/2006/relationships/image" Target="../media/image65.png"/></Relationships>

</file>

<file path=ppt/slides/_rels/slide30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7.xml"/><Relationship Id="rId3" Type="http://schemas.openxmlformats.org/officeDocument/2006/relationships/image" Target="../media/image66.png"/></Relationships>

</file>

<file path=ppt/slides/_rels/slide306.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30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8.xml"/></Relationships>

</file>

<file path=ppt/slides/_rels/slide30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9.xml"/><Relationship Id="rId3" Type="http://schemas.openxmlformats.org/officeDocument/2006/relationships/image" Target="../media/image67.png"/></Relationships>

</file>

<file path=ppt/slides/_rels/slide309.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31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0.xml"/><Relationship Id="rId3" Type="http://schemas.openxmlformats.org/officeDocument/2006/relationships/image" Target="../media/image68.png"/></Relationships>

</file>

<file path=ppt/slides/_rels/slide31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1.xml"/><Relationship Id="rId3" Type="http://schemas.openxmlformats.org/officeDocument/2006/relationships/image" Target="../media/image69.png"/></Relationships>

</file>

<file path=ppt/slides/_rels/slide312.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31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31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2.xml"/><Relationship Id="rId3" Type="http://schemas.openxmlformats.org/officeDocument/2006/relationships/image" Target="../media/image70.png"/></Relationships>

</file>

<file path=ppt/slides/_rels/slide31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3.xml"/><Relationship Id="rId3" Type="http://schemas.openxmlformats.org/officeDocument/2006/relationships/image" Target="../media/image71.png"/></Relationships>

</file>

<file path=ppt/slides/_rels/slide3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4.xml"/></Relationships>

</file>

<file path=ppt/slides/_rels/slide31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5.xml"/><Relationship Id="rId3" Type="http://schemas.openxmlformats.org/officeDocument/2006/relationships/image" Target="../media/image72.png"/></Relationships>

</file>

<file path=ppt/slides/_rels/slide31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6.xml"/><Relationship Id="rId3" Type="http://schemas.openxmlformats.org/officeDocument/2006/relationships/image" Target="../media/image73.png"/></Relationships>

</file>

<file path=ppt/slides/_rels/slide31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7.xml"/><Relationship Id="rId3" Type="http://schemas.openxmlformats.org/officeDocument/2006/relationships/image" Target="../media/image74.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36.png"/></Relationships>

</file>

<file path=ppt/slides/_rels/slide320.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2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8.xml"/></Relationships>

</file>

<file path=ppt/slides/_rels/slide32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9.xml"/><Relationship Id="rId3" Type="http://schemas.openxmlformats.org/officeDocument/2006/relationships/image" Target="../media/image75.png"/></Relationships>

</file>

<file path=ppt/slides/_rels/slide32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32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0.xml"/><Relationship Id="rId3" Type="http://schemas.openxmlformats.org/officeDocument/2006/relationships/image" Target="../media/image76.png"/></Relationships>

</file>

<file path=ppt/slides/_rels/slide32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1.xml"/><Relationship Id="rId3" Type="http://schemas.openxmlformats.org/officeDocument/2006/relationships/image" Target="../media/image77.png"/></Relationships>

</file>

<file path=ppt/slides/_rels/slide32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2.xml"/><Relationship Id="rId3" Type="http://schemas.openxmlformats.org/officeDocument/2006/relationships/image" Target="../media/image78.png"/></Relationships>

</file>

<file path=ppt/slides/_rels/slide32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3.xml"/><Relationship Id="rId3" Type="http://schemas.openxmlformats.org/officeDocument/2006/relationships/image" Target="../media/image79.png"/></Relationships>

</file>

<file path=ppt/slides/_rels/slide32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4.xml"/></Relationships>

</file>

<file path=ppt/slides/_rels/slide329.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s>

</file>

<file path=ppt/slides/_rels/slide33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5.png"/></Relationships>

</file>

<file path=ppt/slides/_rels/slide33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png"/></Relationships>

</file>

<file path=ppt/slides/_rels/slide33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5.xml"/></Relationships>

</file>

<file path=ppt/slides/_rels/slide33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6.xml"/><Relationship Id="rId3" Type="http://schemas.openxmlformats.org/officeDocument/2006/relationships/image" Target="../media/image80.png"/></Relationships>

</file>

<file path=ppt/slides/_rels/slide33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7.xml"/><Relationship Id="rId3" Type="http://schemas.openxmlformats.org/officeDocument/2006/relationships/image" Target="../media/image81.png"/></Relationships>

</file>

<file path=ppt/slides/_rels/slide336.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33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8.xml"/><Relationship Id="rId3" Type="http://schemas.openxmlformats.org/officeDocument/2006/relationships/image" Target="../media/image82.png"/></Relationships>

</file>

<file path=ppt/slides/_rels/slide33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9.xml"/><Relationship Id="rId3" Type="http://schemas.openxmlformats.org/officeDocument/2006/relationships/image" Target="../media/image80.png"/></Relationships>

</file>

<file path=ppt/slides/_rels/slide33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0.xml"/><Relationship Id="rId3" Type="http://schemas.openxmlformats.org/officeDocument/2006/relationships/image" Target="../media/image83.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34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1.xml"/><Relationship Id="rId3" Type="http://schemas.openxmlformats.org/officeDocument/2006/relationships/image" Target="../media/image84.png"/></Relationships>

</file>

<file path=ppt/slides/_rels/slide34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2.xml"/><Relationship Id="rId3" Type="http://schemas.openxmlformats.org/officeDocument/2006/relationships/image" Target="../media/image85.png"/></Relationships>

</file>

<file path=ppt/slides/_rels/slide34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3.xml"/></Relationships>

</file>

<file path=ppt/slides/_rels/slide343.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34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4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46.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347.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348.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349.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s>

</file>

<file path=ppt/slides/_rels/slide350.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351.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352.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353.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354.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355.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356.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4.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5.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5.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1.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2.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 Id="rId11" Type="http://schemas.openxmlformats.org/officeDocument/2006/relationships/image" Target="../media/image19.png"/><Relationship Id="rId12" Type="http://schemas.openxmlformats.org/officeDocument/2006/relationships/image" Target="../media/image20.png"/><Relationship Id="rId13" Type="http://schemas.openxmlformats.org/officeDocument/2006/relationships/image" Target="../media/image21.png"/><Relationship Id="rId14" Type="http://schemas.openxmlformats.org/officeDocument/2006/relationships/image" Target="../media/image22.png"/><Relationship Id="rId15" Type="http://schemas.openxmlformats.org/officeDocument/2006/relationships/image" Target="../media/image23.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3.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4.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7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5.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6.xml"/></Relationships>

</file>

<file path=ppt/slides/_rels/slide7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5.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7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8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7.xml"/></Relationships>

</file>

<file path=ppt/slides/_rels/slide8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8.xml"/></Relationships>

</file>

<file path=ppt/slides/_rels/slide8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9.xml"/></Relationships>

</file>

<file path=ppt/slides/_rels/slide86.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8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90.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9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0.xml"/></Relationships>

</file>

<file path=ppt/slides/_rels/slide92.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5.png"/></Relationships>

</file>

<file path=ppt/slides/_rels/slide95.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1.xml"/></Relationships>

</file>

<file path=ppt/slides/_rels/slide9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2.xml"/></Relationships>

</file>

<file path=ppt/slides/_rels/slide98.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Slide Number"/>
          <p:cNvSpPr txBox="1"/>
          <p:nvPr>
            <p:ph type="sldNum" sz="quarter" idx="2"/>
          </p:nvPr>
        </p:nvSpPr>
        <p:spPr>
          <a:xfrm>
            <a:off x="12043742" y="13081000"/>
            <a:ext cx="28381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Progression of Infrastructure Management"/>
          <p:cNvSpPr txBox="1"/>
          <p:nvPr>
            <p:ph type="title"/>
          </p:nvPr>
        </p:nvSpPr>
        <p:spPr>
          <a:prstGeom prst="rect">
            <a:avLst/>
          </a:prstGeom>
        </p:spPr>
        <p:txBody>
          <a:bodyPr/>
          <a:lstStyle>
            <a:lvl1pPr defTabSz="767715">
              <a:defRPr sz="13950"/>
            </a:lvl1pPr>
          </a:lstStyle>
          <a:p>
            <a:pPr/>
            <a:r>
              <a:t>Progression of Infrastructure Management</a:t>
            </a:r>
          </a:p>
        </p:txBody>
      </p:sp>
      <p:sp>
        <p:nvSpPr>
          <p:cNvPr id="325" name="Slide Number"/>
          <p:cNvSpPr txBox="1"/>
          <p:nvPr>
            <p:ph type="sldNum" sz="quarter" idx="2"/>
          </p:nvPr>
        </p:nvSpPr>
        <p:spPr>
          <a:xfrm>
            <a:off x="12043742" y="13081000"/>
            <a:ext cx="28381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8" name="variable &quot;access_key&quot; {}…"/>
          <p:cNvSpPr txBox="1"/>
          <p:nvPr>
            <p:ph type="body" idx="13"/>
          </p:nvPr>
        </p:nvSpPr>
        <p:spPr>
          <a:xfrm>
            <a:off x="5672772" y="1635156"/>
            <a:ext cx="17649350" cy="4368801"/>
          </a:xfrm>
          <a:prstGeom prst="rect">
            <a:avLst/>
          </a:prstGeom>
          <a:extLst>
            <a:ext uri="{C572A759-6A51-4108-AA02-DFA0A04FC94B}">
              <ma14:wrappingTextBoxFlag xmlns:ma14="http://schemas.microsoft.com/office/mac/drawingml/2011/main" val="1"/>
            </a:ext>
          </a:extLst>
        </p:spPr>
        <p:txBody>
          <a:bodyPr/>
          <a:lstStyle/>
          <a:p>
            <a:pPr defTabSz="642937">
              <a:lnSpc>
                <a:spcPct val="100000"/>
              </a:lnSpc>
              <a:spcBef>
                <a:spcPts val="0"/>
              </a:spcBef>
              <a:defRPr b="1" sz="4000">
                <a:solidFill>
                  <a:srgbClr val="BA6900"/>
                </a:solidFill>
                <a:latin typeface="Courier"/>
                <a:ea typeface="Courier"/>
                <a:cs typeface="Courier"/>
                <a:sym typeface="Courier"/>
              </a:defRPr>
            </a:pPr>
            <a:r>
              <a:rPr>
                <a:solidFill>
                  <a:srgbClr val="0222B9"/>
                </a:solidFill>
              </a:rPr>
              <a:t>variable</a:t>
            </a:r>
            <a:r>
              <a:rPr>
                <a:solidFill>
                  <a:srgbClr val="000000"/>
                </a:solidFill>
              </a:rPr>
              <a:t> </a:t>
            </a:r>
            <a:r>
              <a:t>"access_key"</a:t>
            </a:r>
            <a:r>
              <a:rPr>
                <a:solidFill>
                  <a:srgbClr val="000000"/>
                </a:solidFill>
              </a:rPr>
              <a:t> {}</a:t>
            </a:r>
            <a:endParaRPr>
              <a:solidFill>
                <a:srgbClr val="000000"/>
              </a:solidFill>
            </a:endParaRPr>
          </a:p>
          <a:p>
            <a:pPr defTabSz="642937">
              <a:lnSpc>
                <a:spcPct val="100000"/>
              </a:lnSpc>
              <a:spcBef>
                <a:spcPts val="0"/>
              </a:spcBef>
              <a:defRPr b="1" sz="4000">
                <a:solidFill>
                  <a:srgbClr val="BA6900"/>
                </a:solidFill>
                <a:latin typeface="Courier"/>
                <a:ea typeface="Courier"/>
                <a:cs typeface="Courier"/>
                <a:sym typeface="Courier"/>
              </a:defRPr>
            </a:pPr>
            <a:r>
              <a:rPr>
                <a:solidFill>
                  <a:srgbClr val="0222B9"/>
                </a:solidFill>
              </a:rPr>
              <a:t>variable</a:t>
            </a:r>
            <a:r>
              <a:rPr>
                <a:solidFill>
                  <a:srgbClr val="000000"/>
                </a:solidFill>
              </a:rPr>
              <a:t> </a:t>
            </a:r>
            <a:r>
              <a:t>"secret_key"</a:t>
            </a:r>
            <a:r>
              <a:rPr>
                <a:solidFill>
                  <a:srgbClr val="000000"/>
                </a:solidFill>
              </a:rPr>
              <a:t> {}</a:t>
            </a:r>
            <a:endParaRPr>
              <a:solidFill>
                <a:srgbClr val="000000"/>
              </a:solidFill>
            </a:endParaRPr>
          </a:p>
          <a:p>
            <a:pPr defTabSz="642937">
              <a:lnSpc>
                <a:spcPct val="100000"/>
              </a:lnSpc>
              <a:spcBef>
                <a:spcPts val="0"/>
              </a:spcBef>
              <a:defRPr b="1" sz="4000">
                <a:solidFill>
                  <a:srgbClr val="BA6900"/>
                </a:solidFill>
                <a:latin typeface="Courier"/>
                <a:ea typeface="Courier"/>
                <a:cs typeface="Courier"/>
                <a:sym typeface="Courier"/>
              </a:defRPr>
            </a:pPr>
            <a:r>
              <a:rPr>
                <a:solidFill>
                  <a:srgbClr val="0222B9"/>
                </a:solidFill>
              </a:rPr>
              <a:t>variable</a:t>
            </a:r>
            <a:r>
              <a:rPr>
                <a:solidFill>
                  <a:srgbClr val="000000"/>
                </a:solidFill>
              </a:rPr>
              <a:t> </a:t>
            </a:r>
            <a:r>
              <a:t>"region"</a:t>
            </a:r>
            <a:r>
              <a:rPr>
                <a:solidFill>
                  <a:srgbClr val="000000"/>
                </a:solidFill>
              </a:rPr>
              <a:t> {</a:t>
            </a:r>
            <a:endParaRPr>
              <a:solidFill>
                <a:srgbClr val="000000"/>
              </a:solidFill>
            </a:endParaRPr>
          </a:p>
          <a:p>
            <a:pPr defTabSz="642937">
              <a:lnSpc>
                <a:spcPct val="100000"/>
              </a:lnSpc>
              <a:spcBef>
                <a:spcPts val="0"/>
              </a:spcBef>
              <a:defRPr b="1" sz="4000">
                <a:solidFill>
                  <a:srgbClr val="BA6900"/>
                </a:solidFill>
                <a:latin typeface="Courier"/>
                <a:ea typeface="Courier"/>
                <a:cs typeface="Courier"/>
                <a:sym typeface="Courier"/>
              </a:defRPr>
            </a:pPr>
            <a:r>
              <a:rPr>
                <a:solidFill>
                  <a:srgbClr val="1FA4FF"/>
                </a:solidFill>
              </a:rPr>
              <a:t>  default</a:t>
            </a:r>
            <a:r>
              <a:rPr>
                <a:solidFill>
                  <a:srgbClr val="000000"/>
                </a:solidFill>
              </a:rPr>
              <a:t> = </a:t>
            </a:r>
            <a:r>
              <a:t>"us-west-2"</a:t>
            </a:r>
            <a:endParaRPr>
              <a:solidFill>
                <a:srgbClr val="000000"/>
              </a:solidFill>
            </a:endParaRPr>
          </a:p>
          <a:p>
            <a:pPr defTabSz="642937">
              <a:lnSpc>
                <a:spcPct val="100000"/>
              </a:lnSpc>
              <a:spcBef>
                <a:spcPts val="0"/>
              </a:spcBef>
              <a:defRPr b="1" sz="4000">
                <a:latin typeface="Courier"/>
                <a:ea typeface="Courier"/>
                <a:cs typeface="Courier"/>
                <a:sym typeface="Courier"/>
              </a:defRPr>
            </a:pPr>
            <a:r>
              <a:t>}</a:t>
            </a:r>
          </a:p>
          <a:p>
            <a:pPr defTabSz="642937">
              <a:lnSpc>
                <a:spcPct val="100000"/>
              </a:lnSpc>
              <a:spcBef>
                <a:spcPts val="0"/>
              </a:spcBef>
              <a:defRPr sz="4000">
                <a:latin typeface="Courier"/>
                <a:ea typeface="Courier"/>
                <a:cs typeface="Courier"/>
                <a:sym typeface="Courier"/>
              </a:defRPr>
            </a:pPr>
          </a:p>
        </p:txBody>
      </p:sp>
      <p:sp>
        <p:nvSpPr>
          <p:cNvPr id="889" name="variables.tf"/>
          <p:cNvSpPr txBox="1"/>
          <p:nvPr>
            <p:ph type="body" idx="14"/>
          </p:nvPr>
        </p:nvSpPr>
        <p:spPr>
          <a:prstGeom prst="rect">
            <a:avLst/>
          </a:prstGeom>
        </p:spPr>
        <p:txBody>
          <a:bodyPr/>
          <a:lstStyle/>
          <a:p>
            <a:pPr/>
            <a:r>
              <a:t>variables.tf</a:t>
            </a:r>
          </a:p>
        </p:txBody>
      </p:sp>
      <p:sp>
        <p:nvSpPr>
          <p:cNvPr id="89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4" name="variable &quot;access_key&quot; {…"/>
          <p:cNvSpPr txBox="1"/>
          <p:nvPr>
            <p:ph type="body" idx="13"/>
          </p:nvPr>
        </p:nvSpPr>
        <p:spPr>
          <a:xfrm>
            <a:off x="5672772" y="1673256"/>
            <a:ext cx="17649350" cy="8026401"/>
          </a:xfrm>
          <a:prstGeom prst="rect">
            <a:avLst/>
          </a:prstGeom>
          <a:extLst>
            <a:ext uri="{C572A759-6A51-4108-AA02-DFA0A04FC94B}">
              <ma14:wrappingTextBoxFlag xmlns:ma14="http://schemas.microsoft.com/office/mac/drawingml/2011/main" val="1"/>
            </a:ext>
          </a:extLst>
        </p:spPr>
        <p:txBody>
          <a:bodyPr/>
          <a:lstStyle/>
          <a:p>
            <a:pPr defTabSz="642937">
              <a:lnSpc>
                <a:spcPct val="100000"/>
              </a:lnSpc>
              <a:spcBef>
                <a:spcPts val="0"/>
              </a:spcBef>
              <a:defRPr b="1" sz="4000">
                <a:solidFill>
                  <a:srgbClr val="BA6900"/>
                </a:solidFill>
                <a:latin typeface="Courier"/>
                <a:ea typeface="Courier"/>
                <a:cs typeface="Courier"/>
                <a:sym typeface="Courier"/>
              </a:defRPr>
            </a:pPr>
            <a:r>
              <a:rPr>
                <a:solidFill>
                  <a:srgbClr val="0222B9"/>
                </a:solidFill>
              </a:rPr>
              <a:t>variable</a:t>
            </a:r>
            <a:r>
              <a:rPr>
                <a:solidFill>
                  <a:srgbClr val="000000"/>
                </a:solidFill>
              </a:rPr>
              <a:t> </a:t>
            </a:r>
            <a:r>
              <a:t>"access_key"</a:t>
            </a:r>
            <a:r>
              <a:rPr>
                <a:solidFill>
                  <a:srgbClr val="000000"/>
                </a:solidFill>
              </a:rPr>
              <a:t> {</a:t>
            </a:r>
            <a:endParaRPr>
              <a:solidFill>
                <a:srgbClr val="000000"/>
              </a:solidFill>
            </a:endParaRPr>
          </a:p>
          <a:p>
            <a:pPr defTabSz="642937">
              <a:lnSpc>
                <a:spcPct val="100000"/>
              </a:lnSpc>
              <a:spcBef>
                <a:spcPts val="0"/>
              </a:spcBef>
              <a:defRPr b="1" sz="4000">
                <a:solidFill>
                  <a:srgbClr val="BA6900"/>
                </a:solidFill>
                <a:latin typeface="Courier"/>
                <a:ea typeface="Courier"/>
                <a:cs typeface="Courier"/>
                <a:sym typeface="Courier"/>
              </a:defRPr>
            </a:pPr>
            <a:r>
              <a:rPr>
                <a:solidFill>
                  <a:srgbClr val="1FA4FF"/>
                </a:solidFill>
              </a:rPr>
              <a:t>  type</a:t>
            </a:r>
            <a:r>
              <a:rPr>
                <a:solidFill>
                  <a:srgbClr val="000000"/>
                </a:solidFill>
              </a:rPr>
              <a:t> = </a:t>
            </a:r>
            <a:r>
              <a:t>"string"</a:t>
            </a:r>
            <a:endParaRPr>
              <a:solidFill>
                <a:srgbClr val="000000"/>
              </a:solidFill>
            </a:endParaRPr>
          </a:p>
          <a:p>
            <a:pPr defTabSz="642937">
              <a:lnSpc>
                <a:spcPct val="100000"/>
              </a:lnSpc>
              <a:spcBef>
                <a:spcPts val="0"/>
              </a:spcBef>
              <a:defRPr b="1" sz="4000">
                <a:latin typeface="Courier"/>
                <a:ea typeface="Courier"/>
                <a:cs typeface="Courier"/>
                <a:sym typeface="Courier"/>
              </a:defRPr>
            </a:pPr>
            <a:r>
              <a:t>}</a:t>
            </a:r>
          </a:p>
          <a:p>
            <a:pPr defTabSz="642937">
              <a:lnSpc>
                <a:spcPct val="100000"/>
              </a:lnSpc>
              <a:spcBef>
                <a:spcPts val="0"/>
              </a:spcBef>
              <a:defRPr b="1" sz="4000">
                <a:latin typeface="Courier"/>
                <a:ea typeface="Courier"/>
                <a:cs typeface="Courier"/>
                <a:sym typeface="Courier"/>
              </a:defRPr>
            </a:pPr>
          </a:p>
          <a:p>
            <a:pPr defTabSz="642937">
              <a:lnSpc>
                <a:spcPct val="100000"/>
              </a:lnSpc>
              <a:spcBef>
                <a:spcPts val="0"/>
              </a:spcBef>
              <a:defRPr b="1" sz="4000">
                <a:solidFill>
                  <a:srgbClr val="BA6900"/>
                </a:solidFill>
                <a:latin typeface="Courier"/>
                <a:ea typeface="Courier"/>
                <a:cs typeface="Courier"/>
                <a:sym typeface="Courier"/>
              </a:defRPr>
            </a:pPr>
            <a:r>
              <a:rPr>
                <a:solidFill>
                  <a:srgbClr val="0222B9"/>
                </a:solidFill>
              </a:rPr>
              <a:t>variable</a:t>
            </a:r>
            <a:r>
              <a:rPr>
                <a:solidFill>
                  <a:srgbClr val="000000"/>
                </a:solidFill>
              </a:rPr>
              <a:t> </a:t>
            </a:r>
            <a:r>
              <a:t>"secret_key"</a:t>
            </a:r>
            <a:r>
              <a:rPr>
                <a:solidFill>
                  <a:srgbClr val="000000"/>
                </a:solidFill>
              </a:rPr>
              <a:t> {</a:t>
            </a:r>
            <a:endParaRPr>
              <a:solidFill>
                <a:srgbClr val="000000"/>
              </a:solidFill>
            </a:endParaRPr>
          </a:p>
          <a:p>
            <a:pPr defTabSz="642937">
              <a:lnSpc>
                <a:spcPct val="100000"/>
              </a:lnSpc>
              <a:spcBef>
                <a:spcPts val="0"/>
              </a:spcBef>
              <a:defRPr b="1" sz="4000">
                <a:solidFill>
                  <a:srgbClr val="BA6900"/>
                </a:solidFill>
                <a:latin typeface="Courier"/>
                <a:ea typeface="Courier"/>
                <a:cs typeface="Courier"/>
                <a:sym typeface="Courier"/>
              </a:defRPr>
            </a:pPr>
            <a:r>
              <a:rPr>
                <a:solidFill>
                  <a:srgbClr val="1FA4FF"/>
                </a:solidFill>
              </a:rPr>
              <a:t>  type</a:t>
            </a:r>
            <a:r>
              <a:rPr>
                <a:solidFill>
                  <a:srgbClr val="000000"/>
                </a:solidFill>
              </a:rPr>
              <a:t> = </a:t>
            </a:r>
            <a:r>
              <a:t>"string"</a:t>
            </a:r>
            <a:endParaRPr>
              <a:solidFill>
                <a:srgbClr val="000000"/>
              </a:solidFill>
            </a:endParaRPr>
          </a:p>
          <a:p>
            <a:pPr defTabSz="642937">
              <a:lnSpc>
                <a:spcPct val="100000"/>
              </a:lnSpc>
              <a:spcBef>
                <a:spcPts val="0"/>
              </a:spcBef>
              <a:defRPr b="1" sz="4000">
                <a:latin typeface="Courier"/>
                <a:ea typeface="Courier"/>
                <a:cs typeface="Courier"/>
                <a:sym typeface="Courier"/>
              </a:defRPr>
            </a:pPr>
            <a:r>
              <a:t>}</a:t>
            </a:r>
          </a:p>
          <a:p>
            <a:pPr defTabSz="642937">
              <a:lnSpc>
                <a:spcPct val="100000"/>
              </a:lnSpc>
              <a:spcBef>
                <a:spcPts val="0"/>
              </a:spcBef>
              <a:defRPr b="1" sz="4000">
                <a:latin typeface="Courier"/>
                <a:ea typeface="Courier"/>
                <a:cs typeface="Courier"/>
                <a:sym typeface="Courier"/>
              </a:defRPr>
            </a:pPr>
          </a:p>
          <a:p>
            <a:pPr defTabSz="642937">
              <a:lnSpc>
                <a:spcPct val="100000"/>
              </a:lnSpc>
              <a:spcBef>
                <a:spcPts val="0"/>
              </a:spcBef>
              <a:defRPr b="1" sz="4000">
                <a:solidFill>
                  <a:srgbClr val="BA6900"/>
                </a:solidFill>
                <a:latin typeface="Courier"/>
                <a:ea typeface="Courier"/>
                <a:cs typeface="Courier"/>
                <a:sym typeface="Courier"/>
              </a:defRPr>
            </a:pPr>
            <a:r>
              <a:rPr>
                <a:solidFill>
                  <a:srgbClr val="0222B9"/>
                </a:solidFill>
              </a:rPr>
              <a:t>variable</a:t>
            </a:r>
            <a:r>
              <a:rPr>
                <a:solidFill>
                  <a:srgbClr val="000000"/>
                </a:solidFill>
              </a:rPr>
              <a:t> </a:t>
            </a:r>
            <a:r>
              <a:t>"region"</a:t>
            </a:r>
            <a:r>
              <a:rPr>
                <a:solidFill>
                  <a:srgbClr val="000000"/>
                </a:solidFill>
              </a:rPr>
              <a:t> {</a:t>
            </a:r>
            <a:endParaRPr>
              <a:solidFill>
                <a:srgbClr val="000000"/>
              </a:solidFill>
            </a:endParaRPr>
          </a:p>
          <a:p>
            <a:pPr defTabSz="642937">
              <a:lnSpc>
                <a:spcPct val="100000"/>
              </a:lnSpc>
              <a:spcBef>
                <a:spcPts val="0"/>
              </a:spcBef>
              <a:defRPr b="1" sz="4000">
                <a:solidFill>
                  <a:srgbClr val="BA6900"/>
                </a:solidFill>
                <a:latin typeface="Courier"/>
                <a:ea typeface="Courier"/>
                <a:cs typeface="Courier"/>
                <a:sym typeface="Courier"/>
              </a:defRPr>
            </a:pPr>
            <a:r>
              <a:rPr>
                <a:solidFill>
                  <a:srgbClr val="1FA4FF"/>
                </a:solidFill>
              </a:rPr>
              <a:t>  type</a:t>
            </a:r>
            <a:r>
              <a:rPr>
                <a:solidFill>
                  <a:srgbClr val="000000"/>
                </a:solidFill>
              </a:rPr>
              <a:t>    = </a:t>
            </a:r>
            <a:r>
              <a:t>"string"</a:t>
            </a:r>
            <a:endParaRPr>
              <a:solidFill>
                <a:srgbClr val="000000"/>
              </a:solidFill>
            </a:endParaRPr>
          </a:p>
          <a:p>
            <a:pPr defTabSz="642937">
              <a:lnSpc>
                <a:spcPct val="100000"/>
              </a:lnSpc>
              <a:spcBef>
                <a:spcPts val="0"/>
              </a:spcBef>
              <a:defRPr b="1" sz="4000">
                <a:solidFill>
                  <a:srgbClr val="BA6900"/>
                </a:solidFill>
                <a:latin typeface="Courier"/>
                <a:ea typeface="Courier"/>
                <a:cs typeface="Courier"/>
                <a:sym typeface="Courier"/>
              </a:defRPr>
            </a:pPr>
            <a:r>
              <a:rPr>
                <a:solidFill>
                  <a:srgbClr val="1FA4FF"/>
                </a:solidFill>
              </a:rPr>
              <a:t>  default</a:t>
            </a:r>
            <a:r>
              <a:rPr>
                <a:solidFill>
                  <a:srgbClr val="000000"/>
                </a:solidFill>
              </a:rPr>
              <a:t> = </a:t>
            </a:r>
            <a:r>
              <a:t>"us-west-2"</a:t>
            </a:r>
            <a:endParaRPr>
              <a:solidFill>
                <a:srgbClr val="000000"/>
              </a:solidFill>
            </a:endParaRPr>
          </a:p>
          <a:p>
            <a:pPr defTabSz="642937">
              <a:lnSpc>
                <a:spcPct val="100000"/>
              </a:lnSpc>
              <a:spcBef>
                <a:spcPts val="0"/>
              </a:spcBef>
              <a:defRPr b="1" sz="4000">
                <a:latin typeface="Courier"/>
                <a:ea typeface="Courier"/>
                <a:cs typeface="Courier"/>
                <a:sym typeface="Courier"/>
              </a:defRPr>
            </a:pPr>
            <a:r>
              <a:t>}</a:t>
            </a:r>
          </a:p>
        </p:txBody>
      </p:sp>
      <p:sp>
        <p:nvSpPr>
          <p:cNvPr id="895" name="variables.tf"/>
          <p:cNvSpPr txBox="1"/>
          <p:nvPr>
            <p:ph type="body" idx="14"/>
          </p:nvPr>
        </p:nvSpPr>
        <p:spPr>
          <a:prstGeom prst="rect">
            <a:avLst/>
          </a:prstGeom>
        </p:spPr>
        <p:txBody>
          <a:bodyPr/>
          <a:lstStyle/>
          <a:p>
            <a:pPr/>
            <a:r>
              <a:t>variables.tf</a:t>
            </a:r>
          </a:p>
        </p:txBody>
      </p:sp>
      <p:sp>
        <p:nvSpPr>
          <p:cNvPr id="89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0" name="variable &quot;access_key&quot; {…"/>
          <p:cNvSpPr txBox="1"/>
          <p:nvPr>
            <p:ph type="body" idx="13"/>
          </p:nvPr>
        </p:nvSpPr>
        <p:spPr>
          <a:xfrm>
            <a:off x="5672772" y="1673256"/>
            <a:ext cx="17649350" cy="9855201"/>
          </a:xfrm>
          <a:prstGeom prst="rect">
            <a:avLst/>
          </a:prstGeom>
          <a:extLst>
            <a:ext uri="{C572A759-6A51-4108-AA02-DFA0A04FC94B}">
              <ma14:wrappingTextBoxFlag xmlns:ma14="http://schemas.microsoft.com/office/mac/drawingml/2011/main" val="1"/>
            </a:ext>
          </a:extLst>
        </p:spPr>
        <p:txBody>
          <a:bodyPr/>
          <a:lstStyle/>
          <a:p>
            <a:pPr defTabSz="642937">
              <a:lnSpc>
                <a:spcPct val="100000"/>
              </a:lnSpc>
              <a:spcBef>
                <a:spcPts val="0"/>
              </a:spcBef>
              <a:defRPr b="1" sz="4000">
                <a:solidFill>
                  <a:srgbClr val="BA6900"/>
                </a:solidFill>
                <a:latin typeface="Courier"/>
                <a:ea typeface="Courier"/>
                <a:cs typeface="Courier"/>
                <a:sym typeface="Courier"/>
              </a:defRPr>
            </a:pPr>
            <a:r>
              <a:rPr>
                <a:solidFill>
                  <a:srgbClr val="0222B9"/>
                </a:solidFill>
              </a:rPr>
              <a:t>variable</a:t>
            </a:r>
            <a:r>
              <a:rPr>
                <a:solidFill>
                  <a:srgbClr val="000000"/>
                </a:solidFill>
              </a:rPr>
              <a:t> </a:t>
            </a:r>
            <a:r>
              <a:t>"access_key"</a:t>
            </a:r>
            <a:r>
              <a:rPr>
                <a:solidFill>
                  <a:srgbClr val="000000"/>
                </a:solidFill>
              </a:rPr>
              <a:t> {</a:t>
            </a:r>
            <a:endParaRPr>
              <a:solidFill>
                <a:srgbClr val="000000"/>
              </a:solidFill>
            </a:endParaRPr>
          </a:p>
          <a:p>
            <a:pPr defTabSz="642937">
              <a:lnSpc>
                <a:spcPct val="100000"/>
              </a:lnSpc>
              <a:spcBef>
                <a:spcPts val="0"/>
              </a:spcBef>
              <a:defRPr b="1" sz="4000">
                <a:solidFill>
                  <a:srgbClr val="BA6900"/>
                </a:solidFill>
                <a:latin typeface="Courier"/>
                <a:ea typeface="Courier"/>
                <a:cs typeface="Courier"/>
                <a:sym typeface="Courier"/>
              </a:defRPr>
            </a:pPr>
            <a:r>
              <a:rPr>
                <a:solidFill>
                  <a:srgbClr val="1FA4FF"/>
                </a:solidFill>
              </a:rPr>
              <a:t>  type</a:t>
            </a:r>
            <a:r>
              <a:rPr>
                <a:solidFill>
                  <a:srgbClr val="000000"/>
                </a:solidFill>
              </a:rPr>
              <a:t>        = </a:t>
            </a:r>
            <a:r>
              <a:t>"string"</a:t>
            </a:r>
          </a:p>
          <a:p>
            <a:pPr defTabSz="642937">
              <a:lnSpc>
                <a:spcPct val="100000"/>
              </a:lnSpc>
              <a:spcBef>
                <a:spcPts val="0"/>
              </a:spcBef>
              <a:defRPr b="1" sz="4000">
                <a:solidFill>
                  <a:srgbClr val="BA6900"/>
                </a:solidFill>
                <a:latin typeface="Courier"/>
                <a:ea typeface="Courier"/>
                <a:cs typeface="Courier"/>
                <a:sym typeface="Courier"/>
              </a:defRPr>
            </a:pPr>
            <a:r>
              <a:rPr>
                <a:solidFill>
                  <a:srgbClr val="1FA4FF"/>
                </a:solidFill>
              </a:rPr>
              <a:t>  description</a:t>
            </a:r>
            <a:r>
              <a:rPr>
                <a:solidFill>
                  <a:srgbClr val="000000"/>
                </a:solidFill>
              </a:rPr>
              <a:t> = </a:t>
            </a:r>
            <a:r>
              <a:t>"AWS access key"</a:t>
            </a:r>
          </a:p>
          <a:p>
            <a:pPr defTabSz="642937">
              <a:lnSpc>
                <a:spcPct val="100000"/>
              </a:lnSpc>
              <a:spcBef>
                <a:spcPts val="0"/>
              </a:spcBef>
              <a:defRPr b="1" sz="4000">
                <a:latin typeface="Courier"/>
                <a:ea typeface="Courier"/>
                <a:cs typeface="Courier"/>
                <a:sym typeface="Courier"/>
              </a:defRPr>
            </a:pPr>
            <a:r>
              <a:t>}</a:t>
            </a:r>
          </a:p>
          <a:p>
            <a:pPr defTabSz="642937">
              <a:lnSpc>
                <a:spcPct val="100000"/>
              </a:lnSpc>
              <a:spcBef>
                <a:spcPts val="0"/>
              </a:spcBef>
              <a:defRPr b="1" sz="4000">
                <a:latin typeface="Courier"/>
                <a:ea typeface="Courier"/>
                <a:cs typeface="Courier"/>
                <a:sym typeface="Courier"/>
              </a:defRPr>
            </a:pPr>
          </a:p>
          <a:p>
            <a:pPr defTabSz="642937">
              <a:lnSpc>
                <a:spcPct val="100000"/>
              </a:lnSpc>
              <a:spcBef>
                <a:spcPts val="0"/>
              </a:spcBef>
              <a:defRPr b="1" sz="4000">
                <a:solidFill>
                  <a:srgbClr val="BA6900"/>
                </a:solidFill>
                <a:latin typeface="Courier"/>
                <a:ea typeface="Courier"/>
                <a:cs typeface="Courier"/>
                <a:sym typeface="Courier"/>
              </a:defRPr>
            </a:pPr>
            <a:r>
              <a:rPr>
                <a:solidFill>
                  <a:srgbClr val="0222B9"/>
                </a:solidFill>
              </a:rPr>
              <a:t>variable</a:t>
            </a:r>
            <a:r>
              <a:rPr>
                <a:solidFill>
                  <a:srgbClr val="000000"/>
                </a:solidFill>
              </a:rPr>
              <a:t> </a:t>
            </a:r>
            <a:r>
              <a:t>"secret_key"</a:t>
            </a:r>
            <a:r>
              <a:rPr>
                <a:solidFill>
                  <a:srgbClr val="000000"/>
                </a:solidFill>
              </a:rPr>
              <a:t> {</a:t>
            </a:r>
            <a:endParaRPr>
              <a:solidFill>
                <a:srgbClr val="000000"/>
              </a:solidFill>
            </a:endParaRPr>
          </a:p>
          <a:p>
            <a:pPr defTabSz="642937">
              <a:lnSpc>
                <a:spcPct val="100000"/>
              </a:lnSpc>
              <a:spcBef>
                <a:spcPts val="0"/>
              </a:spcBef>
              <a:defRPr b="1" sz="4000">
                <a:solidFill>
                  <a:srgbClr val="BA6900"/>
                </a:solidFill>
                <a:latin typeface="Courier"/>
                <a:ea typeface="Courier"/>
                <a:cs typeface="Courier"/>
                <a:sym typeface="Courier"/>
              </a:defRPr>
            </a:pPr>
            <a:r>
              <a:rPr>
                <a:solidFill>
                  <a:srgbClr val="1FA4FF"/>
                </a:solidFill>
              </a:rPr>
              <a:t>  type</a:t>
            </a:r>
            <a:r>
              <a:rPr>
                <a:solidFill>
                  <a:srgbClr val="000000"/>
                </a:solidFill>
              </a:rPr>
              <a:t>        = </a:t>
            </a:r>
            <a:r>
              <a:t>"string"</a:t>
            </a:r>
          </a:p>
          <a:p>
            <a:pPr defTabSz="642937">
              <a:lnSpc>
                <a:spcPct val="100000"/>
              </a:lnSpc>
              <a:spcBef>
                <a:spcPts val="0"/>
              </a:spcBef>
              <a:defRPr b="1" sz="4000">
                <a:solidFill>
                  <a:srgbClr val="BA6900"/>
                </a:solidFill>
                <a:latin typeface="Courier"/>
                <a:ea typeface="Courier"/>
                <a:cs typeface="Courier"/>
                <a:sym typeface="Courier"/>
              </a:defRPr>
            </a:pPr>
            <a:r>
              <a:rPr>
                <a:solidFill>
                  <a:srgbClr val="1FA4FF"/>
                </a:solidFill>
              </a:rPr>
              <a:t>  description</a:t>
            </a:r>
            <a:r>
              <a:rPr>
                <a:solidFill>
                  <a:srgbClr val="000000"/>
                </a:solidFill>
              </a:rPr>
              <a:t> = </a:t>
            </a:r>
            <a:r>
              <a:t>"AWS secret access key"</a:t>
            </a:r>
            <a:endParaRPr>
              <a:solidFill>
                <a:srgbClr val="000000"/>
              </a:solidFill>
            </a:endParaRPr>
          </a:p>
          <a:p>
            <a:pPr defTabSz="642937">
              <a:lnSpc>
                <a:spcPct val="100000"/>
              </a:lnSpc>
              <a:spcBef>
                <a:spcPts val="0"/>
              </a:spcBef>
              <a:defRPr b="1" sz="4000">
                <a:latin typeface="Courier"/>
                <a:ea typeface="Courier"/>
                <a:cs typeface="Courier"/>
                <a:sym typeface="Courier"/>
              </a:defRPr>
            </a:pPr>
            <a:r>
              <a:t>}</a:t>
            </a:r>
          </a:p>
          <a:p>
            <a:pPr defTabSz="642937">
              <a:lnSpc>
                <a:spcPct val="100000"/>
              </a:lnSpc>
              <a:spcBef>
                <a:spcPts val="0"/>
              </a:spcBef>
              <a:defRPr b="1" sz="4000">
                <a:latin typeface="Courier"/>
                <a:ea typeface="Courier"/>
                <a:cs typeface="Courier"/>
                <a:sym typeface="Courier"/>
              </a:defRPr>
            </a:pPr>
          </a:p>
          <a:p>
            <a:pPr defTabSz="642937">
              <a:lnSpc>
                <a:spcPct val="100000"/>
              </a:lnSpc>
              <a:spcBef>
                <a:spcPts val="0"/>
              </a:spcBef>
              <a:defRPr b="1" sz="4000">
                <a:solidFill>
                  <a:srgbClr val="BA6900"/>
                </a:solidFill>
                <a:latin typeface="Courier"/>
                <a:ea typeface="Courier"/>
                <a:cs typeface="Courier"/>
                <a:sym typeface="Courier"/>
              </a:defRPr>
            </a:pPr>
            <a:r>
              <a:rPr>
                <a:solidFill>
                  <a:srgbClr val="0222B9"/>
                </a:solidFill>
              </a:rPr>
              <a:t>variable</a:t>
            </a:r>
            <a:r>
              <a:rPr>
                <a:solidFill>
                  <a:srgbClr val="000000"/>
                </a:solidFill>
              </a:rPr>
              <a:t> </a:t>
            </a:r>
            <a:r>
              <a:t>"region"</a:t>
            </a:r>
            <a:r>
              <a:rPr>
                <a:solidFill>
                  <a:srgbClr val="000000"/>
                </a:solidFill>
              </a:rPr>
              <a:t> {</a:t>
            </a:r>
            <a:endParaRPr>
              <a:solidFill>
                <a:srgbClr val="000000"/>
              </a:solidFill>
            </a:endParaRPr>
          </a:p>
          <a:p>
            <a:pPr defTabSz="642937">
              <a:lnSpc>
                <a:spcPct val="100000"/>
              </a:lnSpc>
              <a:spcBef>
                <a:spcPts val="0"/>
              </a:spcBef>
              <a:defRPr b="1" sz="4000">
                <a:solidFill>
                  <a:srgbClr val="BA6900"/>
                </a:solidFill>
                <a:latin typeface="Courier"/>
                <a:ea typeface="Courier"/>
                <a:cs typeface="Courier"/>
                <a:sym typeface="Courier"/>
              </a:defRPr>
            </a:pPr>
            <a:r>
              <a:rPr>
                <a:solidFill>
                  <a:srgbClr val="1FA4FF"/>
                </a:solidFill>
              </a:rPr>
              <a:t>  type</a:t>
            </a:r>
            <a:r>
              <a:rPr>
                <a:solidFill>
                  <a:srgbClr val="000000"/>
                </a:solidFill>
              </a:rPr>
              <a:t>        = </a:t>
            </a:r>
            <a:r>
              <a:t>"string"</a:t>
            </a:r>
            <a:endParaRPr>
              <a:solidFill>
                <a:srgbClr val="000000"/>
              </a:solidFill>
            </a:endParaRPr>
          </a:p>
          <a:p>
            <a:pPr defTabSz="642937">
              <a:lnSpc>
                <a:spcPct val="100000"/>
              </a:lnSpc>
              <a:spcBef>
                <a:spcPts val="0"/>
              </a:spcBef>
              <a:defRPr b="1" sz="4000">
                <a:solidFill>
                  <a:srgbClr val="BA6900"/>
                </a:solidFill>
                <a:latin typeface="Courier"/>
                <a:ea typeface="Courier"/>
                <a:cs typeface="Courier"/>
                <a:sym typeface="Courier"/>
              </a:defRPr>
            </a:pPr>
            <a:r>
              <a:rPr>
                <a:solidFill>
                  <a:srgbClr val="1FA4FF"/>
                </a:solidFill>
              </a:rPr>
              <a:t>  default</a:t>
            </a:r>
            <a:r>
              <a:rPr>
                <a:solidFill>
                  <a:srgbClr val="000000"/>
                </a:solidFill>
              </a:rPr>
              <a:t>     = </a:t>
            </a:r>
            <a:r>
              <a:t>"us-west-2"</a:t>
            </a:r>
          </a:p>
          <a:p>
            <a:pPr defTabSz="642937">
              <a:lnSpc>
                <a:spcPct val="100000"/>
              </a:lnSpc>
              <a:spcBef>
                <a:spcPts val="0"/>
              </a:spcBef>
              <a:defRPr b="1" sz="4000">
                <a:solidFill>
                  <a:srgbClr val="BA6900"/>
                </a:solidFill>
                <a:latin typeface="Courier"/>
                <a:ea typeface="Courier"/>
                <a:cs typeface="Courier"/>
                <a:sym typeface="Courier"/>
              </a:defRPr>
            </a:pPr>
            <a:r>
              <a:rPr>
                <a:solidFill>
                  <a:srgbClr val="1FA4FF"/>
                </a:solidFill>
              </a:rPr>
              <a:t>  description</a:t>
            </a:r>
            <a:r>
              <a:rPr>
                <a:solidFill>
                  <a:srgbClr val="000000"/>
                </a:solidFill>
              </a:rPr>
              <a:t> = </a:t>
            </a:r>
            <a:r>
              <a:t>"AWS region"</a:t>
            </a:r>
            <a:endParaRPr>
              <a:solidFill>
                <a:srgbClr val="000000"/>
              </a:solidFill>
            </a:endParaRPr>
          </a:p>
          <a:p>
            <a:pPr defTabSz="642937">
              <a:lnSpc>
                <a:spcPct val="100000"/>
              </a:lnSpc>
              <a:spcBef>
                <a:spcPts val="0"/>
              </a:spcBef>
              <a:defRPr b="1" sz="4000">
                <a:latin typeface="Courier"/>
                <a:ea typeface="Courier"/>
                <a:cs typeface="Courier"/>
                <a:sym typeface="Courier"/>
              </a:defRPr>
            </a:pPr>
            <a:r>
              <a:t>}</a:t>
            </a:r>
          </a:p>
        </p:txBody>
      </p:sp>
      <p:sp>
        <p:nvSpPr>
          <p:cNvPr id="901" name="variables.tf"/>
          <p:cNvSpPr txBox="1"/>
          <p:nvPr>
            <p:ph type="body" idx="14"/>
          </p:nvPr>
        </p:nvSpPr>
        <p:spPr>
          <a:prstGeom prst="rect">
            <a:avLst/>
          </a:prstGeom>
        </p:spPr>
        <p:txBody>
          <a:bodyPr/>
          <a:lstStyle/>
          <a:p>
            <a:pPr/>
            <a:r>
              <a:t>variables.tf</a:t>
            </a:r>
          </a:p>
        </p:txBody>
      </p:sp>
      <p:sp>
        <p:nvSpPr>
          <p:cNvPr id="90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6" name="Using Variables"/>
          <p:cNvSpPr txBox="1"/>
          <p:nvPr>
            <p:ph type="title"/>
          </p:nvPr>
        </p:nvSpPr>
        <p:spPr>
          <a:prstGeom prst="rect">
            <a:avLst/>
          </a:prstGeom>
        </p:spPr>
        <p:txBody>
          <a:bodyPr/>
          <a:lstStyle/>
          <a:p>
            <a:pPr/>
            <a:r>
              <a:t>Using Variables</a:t>
            </a:r>
          </a:p>
        </p:txBody>
      </p:sp>
      <p:sp>
        <p:nvSpPr>
          <p:cNvPr id="907" name="Variables can be referred to by using the syntax var.&lt;name&gt;…"/>
          <p:cNvSpPr txBox="1"/>
          <p:nvPr>
            <p:ph type="body" idx="1"/>
          </p:nvPr>
        </p:nvSpPr>
        <p:spPr>
          <a:prstGeom prst="rect">
            <a:avLst/>
          </a:prstGeom>
        </p:spPr>
        <p:txBody>
          <a:bodyPr/>
          <a:lstStyle/>
          <a:p>
            <a:pPr/>
            <a:r>
              <a:t>Variables can be referred to by using the syntax </a:t>
            </a:r>
            <a:r>
              <a:rPr b="1" i="1">
                <a:latin typeface="Courier"/>
                <a:ea typeface="Courier"/>
                <a:cs typeface="Courier"/>
                <a:sym typeface="Courier"/>
              </a:rPr>
              <a:t>var.&lt;name&gt;</a:t>
            </a:r>
          </a:p>
          <a:p>
            <a:pPr/>
            <a:r>
              <a:t>Variables' values can also be interpolated into a string using the syntax </a:t>
            </a:r>
            <a:r>
              <a:rPr b="1" i="1">
                <a:latin typeface="Courier"/>
                <a:ea typeface="Courier"/>
                <a:cs typeface="Courier"/>
                <a:sym typeface="Courier"/>
              </a:rPr>
              <a:t>“${var.&lt;name&gt;}”</a:t>
            </a:r>
          </a:p>
        </p:txBody>
      </p:sp>
      <p:sp>
        <p:nvSpPr>
          <p:cNvPr id="90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2" name="provider &quot;aws&quot; {…"/>
          <p:cNvSpPr txBox="1"/>
          <p:nvPr>
            <p:ph type="body" idx="13"/>
          </p:nvPr>
        </p:nvSpPr>
        <p:spPr>
          <a:xfrm>
            <a:off x="5672772" y="1673256"/>
            <a:ext cx="17649350" cy="4978401"/>
          </a:xfrm>
          <a:prstGeom prst="rect">
            <a:avLst/>
          </a:prstGeom>
          <a:extLst>
            <a:ext uri="{C572A759-6A51-4108-AA02-DFA0A04FC94B}">
              <ma14:wrappingTextBoxFlag xmlns:ma14="http://schemas.microsoft.com/office/mac/drawingml/2011/main" val="1"/>
            </a:ext>
          </a:extLst>
        </p:spPr>
        <p:txBody>
          <a:bodyPr/>
          <a:lstStyle/>
          <a:p>
            <a:pPr defTabSz="642937">
              <a:lnSpc>
                <a:spcPct val="100000"/>
              </a:lnSpc>
              <a:spcBef>
                <a:spcPts val="0"/>
              </a:spcBef>
              <a:defRPr sz="4000">
                <a:solidFill>
                  <a:srgbClr val="0222B9"/>
                </a:solidFill>
                <a:latin typeface="Courier"/>
                <a:ea typeface="Courier"/>
                <a:cs typeface="Courier"/>
                <a:sym typeface="Courier"/>
              </a:defRPr>
            </a:pPr>
            <a:r>
              <a:t>provider</a:t>
            </a:r>
            <a:r>
              <a:rPr>
                <a:solidFill>
                  <a:srgbClr val="000000"/>
                </a:solidFill>
              </a:rPr>
              <a:t> </a:t>
            </a:r>
            <a:r>
              <a:rPr>
                <a:solidFill>
                  <a:srgbClr val="BA6900"/>
                </a:solidFill>
              </a:rPr>
              <a:t>"aws"</a:t>
            </a:r>
            <a:r>
              <a:rPr>
                <a:solidFill>
                  <a:srgbClr val="000000"/>
                </a:solidFill>
              </a:rPr>
              <a:t> {</a:t>
            </a:r>
            <a:endParaRPr>
              <a:solidFill>
                <a:srgbClr val="000000"/>
              </a:solidFill>
            </a:endParaRPr>
          </a:p>
          <a:p>
            <a:pPr defTabSz="642937">
              <a:lnSpc>
                <a:spcPct val="100000"/>
              </a:lnSpc>
              <a:spcBef>
                <a:spcPts val="0"/>
              </a:spcBef>
              <a:defRPr sz="4000">
                <a:solidFill>
                  <a:srgbClr val="BA6900"/>
                </a:solidFill>
                <a:latin typeface="Courier"/>
                <a:ea typeface="Courier"/>
                <a:cs typeface="Courier"/>
                <a:sym typeface="Courier"/>
              </a:defRPr>
            </a:pPr>
            <a:r>
              <a:rPr>
                <a:solidFill>
                  <a:srgbClr val="1FA4FF"/>
                </a:solidFill>
              </a:rPr>
              <a:t>  access_key</a:t>
            </a:r>
            <a:r>
              <a:rPr>
                <a:solidFill>
                  <a:srgbClr val="000000"/>
                </a:solidFill>
              </a:rPr>
              <a:t> = </a:t>
            </a:r>
            <a:r>
              <a:rPr b="1"/>
              <a:t>var.access_key</a:t>
            </a:r>
            <a:endParaRPr>
              <a:solidFill>
                <a:srgbClr val="000000"/>
              </a:solidFill>
            </a:endParaRPr>
          </a:p>
          <a:p>
            <a:pPr defTabSz="642937">
              <a:lnSpc>
                <a:spcPct val="100000"/>
              </a:lnSpc>
              <a:spcBef>
                <a:spcPts val="0"/>
              </a:spcBef>
              <a:defRPr sz="4000">
                <a:solidFill>
                  <a:srgbClr val="BA6900"/>
                </a:solidFill>
                <a:latin typeface="Courier"/>
                <a:ea typeface="Courier"/>
                <a:cs typeface="Courier"/>
                <a:sym typeface="Courier"/>
              </a:defRPr>
            </a:pPr>
            <a:r>
              <a:rPr>
                <a:solidFill>
                  <a:srgbClr val="1FA4FF"/>
                </a:solidFill>
              </a:rPr>
              <a:t>  secret_key</a:t>
            </a:r>
            <a:r>
              <a:rPr>
                <a:solidFill>
                  <a:srgbClr val="000000"/>
                </a:solidFill>
              </a:rPr>
              <a:t> = </a:t>
            </a:r>
            <a:r>
              <a:rPr b="1"/>
              <a:t>var.secret_key</a:t>
            </a:r>
            <a:endParaRPr>
              <a:solidFill>
                <a:srgbClr val="000000"/>
              </a:solidFill>
            </a:endParaRPr>
          </a:p>
          <a:p>
            <a:pPr defTabSz="642937">
              <a:lnSpc>
                <a:spcPct val="100000"/>
              </a:lnSpc>
              <a:spcBef>
                <a:spcPts val="0"/>
              </a:spcBef>
              <a:defRPr sz="4000">
                <a:solidFill>
                  <a:srgbClr val="BA6900"/>
                </a:solidFill>
                <a:latin typeface="Courier"/>
                <a:ea typeface="Courier"/>
                <a:cs typeface="Courier"/>
                <a:sym typeface="Courier"/>
              </a:defRPr>
            </a:pPr>
            <a:r>
              <a:rPr>
                <a:solidFill>
                  <a:srgbClr val="1FA4FF"/>
                </a:solidFill>
              </a:rPr>
              <a:t>  region</a:t>
            </a:r>
            <a:r>
              <a:rPr>
                <a:solidFill>
                  <a:srgbClr val="000000"/>
                </a:solidFill>
              </a:rPr>
              <a:t>     = </a:t>
            </a:r>
            <a:r>
              <a:rPr b="1"/>
              <a:t>var.region</a:t>
            </a:r>
            <a:endParaRPr>
              <a:solidFill>
                <a:srgbClr val="000000"/>
              </a:solidFill>
            </a:endParaRPr>
          </a:p>
          <a:p>
            <a:pPr defTabSz="642937">
              <a:lnSpc>
                <a:spcPct val="100000"/>
              </a:lnSpc>
              <a:spcBef>
                <a:spcPts val="0"/>
              </a:spcBef>
              <a:defRPr sz="4000">
                <a:latin typeface="Courier"/>
                <a:ea typeface="Courier"/>
                <a:cs typeface="Courier"/>
                <a:sym typeface="Courier"/>
              </a:defRPr>
            </a:pPr>
            <a:r>
              <a:t>}</a:t>
            </a:r>
            <a:endParaRPr i="1">
              <a:solidFill>
                <a:srgbClr val="B8B8B8"/>
              </a:solidFill>
            </a:endParaRPr>
          </a:p>
          <a:p>
            <a:pPr defTabSz="642937">
              <a:lnSpc>
                <a:spcPct val="100000"/>
              </a:lnSpc>
              <a:spcBef>
                <a:spcPts val="0"/>
              </a:spcBef>
              <a:defRPr i="1" sz="4000">
                <a:solidFill>
                  <a:srgbClr val="B8B8B8"/>
                </a:solidFill>
                <a:latin typeface="Courier"/>
                <a:ea typeface="Courier"/>
                <a:cs typeface="Courier"/>
                <a:sym typeface="Courier"/>
              </a:defRPr>
            </a:pPr>
          </a:p>
          <a:p>
            <a:pPr defTabSz="642937">
              <a:lnSpc>
                <a:spcPct val="100000"/>
              </a:lnSpc>
              <a:spcBef>
                <a:spcPts val="0"/>
              </a:spcBef>
              <a:defRPr i="1" sz="4000">
                <a:solidFill>
                  <a:srgbClr val="B8B8B8"/>
                </a:solidFill>
                <a:latin typeface="Courier"/>
                <a:ea typeface="Courier"/>
                <a:cs typeface="Courier"/>
                <a:sym typeface="Courier"/>
              </a:defRPr>
            </a:pPr>
            <a:r>
              <a:t># ...</a:t>
            </a:r>
          </a:p>
        </p:txBody>
      </p:sp>
      <p:sp>
        <p:nvSpPr>
          <p:cNvPr id="913" name="main.tf"/>
          <p:cNvSpPr txBox="1"/>
          <p:nvPr>
            <p:ph type="body" idx="14"/>
          </p:nvPr>
        </p:nvSpPr>
        <p:spPr>
          <a:prstGeom prst="rect">
            <a:avLst/>
          </a:prstGeom>
        </p:spPr>
        <p:txBody>
          <a:bodyPr/>
          <a:lstStyle/>
          <a:p>
            <a:pPr/>
            <a:r>
              <a:t>main.tf</a:t>
            </a:r>
          </a:p>
        </p:txBody>
      </p:sp>
      <p:sp>
        <p:nvSpPr>
          <p:cNvPr id="91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918" name="Using Variables…"/>
          <p:cNvSpPr txBox="1"/>
          <p:nvPr>
            <p:ph type="body" idx="13"/>
          </p:nvPr>
        </p:nvSpPr>
        <p:spPr>
          <a:prstGeom prst="rect">
            <a:avLst/>
          </a:prstGeom>
        </p:spPr>
        <p:txBody>
          <a:bodyPr/>
          <a:lstStyle/>
          <a:p>
            <a:pPr>
              <a:defRPr>
                <a:solidFill>
                  <a:srgbClr val="FFFFFF"/>
                </a:solidFill>
              </a:defRPr>
            </a:pPr>
            <a:r>
              <a:t>Using Variables</a:t>
            </a:r>
          </a:p>
          <a:p>
            <a:pPr>
              <a:defRPr>
                <a:solidFill>
                  <a:srgbClr val="B3BAC6"/>
                </a:solidFill>
              </a:defRPr>
            </a:pPr>
            <a:r>
              <a:t>Replace the hard-coded values in the provider with references to the newly-defined variables.</a:t>
            </a:r>
          </a:p>
          <a:p>
            <a:pPr>
              <a:defRPr>
                <a:solidFill>
                  <a:srgbClr val="B3BAC6"/>
                </a:solidFill>
              </a:defRPr>
            </a:pPr>
            <a:r>
              <a:t>Be sure to save the original </a:t>
            </a:r>
            <a:r>
              <a:rPr b="1" i="1">
                <a:latin typeface="Courier"/>
                <a:ea typeface="Courier"/>
                <a:cs typeface="Courier"/>
                <a:sym typeface="Courier"/>
              </a:rPr>
              <a:t>access_key</a:t>
            </a:r>
            <a:r>
              <a:t> and </a:t>
            </a:r>
            <a:r>
              <a:rPr b="1" i="1">
                <a:latin typeface="Courier"/>
                <a:ea typeface="Courier"/>
                <a:cs typeface="Courier"/>
                <a:sym typeface="Courier"/>
              </a:rPr>
              <a:t>secret_key</a:t>
            </a:r>
            <a:r>
              <a:t> values somewhere, for instance in a text file on your local machine. You'll need them soon.</a:t>
            </a:r>
          </a:p>
        </p:txBody>
      </p:sp>
      <p:sp>
        <p:nvSpPr>
          <p:cNvPr id="919"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921" name="Re-Run the Plan…"/>
          <p:cNvSpPr txBox="1"/>
          <p:nvPr>
            <p:ph type="body" idx="13"/>
          </p:nvPr>
        </p:nvSpPr>
        <p:spPr>
          <a:prstGeom prst="rect">
            <a:avLst/>
          </a:prstGeom>
        </p:spPr>
        <p:txBody>
          <a:bodyPr/>
          <a:lstStyle/>
          <a:p>
            <a:pPr>
              <a:defRPr>
                <a:solidFill>
                  <a:srgbClr val="FFFFFF"/>
                </a:solidFill>
              </a:defRPr>
            </a:pPr>
            <a:r>
              <a:t>Re-Run the Plan</a:t>
            </a:r>
          </a:p>
          <a:p>
            <a:pPr>
              <a:defRPr>
                <a:solidFill>
                  <a:srgbClr val="B3BAC6"/>
                </a:solidFill>
              </a:defRPr>
            </a:pPr>
            <a:r>
              <a:t>Run </a:t>
            </a:r>
            <a:r>
              <a:rPr>
                <a:latin typeface="Courier"/>
                <a:ea typeface="Courier"/>
                <a:cs typeface="Courier"/>
                <a:sym typeface="Courier"/>
              </a:rPr>
              <a:t>terraform plan</a:t>
            </a:r>
            <a:r>
              <a:t> now that the variables are parameterized. Observe what happens.</a:t>
            </a:r>
          </a:p>
        </p:txBody>
      </p:sp>
      <p:sp>
        <p:nvSpPr>
          <p:cNvPr id="922"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4" name="&gt; terraform plan…"/>
          <p:cNvSpPr txBox="1"/>
          <p:nvPr>
            <p:ph type="body" idx="13"/>
          </p:nvPr>
        </p:nvSpPr>
        <p:spPr>
          <a:xfrm>
            <a:off x="5634672" y="1698656"/>
            <a:ext cx="17650044" cy="3637281"/>
          </a:xfrm>
          <a:prstGeom prst="rect">
            <a:avLst/>
          </a:prstGeom>
          <a:extLst>
            <a:ext uri="{C572A759-6A51-4108-AA02-DFA0A04FC94B}">
              <ma14:wrappingTextBoxFlag xmlns:ma14="http://schemas.microsoft.com/office/mac/drawingml/2011/main" val="1"/>
            </a:ext>
          </a:extLst>
        </p:spPr>
        <p:txBody>
          <a:bodyPr/>
          <a:lstStyle/>
          <a:p>
            <a:pPr>
              <a:lnSpc>
                <a:spcPct val="120000"/>
              </a:lnSpc>
              <a:spcBef>
                <a:spcPts val="0"/>
              </a:spcBef>
              <a:defRPr sz="4000">
                <a:solidFill>
                  <a:srgbClr val="FFFFFF"/>
                </a:solidFill>
                <a:latin typeface="Courier"/>
                <a:ea typeface="Courier"/>
                <a:cs typeface="Courier"/>
                <a:sym typeface="Courier"/>
              </a:defRPr>
            </a:pPr>
            <a:r>
              <a:t>&gt; terraform plan</a:t>
            </a:r>
          </a:p>
          <a:p>
            <a:pPr>
              <a:lnSpc>
                <a:spcPct val="120000"/>
              </a:lnSpc>
              <a:spcBef>
                <a:spcPts val="0"/>
              </a:spcBef>
              <a:defRPr b="1" sz="4000">
                <a:solidFill>
                  <a:srgbClr val="FFFFFF"/>
                </a:solidFill>
                <a:latin typeface="Courier"/>
                <a:ea typeface="Courier"/>
                <a:cs typeface="Courier"/>
                <a:sym typeface="Courier"/>
              </a:defRPr>
            </a:pPr>
            <a:r>
              <a:t>var.access_key</a:t>
            </a:r>
          </a:p>
          <a:p>
            <a:pPr>
              <a:lnSpc>
                <a:spcPct val="120000"/>
              </a:lnSpc>
              <a:spcBef>
                <a:spcPts val="0"/>
              </a:spcBef>
              <a:defRPr b="1" sz="4000">
                <a:solidFill>
                  <a:srgbClr val="FFFFFF"/>
                </a:solidFill>
                <a:latin typeface="Courier"/>
                <a:ea typeface="Courier"/>
                <a:cs typeface="Courier"/>
                <a:sym typeface="Courier"/>
              </a:defRPr>
            </a:pPr>
            <a:r>
              <a:t>  Enter a value:</a:t>
            </a:r>
          </a:p>
          <a:p>
            <a:pPr>
              <a:lnSpc>
                <a:spcPct val="120000"/>
              </a:lnSpc>
              <a:spcBef>
                <a:spcPts val="0"/>
              </a:spcBef>
              <a:defRPr sz="4000">
                <a:solidFill>
                  <a:srgbClr val="FFFFFF"/>
                </a:solidFill>
                <a:latin typeface="Courier"/>
                <a:ea typeface="Courier"/>
                <a:cs typeface="Courier"/>
                <a:sym typeface="Courier"/>
              </a:defRPr>
            </a:pPr>
          </a:p>
          <a:p>
            <a:pPr>
              <a:lnSpc>
                <a:spcPct val="120000"/>
              </a:lnSpc>
              <a:spcBef>
                <a:spcPts val="0"/>
              </a:spcBef>
              <a:defRPr b="1" sz="4000">
                <a:solidFill>
                  <a:srgbClr val="FFFFFF"/>
                </a:solidFill>
                <a:latin typeface="Courier"/>
                <a:ea typeface="Courier"/>
                <a:cs typeface="Courier"/>
                <a:sym typeface="Courier"/>
              </a:defRPr>
            </a:pPr>
            <a:r>
              <a:t>&lt;Ctrl + C&gt;</a:t>
            </a:r>
          </a:p>
        </p:txBody>
      </p:sp>
      <p:sp>
        <p:nvSpPr>
          <p:cNvPr id="92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9" name="&gt; export TF_VAR_access_key=&lt;access_key&gt;…"/>
          <p:cNvSpPr txBox="1"/>
          <p:nvPr>
            <p:ph type="body" idx="13"/>
          </p:nvPr>
        </p:nvSpPr>
        <p:spPr>
          <a:xfrm>
            <a:off x="5634672" y="1698656"/>
            <a:ext cx="17650044" cy="5100321"/>
          </a:xfrm>
          <a:prstGeom prst="rect">
            <a:avLst/>
          </a:prstGeom>
          <a:extLst>
            <a:ext uri="{C572A759-6A51-4108-AA02-DFA0A04FC94B}">
              <ma14:wrappingTextBoxFlag xmlns:ma14="http://schemas.microsoft.com/office/mac/drawingml/2011/main" val="1"/>
            </a:ext>
          </a:extLst>
        </p:spPr>
        <p:txBody>
          <a:bodyPr/>
          <a:lstStyle/>
          <a:p>
            <a:pPr>
              <a:lnSpc>
                <a:spcPct val="120000"/>
              </a:lnSpc>
              <a:spcBef>
                <a:spcPts val="0"/>
              </a:spcBef>
              <a:defRPr sz="4000">
                <a:solidFill>
                  <a:srgbClr val="FFFFFF"/>
                </a:solidFill>
                <a:latin typeface="Courier"/>
                <a:ea typeface="Courier"/>
                <a:cs typeface="Courier"/>
                <a:sym typeface="Courier"/>
              </a:defRPr>
            </a:pPr>
            <a:r>
              <a:t>&gt; export TF_VAR_access_key=&lt;access_key&gt;</a:t>
            </a:r>
          </a:p>
          <a:p>
            <a:pPr>
              <a:lnSpc>
                <a:spcPct val="120000"/>
              </a:lnSpc>
              <a:spcBef>
                <a:spcPts val="0"/>
              </a:spcBef>
              <a:defRPr sz="4000">
                <a:solidFill>
                  <a:srgbClr val="FFFFFF"/>
                </a:solidFill>
                <a:latin typeface="Courier"/>
                <a:ea typeface="Courier"/>
                <a:cs typeface="Courier"/>
                <a:sym typeface="Courier"/>
              </a:defRPr>
            </a:pPr>
          </a:p>
          <a:p>
            <a:pPr>
              <a:lnSpc>
                <a:spcPct val="120000"/>
              </a:lnSpc>
              <a:spcBef>
                <a:spcPts val="0"/>
              </a:spcBef>
              <a:defRPr sz="4000">
                <a:solidFill>
                  <a:srgbClr val="FFFFFF"/>
                </a:solidFill>
                <a:latin typeface="Courier"/>
                <a:ea typeface="Courier"/>
                <a:cs typeface="Courier"/>
                <a:sym typeface="Courier"/>
              </a:defRPr>
            </a:pPr>
            <a:r>
              <a:t>&gt; terraform plan</a:t>
            </a:r>
          </a:p>
          <a:p>
            <a:pPr>
              <a:lnSpc>
                <a:spcPct val="120000"/>
              </a:lnSpc>
              <a:spcBef>
                <a:spcPts val="0"/>
              </a:spcBef>
              <a:defRPr b="1" sz="4000">
                <a:solidFill>
                  <a:srgbClr val="FFFFFF"/>
                </a:solidFill>
                <a:latin typeface="Courier"/>
                <a:ea typeface="Courier"/>
                <a:cs typeface="Courier"/>
                <a:sym typeface="Courier"/>
              </a:defRPr>
            </a:pPr>
            <a:r>
              <a:t>var.secret_key</a:t>
            </a:r>
          </a:p>
          <a:p>
            <a:pPr>
              <a:lnSpc>
                <a:spcPct val="120000"/>
              </a:lnSpc>
              <a:spcBef>
                <a:spcPts val="0"/>
              </a:spcBef>
              <a:defRPr b="1" sz="4000">
                <a:solidFill>
                  <a:srgbClr val="FFFFFF"/>
                </a:solidFill>
                <a:latin typeface="Courier"/>
                <a:ea typeface="Courier"/>
                <a:cs typeface="Courier"/>
                <a:sym typeface="Courier"/>
              </a:defRPr>
            </a:pPr>
            <a:r>
              <a:t>  Enter a value:</a:t>
            </a:r>
          </a:p>
          <a:p>
            <a:pPr>
              <a:lnSpc>
                <a:spcPct val="120000"/>
              </a:lnSpc>
              <a:spcBef>
                <a:spcPts val="0"/>
              </a:spcBef>
              <a:defRPr sz="4000">
                <a:solidFill>
                  <a:srgbClr val="FFFFFF"/>
                </a:solidFill>
                <a:latin typeface="Courier"/>
                <a:ea typeface="Courier"/>
                <a:cs typeface="Courier"/>
                <a:sym typeface="Courier"/>
              </a:defRPr>
            </a:pPr>
          </a:p>
          <a:p>
            <a:pPr>
              <a:lnSpc>
                <a:spcPct val="120000"/>
              </a:lnSpc>
              <a:spcBef>
                <a:spcPts val="0"/>
              </a:spcBef>
              <a:defRPr sz="4000">
                <a:solidFill>
                  <a:srgbClr val="FFFFFF"/>
                </a:solidFill>
                <a:latin typeface="Courier"/>
                <a:ea typeface="Courier"/>
                <a:cs typeface="Courier"/>
                <a:sym typeface="Courier"/>
              </a:defRPr>
            </a:pPr>
            <a:r>
              <a:t>&lt;Ctrl + C&gt;</a:t>
            </a:r>
          </a:p>
        </p:txBody>
      </p:sp>
      <p:sp>
        <p:nvSpPr>
          <p:cNvPr id="93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4" name="access_key = “AKIAIZT7VATBGPC3AP3Q&quot;…"/>
          <p:cNvSpPr txBox="1"/>
          <p:nvPr>
            <p:ph type="body" idx="13"/>
          </p:nvPr>
        </p:nvSpPr>
        <p:spPr>
          <a:xfrm>
            <a:off x="5672772" y="1673256"/>
            <a:ext cx="17649350" cy="4978401"/>
          </a:xfrm>
          <a:prstGeom prst="rect">
            <a:avLst/>
          </a:prstGeom>
          <a:extLst>
            <a:ext uri="{C572A759-6A51-4108-AA02-DFA0A04FC94B}">
              <ma14:wrappingTextBoxFlag xmlns:ma14="http://schemas.microsoft.com/office/mac/drawingml/2011/main" val="1"/>
            </a:ext>
          </a:extLst>
        </p:spPr>
        <p:txBody>
          <a:bodyPr/>
          <a:lstStyle/>
          <a:p>
            <a:pPr defTabSz="642937">
              <a:lnSpc>
                <a:spcPct val="100000"/>
              </a:lnSpc>
              <a:spcBef>
                <a:spcPts val="0"/>
              </a:spcBef>
              <a:defRPr sz="4000">
                <a:solidFill>
                  <a:srgbClr val="BA6900"/>
                </a:solidFill>
                <a:latin typeface="Courier"/>
                <a:ea typeface="Courier"/>
                <a:cs typeface="Courier"/>
                <a:sym typeface="Courier"/>
              </a:defRPr>
            </a:pPr>
            <a:r>
              <a:rPr>
                <a:solidFill>
                  <a:srgbClr val="1FA4FF"/>
                </a:solidFill>
              </a:rPr>
              <a:t>access_key</a:t>
            </a:r>
            <a:r>
              <a:rPr>
                <a:solidFill>
                  <a:srgbClr val="000000"/>
                </a:solidFill>
              </a:rPr>
              <a:t> = </a:t>
            </a:r>
            <a:r>
              <a:t>“AKIAIZT7VATBGPC3AP3Q"</a:t>
            </a:r>
            <a:endParaRPr>
              <a:solidFill>
                <a:srgbClr val="000000"/>
              </a:solidFill>
            </a:endParaRPr>
          </a:p>
          <a:p>
            <a:pPr defTabSz="642937">
              <a:lnSpc>
                <a:spcPct val="100000"/>
              </a:lnSpc>
              <a:spcBef>
                <a:spcPts val="0"/>
              </a:spcBef>
              <a:defRPr sz="4000">
                <a:solidFill>
                  <a:srgbClr val="BA6900"/>
                </a:solidFill>
                <a:latin typeface="Courier"/>
                <a:ea typeface="Courier"/>
                <a:cs typeface="Courier"/>
                <a:sym typeface="Courier"/>
              </a:defRPr>
            </a:pPr>
            <a:r>
              <a:rPr>
                <a:solidFill>
                  <a:srgbClr val="1FA4FF"/>
                </a:solidFill>
              </a:rPr>
              <a:t>secret_key</a:t>
            </a:r>
            <a:r>
              <a:rPr>
                <a:solidFill>
                  <a:srgbClr val="000000"/>
                </a:solidFill>
              </a:rPr>
              <a:t> = </a:t>
            </a:r>
            <a:r>
              <a:t>"W/txHyHeNCsUIS9/KGoIScy2yoqrfodKz"</a:t>
            </a:r>
            <a:endParaRPr>
              <a:solidFill>
                <a:srgbClr val="000000"/>
              </a:solidFill>
            </a:endParaRPr>
          </a:p>
          <a:p>
            <a:pPr defTabSz="642937">
              <a:lnSpc>
                <a:spcPct val="100000"/>
              </a:lnSpc>
              <a:spcBef>
                <a:spcPts val="0"/>
              </a:spcBef>
              <a:defRPr sz="4000">
                <a:solidFill>
                  <a:srgbClr val="BA6900"/>
                </a:solidFill>
                <a:latin typeface="Courier"/>
                <a:ea typeface="Courier"/>
                <a:cs typeface="Courier"/>
                <a:sym typeface="Courier"/>
              </a:defRPr>
            </a:pPr>
            <a:r>
              <a:rPr>
                <a:solidFill>
                  <a:srgbClr val="000000"/>
                </a:solidFill>
              </a:rPr>
              <a:t># ami               = "ami-0e63f50857fdc1f9f"</a:t>
            </a:r>
            <a:endParaRPr>
              <a:solidFill>
                <a:srgbClr val="000000"/>
              </a:solidFill>
            </a:endParaRPr>
          </a:p>
          <a:p>
            <a:pPr defTabSz="642937">
              <a:lnSpc>
                <a:spcPct val="100000"/>
              </a:lnSpc>
              <a:spcBef>
                <a:spcPts val="0"/>
              </a:spcBef>
              <a:defRPr sz="4000">
                <a:solidFill>
                  <a:srgbClr val="BA6900"/>
                </a:solidFill>
                <a:latin typeface="Courier"/>
                <a:ea typeface="Courier"/>
                <a:cs typeface="Courier"/>
                <a:sym typeface="Courier"/>
              </a:defRPr>
            </a:pPr>
            <a:r>
              <a:rPr>
                <a:solidFill>
                  <a:srgbClr val="000000"/>
                </a:solidFill>
              </a:rPr>
              <a:t># subnet_id         = "subnet-0c5f00e7c2fe92579"</a:t>
            </a:r>
            <a:endParaRPr>
              <a:solidFill>
                <a:srgbClr val="000000"/>
              </a:solidFill>
            </a:endParaRPr>
          </a:p>
          <a:p>
            <a:pPr defTabSz="642937">
              <a:lnSpc>
                <a:spcPct val="100000"/>
              </a:lnSpc>
              <a:spcBef>
                <a:spcPts val="0"/>
              </a:spcBef>
              <a:defRPr sz="4000">
                <a:solidFill>
                  <a:srgbClr val="BA6900"/>
                </a:solidFill>
                <a:latin typeface="Courier"/>
                <a:ea typeface="Courier"/>
                <a:cs typeface="Courier"/>
                <a:sym typeface="Courier"/>
              </a:defRPr>
            </a:pPr>
            <a:r>
              <a:rPr>
                <a:solidFill>
                  <a:srgbClr val="000000"/>
                </a:solidFill>
              </a:rPr>
              <a:t># identity          = "robin-training-env-ant"</a:t>
            </a:r>
            <a:endParaRPr>
              <a:solidFill>
                <a:srgbClr val="000000"/>
              </a:solidFill>
            </a:endParaRPr>
          </a:p>
          <a:p>
            <a:pPr defTabSz="642937">
              <a:lnSpc>
                <a:spcPct val="100000"/>
              </a:lnSpc>
              <a:spcBef>
                <a:spcPts val="0"/>
              </a:spcBef>
              <a:defRPr sz="4000">
                <a:solidFill>
                  <a:srgbClr val="BA6900"/>
                </a:solidFill>
                <a:latin typeface="Courier"/>
                <a:ea typeface="Courier"/>
                <a:cs typeface="Courier"/>
                <a:sym typeface="Courier"/>
              </a:defRPr>
            </a:pPr>
            <a:r>
              <a:rPr>
                <a:solidFill>
                  <a:srgbClr val="000000"/>
                </a:solidFill>
              </a:rPr>
              <a:t># region            = "us-west-2"</a:t>
            </a:r>
            <a:endParaRPr>
              <a:solidFill>
                <a:srgbClr val="000000"/>
              </a:solidFill>
            </a:endParaRPr>
          </a:p>
          <a:p>
            <a:pPr defTabSz="642937">
              <a:lnSpc>
                <a:spcPct val="100000"/>
              </a:lnSpc>
              <a:spcBef>
                <a:spcPts val="0"/>
              </a:spcBef>
              <a:defRPr sz="4000">
                <a:solidFill>
                  <a:srgbClr val="BA6900"/>
                </a:solidFill>
                <a:latin typeface="Courier"/>
                <a:ea typeface="Courier"/>
                <a:cs typeface="Courier"/>
                <a:sym typeface="Courier"/>
              </a:defRPr>
            </a:pPr>
            <a:r>
              <a:rPr>
                <a:solidFill>
                  <a:srgbClr val="000000"/>
                </a:solidFill>
              </a:rPr>
              <a:t># vpc_security_group_ids = ["sg-0e8be760e755de7cc"]</a:t>
            </a:r>
            <a:endParaRPr>
              <a:solidFill>
                <a:srgbClr val="000000"/>
              </a:solidFill>
            </a:endParaRPr>
          </a:p>
        </p:txBody>
      </p:sp>
      <p:sp>
        <p:nvSpPr>
          <p:cNvPr id="935" name="terraform.tfvars"/>
          <p:cNvSpPr txBox="1"/>
          <p:nvPr>
            <p:ph type="body" idx="14"/>
          </p:nvPr>
        </p:nvSpPr>
        <p:spPr>
          <a:prstGeom prst="rect">
            <a:avLst/>
          </a:prstGeom>
        </p:spPr>
        <p:txBody>
          <a:bodyPr/>
          <a:lstStyle/>
          <a:p>
            <a:pPr/>
            <a:r>
              <a:t>terraform.tfvars</a:t>
            </a:r>
          </a:p>
        </p:txBody>
      </p:sp>
      <p:sp>
        <p:nvSpPr>
          <p:cNvPr id="93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Maturity"/>
          <p:cNvSpPr txBox="1"/>
          <p:nvPr>
            <p:ph type="title"/>
          </p:nvPr>
        </p:nvSpPr>
        <p:spPr>
          <a:xfrm>
            <a:off x="1496159" y="8829742"/>
            <a:ext cx="21391682" cy="4648201"/>
          </a:xfrm>
          <a:prstGeom prst="rect">
            <a:avLst/>
          </a:prstGeom>
        </p:spPr>
        <p:txBody>
          <a:bodyPr/>
          <a:lstStyle>
            <a:lvl1pPr>
              <a:lnSpc>
                <a:spcPct val="120000"/>
              </a:lnSpc>
            </a:lvl1pPr>
          </a:lstStyle>
          <a:p>
            <a:pPr/>
            <a:r>
              <a:t>Maturity</a:t>
            </a:r>
          </a:p>
        </p:txBody>
      </p:sp>
      <p:pic>
        <p:nvPicPr>
          <p:cNvPr id="328" name="increase-plant-growth.jpg" descr="increase-plant-growth.jpg"/>
          <p:cNvPicPr>
            <a:picLocks noChangeAspect="1"/>
          </p:cNvPicPr>
          <p:nvPr/>
        </p:nvPicPr>
        <p:blipFill>
          <a:blip r:embed="rId3">
            <a:extLst/>
          </a:blip>
          <a:srcRect l="0" t="0" r="0" b="0"/>
          <a:stretch>
            <a:fillRect/>
          </a:stretch>
        </p:blipFill>
        <p:spPr>
          <a:xfrm>
            <a:off x="1496020" y="1371428"/>
            <a:ext cx="21391827" cy="8321656"/>
          </a:xfrm>
          <a:prstGeom prst="rect">
            <a:avLst/>
          </a:prstGeom>
          <a:ln w="12700">
            <a:miter lim="400000"/>
          </a:ln>
        </p:spPr>
      </p:pic>
      <p:sp>
        <p:nvSpPr>
          <p:cNvPr id="32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0" name="&gt; terraform plan -var secret_key=&lt;secret_key&gt;…"/>
          <p:cNvSpPr txBox="1"/>
          <p:nvPr>
            <p:ph type="body" idx="13"/>
          </p:nvPr>
        </p:nvSpPr>
        <p:spPr>
          <a:xfrm>
            <a:off x="5634672" y="1698656"/>
            <a:ext cx="17650044" cy="6563361"/>
          </a:xfrm>
          <a:prstGeom prst="rect">
            <a:avLst/>
          </a:prstGeom>
          <a:extLst>
            <a:ext uri="{C572A759-6A51-4108-AA02-DFA0A04FC94B}">
              <ma14:wrappingTextBoxFlag xmlns:ma14="http://schemas.microsoft.com/office/mac/drawingml/2011/main" val="1"/>
            </a:ext>
          </a:extLst>
        </p:spPr>
        <p:txBody>
          <a:bodyPr/>
          <a:lstStyle/>
          <a:p>
            <a:pPr>
              <a:lnSpc>
                <a:spcPct val="120000"/>
              </a:lnSpc>
              <a:spcBef>
                <a:spcPts val="0"/>
              </a:spcBef>
              <a:defRPr sz="4000">
                <a:solidFill>
                  <a:srgbClr val="FFFFFF"/>
                </a:solidFill>
                <a:latin typeface="Courier"/>
                <a:ea typeface="Courier"/>
                <a:cs typeface="Courier"/>
                <a:sym typeface="Courier"/>
              </a:defRPr>
            </a:pPr>
            <a:r>
              <a:t>&gt; terraform plan -var secret_key=&lt;secret_key&gt;</a:t>
            </a:r>
          </a:p>
          <a:p>
            <a:pPr>
              <a:lnSpc>
                <a:spcPct val="120000"/>
              </a:lnSpc>
              <a:spcBef>
                <a:spcPts val="0"/>
              </a:spcBef>
              <a:defRPr b="1" sz="4000">
                <a:solidFill>
                  <a:srgbClr val="FFFFFF"/>
                </a:solidFill>
                <a:latin typeface="Courier"/>
                <a:ea typeface="Courier"/>
                <a:cs typeface="Courier"/>
                <a:sym typeface="Courier"/>
              </a:defRPr>
            </a:pPr>
            <a:r>
              <a:t>aws_instance.web: Refreshing state... (ID: i-02f5717f1a84502ed)</a:t>
            </a:r>
          </a:p>
          <a:p>
            <a:pPr>
              <a:lnSpc>
                <a:spcPct val="120000"/>
              </a:lnSpc>
              <a:spcBef>
                <a:spcPts val="0"/>
              </a:spcBef>
              <a:defRPr b="1" sz="4000">
                <a:solidFill>
                  <a:srgbClr val="FFFFFF"/>
                </a:solidFill>
                <a:latin typeface="Courier"/>
                <a:ea typeface="Courier"/>
                <a:cs typeface="Courier"/>
                <a:sym typeface="Courier"/>
              </a:defRPr>
            </a:pPr>
          </a:p>
          <a:p>
            <a:pPr>
              <a:lnSpc>
                <a:spcPct val="120000"/>
              </a:lnSpc>
              <a:spcBef>
                <a:spcPts val="0"/>
              </a:spcBef>
              <a:defRPr b="1" sz="4000">
                <a:solidFill>
                  <a:srgbClr val="B8B8B8"/>
                </a:solidFill>
                <a:latin typeface="Courier"/>
                <a:ea typeface="Courier"/>
                <a:cs typeface="Courier"/>
                <a:sym typeface="Courier"/>
              </a:defRPr>
            </a:pPr>
            <a:r>
              <a:t># ...</a:t>
            </a:r>
          </a:p>
          <a:p>
            <a:pPr>
              <a:lnSpc>
                <a:spcPct val="120000"/>
              </a:lnSpc>
              <a:spcBef>
                <a:spcPts val="0"/>
              </a:spcBef>
              <a:defRPr b="1" sz="4000">
                <a:solidFill>
                  <a:srgbClr val="FFFFFF"/>
                </a:solidFill>
                <a:latin typeface="Courier"/>
                <a:ea typeface="Courier"/>
                <a:cs typeface="Courier"/>
                <a:sym typeface="Courier"/>
              </a:defRPr>
            </a:pPr>
          </a:p>
          <a:p>
            <a:pPr>
              <a:lnSpc>
                <a:spcPct val="120000"/>
              </a:lnSpc>
              <a:spcBef>
                <a:spcPts val="0"/>
              </a:spcBef>
              <a:defRPr b="1" sz="4000">
                <a:solidFill>
                  <a:srgbClr val="5EB440"/>
                </a:solidFill>
                <a:latin typeface="Courier"/>
                <a:ea typeface="Courier"/>
                <a:cs typeface="Courier"/>
                <a:sym typeface="Courier"/>
              </a:defRPr>
            </a:pPr>
            <a:r>
              <a:t>No changes. Infrastructure is up-to-date.</a:t>
            </a:r>
          </a:p>
          <a:p>
            <a:pPr>
              <a:lnSpc>
                <a:spcPct val="120000"/>
              </a:lnSpc>
              <a:spcBef>
                <a:spcPts val="0"/>
              </a:spcBef>
              <a:defRPr b="1" sz="4000">
                <a:solidFill>
                  <a:srgbClr val="5EB440"/>
                </a:solidFill>
                <a:latin typeface="Courier"/>
                <a:ea typeface="Courier"/>
                <a:cs typeface="Courier"/>
                <a:sym typeface="Courier"/>
              </a:defRPr>
            </a:pPr>
          </a:p>
          <a:p>
            <a:pPr>
              <a:lnSpc>
                <a:spcPct val="120000"/>
              </a:lnSpc>
              <a:spcBef>
                <a:spcPts val="0"/>
              </a:spcBef>
              <a:defRPr b="1" sz="4000">
                <a:solidFill>
                  <a:srgbClr val="B8B8B8"/>
                </a:solidFill>
                <a:latin typeface="Courier"/>
                <a:ea typeface="Courier"/>
                <a:cs typeface="Courier"/>
                <a:sym typeface="Courier"/>
              </a:defRPr>
            </a:pPr>
            <a:r>
              <a:t># ...</a:t>
            </a:r>
          </a:p>
        </p:txBody>
      </p:sp>
      <p:sp>
        <p:nvSpPr>
          <p:cNvPr id="94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5" name="&gt; terraform plan -var-file secrets.tfvars"/>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lvl1pPr>
              <a:lnSpc>
                <a:spcPct val="120000"/>
              </a:lnSpc>
              <a:spcBef>
                <a:spcPts val="0"/>
              </a:spcBef>
              <a:defRPr sz="4000">
                <a:solidFill>
                  <a:srgbClr val="FFFFFF"/>
                </a:solidFill>
                <a:latin typeface="Courier"/>
                <a:ea typeface="Courier"/>
                <a:cs typeface="Courier"/>
                <a:sym typeface="Courier"/>
              </a:defRPr>
            </a:lvl1pPr>
          </a:lstStyle>
          <a:p>
            <a:pPr/>
            <a:r>
              <a:t>&gt; terraform plan -var-file secrets.tfvars</a:t>
            </a:r>
          </a:p>
        </p:txBody>
      </p:sp>
      <p:sp>
        <p:nvSpPr>
          <p:cNvPr id="94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0" name="Specifying Variable Values"/>
          <p:cNvSpPr txBox="1"/>
          <p:nvPr>
            <p:ph type="title"/>
          </p:nvPr>
        </p:nvSpPr>
        <p:spPr>
          <a:prstGeom prst="rect">
            <a:avLst/>
          </a:prstGeom>
        </p:spPr>
        <p:txBody>
          <a:bodyPr/>
          <a:lstStyle/>
          <a:p>
            <a:pPr/>
            <a:r>
              <a:t>Specifying Variable Values</a:t>
            </a:r>
          </a:p>
        </p:txBody>
      </p:sp>
      <p:sp>
        <p:nvSpPr>
          <p:cNvPr id="951" name="Default values…"/>
          <p:cNvSpPr txBox="1"/>
          <p:nvPr>
            <p:ph type="body" idx="1"/>
          </p:nvPr>
        </p:nvSpPr>
        <p:spPr>
          <a:xfrm>
            <a:off x="6282266" y="2716267"/>
            <a:ext cx="17233967" cy="8766110"/>
          </a:xfrm>
          <a:prstGeom prst="rect">
            <a:avLst/>
          </a:prstGeom>
        </p:spPr>
        <p:txBody>
          <a:bodyPr/>
          <a:lstStyle/>
          <a:p>
            <a:pPr defTabSz="652145">
              <a:spcBef>
                <a:spcPts val="3100"/>
              </a:spcBef>
              <a:defRPr sz="4740"/>
            </a:pPr>
          </a:p>
          <a:p>
            <a:pPr lvl="1" marL="1397227" indent="-855445" defTabSz="652145">
              <a:spcBef>
                <a:spcPts val="3100"/>
              </a:spcBef>
              <a:buSzPct val="100000"/>
              <a:buAutoNum type="arabicPeriod" startAt="1"/>
              <a:defRPr sz="4740"/>
            </a:pPr>
            <a:r>
              <a:t>Default values</a:t>
            </a:r>
          </a:p>
          <a:p>
            <a:pPr lvl="1" marL="1397227" indent="-855445" defTabSz="652145">
              <a:spcBef>
                <a:spcPts val="3100"/>
              </a:spcBef>
              <a:buSzPct val="100000"/>
              <a:buAutoNum type="arabicPeriod" startAt="1"/>
              <a:defRPr sz="4740"/>
            </a:pPr>
            <a:r>
              <a:t>Environment variables</a:t>
            </a:r>
          </a:p>
          <a:p>
            <a:pPr lvl="1" marL="1397227" indent="-855445" defTabSz="652145">
              <a:spcBef>
                <a:spcPts val="3100"/>
              </a:spcBef>
              <a:buSzPct val="100000"/>
              <a:buAutoNum type="arabicPeriod" startAt="1"/>
              <a:defRPr sz="4740"/>
            </a:pPr>
            <a:r>
              <a:t>Saved in variable definition files (</a:t>
            </a:r>
            <a:r>
              <a:rPr>
                <a:latin typeface="Courier"/>
                <a:ea typeface="Courier"/>
                <a:cs typeface="Courier"/>
                <a:sym typeface="Courier"/>
              </a:rPr>
              <a:t>terraform.tfvars</a:t>
            </a:r>
            <a:r>
              <a:t>)</a:t>
            </a:r>
            <a:endParaRPr b="1" i="1">
              <a:latin typeface="Courier"/>
              <a:ea typeface="Courier"/>
              <a:cs typeface="Courier"/>
              <a:sym typeface="Courier"/>
            </a:endParaRPr>
          </a:p>
          <a:p>
            <a:pPr lvl="1" marL="1397227" indent="-855445" defTabSz="652145">
              <a:spcBef>
                <a:spcPts val="3100"/>
              </a:spcBef>
              <a:buSzPct val="100000"/>
              <a:buAutoNum type="arabicPeriod" startAt="1"/>
              <a:defRPr sz="4740"/>
            </a:pPr>
            <a:r>
              <a:t>Using the </a:t>
            </a:r>
            <a:r>
              <a:rPr b="1" i="1">
                <a:latin typeface="Courier"/>
                <a:ea typeface="Courier"/>
                <a:cs typeface="Courier"/>
                <a:sym typeface="Courier"/>
              </a:rPr>
              <a:t>-var</a:t>
            </a:r>
            <a:r>
              <a:t> or </a:t>
            </a:r>
            <a:r>
              <a:rPr b="1" i="1">
                <a:latin typeface="Courier"/>
                <a:ea typeface="Courier"/>
                <a:cs typeface="Courier"/>
                <a:sym typeface="Courier"/>
              </a:rPr>
              <a:t>-var-file</a:t>
            </a:r>
            <a:r>
              <a:t> command line option</a:t>
            </a:r>
          </a:p>
          <a:p>
            <a:pPr lvl="1" marL="1397227" indent="-855445" defTabSz="652145">
              <a:spcBef>
                <a:spcPts val="3100"/>
              </a:spcBef>
              <a:buSzPct val="100000"/>
              <a:buAutoNum type="arabicPeriod" startAt="1"/>
              <a:defRPr sz="4740"/>
            </a:pPr>
            <a:r>
              <a:t>Configured in a Terraform Enterprise or Terraform Cloud workspace</a:t>
            </a:r>
          </a:p>
          <a:p>
            <a:pPr lvl="1" marL="1397227" indent="-855445" defTabSz="652145">
              <a:spcBef>
                <a:spcPts val="3100"/>
              </a:spcBef>
              <a:buSzPct val="100000"/>
              <a:buAutoNum type="arabicPeriod" startAt="1"/>
              <a:defRPr sz="4740"/>
            </a:pPr>
            <a:r>
              <a:t>Entered via CLI prompts</a:t>
            </a:r>
          </a:p>
        </p:txBody>
      </p:sp>
      <p:sp>
        <p:nvSpPr>
          <p:cNvPr id="95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956" name="Create terraform.tfvars File…"/>
          <p:cNvSpPr txBox="1"/>
          <p:nvPr>
            <p:ph type="body" idx="13"/>
          </p:nvPr>
        </p:nvSpPr>
        <p:spPr>
          <a:prstGeom prst="rect">
            <a:avLst/>
          </a:prstGeom>
        </p:spPr>
        <p:txBody>
          <a:bodyPr/>
          <a:lstStyle/>
          <a:p>
            <a:pPr>
              <a:defRPr>
                <a:solidFill>
                  <a:srgbClr val="FFFFFF"/>
                </a:solidFill>
              </a:defRPr>
            </a:pPr>
            <a:r>
              <a:t>Create </a:t>
            </a:r>
            <a:r>
              <a:rPr>
                <a:latin typeface="Courier"/>
                <a:ea typeface="Courier"/>
                <a:cs typeface="Courier"/>
                <a:sym typeface="Courier"/>
              </a:rPr>
              <a:t>terraform.tfvars</a:t>
            </a:r>
            <a:r>
              <a:t> File</a:t>
            </a:r>
          </a:p>
          <a:p>
            <a:pPr>
              <a:defRPr>
                <a:solidFill>
                  <a:srgbClr val="B3BAC6"/>
                </a:solidFill>
              </a:defRPr>
            </a:pPr>
            <a:r>
              <a:t>Open the file named </a:t>
            </a:r>
            <a:r>
              <a:rPr b="1" i="1">
                <a:latin typeface="Courier"/>
                <a:ea typeface="Courier"/>
                <a:cs typeface="Courier"/>
                <a:sym typeface="Courier"/>
              </a:rPr>
              <a:t>terraform.tfvars</a:t>
            </a:r>
            <a:r>
              <a:t> and uncomment the first two key-value pairs.</a:t>
            </a:r>
          </a:p>
          <a:p>
            <a:pPr>
              <a:defRPr>
                <a:solidFill>
                  <a:srgbClr val="B3BAC6"/>
                </a:solidFill>
              </a:defRPr>
            </a:pPr>
            <a:r>
              <a:t>Be sure to remove any leading whitespace.</a:t>
            </a:r>
          </a:p>
        </p:txBody>
      </p:sp>
      <p:sp>
        <p:nvSpPr>
          <p:cNvPr id="957"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961" name="&gt; terraform plan…"/>
          <p:cNvSpPr txBox="1"/>
          <p:nvPr>
            <p:ph type="body" idx="13"/>
          </p:nvPr>
        </p:nvSpPr>
        <p:spPr>
          <a:xfrm>
            <a:off x="5634672" y="1698656"/>
            <a:ext cx="17650044" cy="3637281"/>
          </a:xfrm>
          <a:prstGeom prst="rect">
            <a:avLst/>
          </a:prstGeom>
          <a:extLst>
            <a:ext uri="{C572A759-6A51-4108-AA02-DFA0A04FC94B}">
              <ma14:wrappingTextBoxFlag xmlns:ma14="http://schemas.microsoft.com/office/mac/drawingml/2011/main" val="1"/>
            </a:ext>
          </a:extLst>
        </p:spPr>
        <p:txBody>
          <a:bodyPr/>
          <a:lstStyle/>
          <a:p>
            <a:pPr>
              <a:lnSpc>
                <a:spcPct val="120000"/>
              </a:lnSpc>
              <a:spcBef>
                <a:spcPts val="0"/>
              </a:spcBef>
              <a:defRPr sz="4000">
                <a:solidFill>
                  <a:srgbClr val="FFFFFF"/>
                </a:solidFill>
                <a:latin typeface="Courier"/>
                <a:ea typeface="Courier"/>
                <a:cs typeface="Courier"/>
                <a:sym typeface="Courier"/>
              </a:defRPr>
            </a:pPr>
            <a:r>
              <a:t>&gt; terraform plan</a:t>
            </a:r>
          </a:p>
          <a:p>
            <a:pPr>
              <a:lnSpc>
                <a:spcPct val="120000"/>
              </a:lnSpc>
              <a:spcBef>
                <a:spcPts val="0"/>
              </a:spcBef>
              <a:defRPr b="1" sz="4000">
                <a:solidFill>
                  <a:srgbClr val="FFFFFF"/>
                </a:solidFill>
                <a:latin typeface="Courier"/>
                <a:ea typeface="Courier"/>
                <a:cs typeface="Courier"/>
                <a:sym typeface="Courier"/>
              </a:defRPr>
            </a:pPr>
            <a:r>
              <a:t>aws_instance.web: Refreshing state... (ID: i-02f5717f1a84502ed)</a:t>
            </a:r>
          </a:p>
          <a:p>
            <a:pPr>
              <a:lnSpc>
                <a:spcPct val="120000"/>
              </a:lnSpc>
              <a:spcBef>
                <a:spcPts val="0"/>
              </a:spcBef>
              <a:defRPr sz="4000">
                <a:solidFill>
                  <a:srgbClr val="FFFFFF"/>
                </a:solidFill>
                <a:latin typeface="Courier"/>
                <a:ea typeface="Courier"/>
                <a:cs typeface="Courier"/>
                <a:sym typeface="Courier"/>
              </a:defRPr>
            </a:pPr>
          </a:p>
          <a:p>
            <a:pPr>
              <a:lnSpc>
                <a:spcPct val="120000"/>
              </a:lnSpc>
              <a:spcBef>
                <a:spcPts val="0"/>
              </a:spcBef>
              <a:defRPr sz="4000">
                <a:solidFill>
                  <a:srgbClr val="75DB3C"/>
                </a:solidFill>
                <a:latin typeface="Courier"/>
                <a:ea typeface="Courier"/>
                <a:cs typeface="Courier"/>
                <a:sym typeface="Courier"/>
              </a:defRPr>
            </a:pPr>
            <a:r>
              <a:t>No changes. Infrastructure is up-to-date.</a:t>
            </a:r>
          </a:p>
        </p:txBody>
      </p:sp>
      <p:sp>
        <p:nvSpPr>
          <p:cNvPr id="962"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6" name="variable &quot;num_webservers&quot; {…"/>
          <p:cNvSpPr txBox="1"/>
          <p:nvPr>
            <p:ph type="body" idx="13"/>
          </p:nvPr>
        </p:nvSpPr>
        <p:spPr>
          <a:xfrm>
            <a:off x="5672772" y="1673256"/>
            <a:ext cx="17649350" cy="11805921"/>
          </a:xfrm>
          <a:prstGeom prst="rect">
            <a:avLst/>
          </a:prstGeom>
          <a:extLst>
            <a:ext uri="{C572A759-6A51-4108-AA02-DFA0A04FC94B}">
              <ma14:wrappingTextBoxFlag xmlns:ma14="http://schemas.microsoft.com/office/mac/drawingml/2011/main" val="1"/>
            </a:ext>
          </a:extLst>
        </p:spPr>
        <p:txBody>
          <a:bodyPr/>
          <a:lstStyle/>
          <a:p>
            <a:pPr defTabSz="642937">
              <a:lnSpc>
                <a:spcPct val="100000"/>
              </a:lnSpc>
              <a:spcBef>
                <a:spcPts val="0"/>
              </a:spcBef>
              <a:defRPr sz="4000">
                <a:solidFill>
                  <a:srgbClr val="0222B9"/>
                </a:solidFill>
                <a:latin typeface="Courier"/>
                <a:ea typeface="Courier"/>
                <a:cs typeface="Courier"/>
                <a:sym typeface="Courier"/>
              </a:defRPr>
            </a:pPr>
            <a:r>
              <a:t>variable</a:t>
            </a:r>
            <a:r>
              <a:rPr>
                <a:solidFill>
                  <a:srgbClr val="000000"/>
                </a:solidFill>
              </a:rPr>
              <a:t> </a:t>
            </a:r>
            <a:r>
              <a:rPr>
                <a:solidFill>
                  <a:srgbClr val="BA6900"/>
                </a:solidFill>
              </a:rPr>
              <a:t>"num_webservers"</a:t>
            </a:r>
            <a:r>
              <a:rPr>
                <a:solidFill>
                  <a:srgbClr val="000000"/>
                </a:solidFill>
              </a:rPr>
              <a:t> {</a:t>
            </a:r>
            <a:endParaRPr>
              <a:solidFill>
                <a:srgbClr val="000000"/>
              </a:solidFill>
            </a:endParaRPr>
          </a:p>
          <a:p>
            <a:pPr defTabSz="642937">
              <a:lnSpc>
                <a:spcPct val="100000"/>
              </a:lnSpc>
              <a:spcBef>
                <a:spcPts val="0"/>
              </a:spcBef>
              <a:defRPr sz="4000">
                <a:solidFill>
                  <a:srgbClr val="1FA4FF"/>
                </a:solidFill>
                <a:latin typeface="Courier"/>
                <a:ea typeface="Courier"/>
                <a:cs typeface="Courier"/>
                <a:sym typeface="Courier"/>
              </a:defRPr>
            </a:pPr>
            <a:r>
              <a:t>  type</a:t>
            </a:r>
            <a:r>
              <a:rPr>
                <a:solidFill>
                  <a:srgbClr val="000000"/>
                </a:solidFill>
              </a:rPr>
              <a:t>    = </a:t>
            </a:r>
            <a:r>
              <a:rPr>
                <a:solidFill>
                  <a:srgbClr val="BA6900"/>
                </a:solidFill>
              </a:rPr>
              <a:t>"number"</a:t>
            </a:r>
            <a:endParaRPr>
              <a:solidFill>
                <a:srgbClr val="000000"/>
              </a:solidFill>
            </a:endParaRPr>
          </a:p>
          <a:p>
            <a:pPr defTabSz="642937">
              <a:lnSpc>
                <a:spcPct val="100000"/>
              </a:lnSpc>
              <a:spcBef>
                <a:spcPts val="0"/>
              </a:spcBef>
              <a:defRPr sz="4000">
                <a:solidFill>
                  <a:srgbClr val="BA6900"/>
                </a:solidFill>
                <a:latin typeface="Courier"/>
                <a:ea typeface="Courier"/>
                <a:cs typeface="Courier"/>
                <a:sym typeface="Courier"/>
              </a:defRPr>
            </a:pPr>
            <a:r>
              <a:rPr>
                <a:solidFill>
                  <a:srgbClr val="1FA4FF"/>
                </a:solidFill>
              </a:rPr>
              <a:t>  default</a:t>
            </a:r>
            <a:r>
              <a:rPr>
                <a:solidFill>
                  <a:srgbClr val="000000"/>
                </a:solidFill>
              </a:rPr>
              <a:t> = 5</a:t>
            </a:r>
            <a:endParaRPr>
              <a:solidFill>
                <a:srgbClr val="000000"/>
              </a:solidFill>
            </a:endParaRPr>
          </a:p>
          <a:p>
            <a:pPr defTabSz="642937">
              <a:lnSpc>
                <a:spcPct val="100000"/>
              </a:lnSpc>
              <a:spcBef>
                <a:spcPts val="0"/>
              </a:spcBef>
              <a:defRPr sz="4000">
                <a:latin typeface="Courier"/>
                <a:ea typeface="Courier"/>
                <a:cs typeface="Courier"/>
                <a:sym typeface="Courier"/>
              </a:defRPr>
            </a:pPr>
            <a:r>
              <a:t>}</a:t>
            </a:r>
          </a:p>
          <a:p>
            <a:pPr defTabSz="642937">
              <a:lnSpc>
                <a:spcPct val="100000"/>
              </a:lnSpc>
              <a:spcBef>
                <a:spcPts val="0"/>
              </a:spcBef>
              <a:defRPr sz="4000">
                <a:solidFill>
                  <a:srgbClr val="0222B9"/>
                </a:solidFill>
                <a:latin typeface="Courier"/>
                <a:ea typeface="Courier"/>
                <a:cs typeface="Courier"/>
                <a:sym typeface="Courier"/>
              </a:defRPr>
            </a:pPr>
          </a:p>
          <a:p>
            <a:pPr defTabSz="642937">
              <a:lnSpc>
                <a:spcPct val="100000"/>
              </a:lnSpc>
              <a:spcBef>
                <a:spcPts val="0"/>
              </a:spcBef>
              <a:defRPr sz="4000">
                <a:solidFill>
                  <a:srgbClr val="0222B9"/>
                </a:solidFill>
                <a:latin typeface="Courier"/>
                <a:ea typeface="Courier"/>
                <a:cs typeface="Courier"/>
                <a:sym typeface="Courier"/>
              </a:defRPr>
            </a:pPr>
            <a:r>
              <a:t>variable</a:t>
            </a:r>
            <a:r>
              <a:rPr>
                <a:solidFill>
                  <a:srgbClr val="000000"/>
                </a:solidFill>
              </a:rPr>
              <a:t> </a:t>
            </a:r>
            <a:r>
              <a:rPr>
                <a:solidFill>
                  <a:srgbClr val="BA6900"/>
                </a:solidFill>
              </a:rPr>
              <a:t>"zones"</a:t>
            </a:r>
            <a:r>
              <a:rPr>
                <a:solidFill>
                  <a:srgbClr val="000000"/>
                </a:solidFill>
              </a:rPr>
              <a:t> {</a:t>
            </a:r>
            <a:endParaRPr>
              <a:solidFill>
                <a:srgbClr val="000000"/>
              </a:solidFill>
            </a:endParaRPr>
          </a:p>
          <a:p>
            <a:pPr defTabSz="642937">
              <a:lnSpc>
                <a:spcPct val="100000"/>
              </a:lnSpc>
              <a:spcBef>
                <a:spcPts val="0"/>
              </a:spcBef>
              <a:defRPr sz="4000">
                <a:solidFill>
                  <a:srgbClr val="1FA4FF"/>
                </a:solidFill>
                <a:latin typeface="Courier"/>
                <a:ea typeface="Courier"/>
                <a:cs typeface="Courier"/>
                <a:sym typeface="Courier"/>
              </a:defRPr>
            </a:pPr>
            <a:r>
              <a:t>  type</a:t>
            </a:r>
            <a:r>
              <a:rPr>
                <a:solidFill>
                  <a:srgbClr val="000000"/>
                </a:solidFill>
              </a:rPr>
              <a:t>    = </a:t>
            </a:r>
            <a:r>
              <a:rPr>
                <a:solidFill>
                  <a:srgbClr val="BA6900"/>
                </a:solidFill>
              </a:rPr>
              <a:t>"list"</a:t>
            </a:r>
            <a:endParaRPr>
              <a:solidFill>
                <a:srgbClr val="000000"/>
              </a:solidFill>
            </a:endParaRPr>
          </a:p>
          <a:p>
            <a:pPr defTabSz="642937">
              <a:lnSpc>
                <a:spcPct val="100000"/>
              </a:lnSpc>
              <a:spcBef>
                <a:spcPts val="0"/>
              </a:spcBef>
              <a:defRPr sz="4000">
                <a:solidFill>
                  <a:srgbClr val="BA6900"/>
                </a:solidFill>
                <a:latin typeface="Courier"/>
                <a:ea typeface="Courier"/>
                <a:cs typeface="Courier"/>
                <a:sym typeface="Courier"/>
              </a:defRPr>
            </a:pPr>
            <a:r>
              <a:rPr>
                <a:solidFill>
                  <a:srgbClr val="1FA4FF"/>
                </a:solidFill>
              </a:rPr>
              <a:t>  default</a:t>
            </a:r>
            <a:r>
              <a:rPr>
                <a:solidFill>
                  <a:srgbClr val="000000"/>
                </a:solidFill>
              </a:rPr>
              <a:t> = [</a:t>
            </a:r>
            <a:r>
              <a:t>"us-east-1a", "us-east-1b"</a:t>
            </a:r>
            <a:r>
              <a:rPr>
                <a:solidFill>
                  <a:srgbClr val="000000"/>
                </a:solidFill>
              </a:rPr>
              <a:t>]</a:t>
            </a:r>
            <a:endParaRPr>
              <a:solidFill>
                <a:srgbClr val="000000"/>
              </a:solidFill>
            </a:endParaRPr>
          </a:p>
          <a:p>
            <a:pPr defTabSz="642937">
              <a:lnSpc>
                <a:spcPct val="100000"/>
              </a:lnSpc>
              <a:spcBef>
                <a:spcPts val="0"/>
              </a:spcBef>
              <a:defRPr sz="4000">
                <a:latin typeface="Courier"/>
                <a:ea typeface="Courier"/>
                <a:cs typeface="Courier"/>
                <a:sym typeface="Courier"/>
              </a:defRPr>
            </a:pPr>
            <a:r>
              <a:t>}</a:t>
            </a:r>
          </a:p>
          <a:p>
            <a:pPr>
              <a:lnSpc>
                <a:spcPct val="120000"/>
              </a:lnSpc>
              <a:spcBef>
                <a:spcPts val="0"/>
              </a:spcBef>
              <a:defRPr sz="4000">
                <a:latin typeface="Courier"/>
                <a:ea typeface="Courier"/>
                <a:cs typeface="Courier"/>
                <a:sym typeface="Courier"/>
              </a:defRPr>
            </a:pPr>
          </a:p>
          <a:p>
            <a:pPr defTabSz="642937">
              <a:lnSpc>
                <a:spcPct val="100000"/>
              </a:lnSpc>
              <a:spcBef>
                <a:spcPts val="0"/>
              </a:spcBef>
              <a:defRPr sz="4000">
                <a:solidFill>
                  <a:srgbClr val="0222B9"/>
                </a:solidFill>
                <a:latin typeface="Courier"/>
                <a:ea typeface="Courier"/>
                <a:cs typeface="Courier"/>
                <a:sym typeface="Courier"/>
              </a:defRPr>
            </a:pPr>
            <a:r>
              <a:t>variable</a:t>
            </a:r>
            <a:r>
              <a:rPr>
                <a:solidFill>
                  <a:srgbClr val="000000"/>
                </a:solidFill>
              </a:rPr>
              <a:t> </a:t>
            </a:r>
            <a:r>
              <a:rPr>
                <a:solidFill>
                  <a:srgbClr val="BA6900"/>
                </a:solidFill>
              </a:rPr>
              <a:t>"image_ids"</a:t>
            </a:r>
            <a:r>
              <a:rPr>
                <a:solidFill>
                  <a:srgbClr val="000000"/>
                </a:solidFill>
              </a:rPr>
              <a:t> {</a:t>
            </a:r>
            <a:endParaRPr>
              <a:solidFill>
                <a:srgbClr val="000000"/>
              </a:solidFill>
            </a:endParaRPr>
          </a:p>
          <a:p>
            <a:pPr defTabSz="642937">
              <a:lnSpc>
                <a:spcPct val="100000"/>
              </a:lnSpc>
              <a:spcBef>
                <a:spcPts val="0"/>
              </a:spcBef>
              <a:defRPr sz="4000">
                <a:solidFill>
                  <a:srgbClr val="1FA4FF"/>
                </a:solidFill>
                <a:latin typeface="Courier"/>
                <a:ea typeface="Courier"/>
                <a:cs typeface="Courier"/>
                <a:sym typeface="Courier"/>
              </a:defRPr>
            </a:pPr>
            <a:r>
              <a:t>  type</a:t>
            </a:r>
            <a:r>
              <a:rPr>
                <a:solidFill>
                  <a:srgbClr val="000000"/>
                </a:solidFill>
              </a:rPr>
              <a:t>    = </a:t>
            </a:r>
            <a:r>
              <a:rPr>
                <a:solidFill>
                  <a:srgbClr val="BA6900"/>
                </a:solidFill>
              </a:rPr>
              <a:t>"map"</a:t>
            </a:r>
          </a:p>
          <a:p>
            <a:pPr defTabSz="642937">
              <a:lnSpc>
                <a:spcPct val="100000"/>
              </a:lnSpc>
              <a:spcBef>
                <a:spcPts val="0"/>
              </a:spcBef>
              <a:defRPr sz="4000">
                <a:solidFill>
                  <a:srgbClr val="1FA4FF"/>
                </a:solidFill>
                <a:latin typeface="Courier"/>
                <a:ea typeface="Courier"/>
                <a:cs typeface="Courier"/>
                <a:sym typeface="Courier"/>
              </a:defRPr>
            </a:pPr>
            <a:r>
              <a:t>  default</a:t>
            </a:r>
            <a:r>
              <a:rPr>
                <a:solidFill>
                  <a:srgbClr val="000000"/>
                </a:solidFill>
              </a:rPr>
              <a:t> = {</a:t>
            </a:r>
            <a:endParaRPr>
              <a:solidFill>
                <a:srgbClr val="000000"/>
              </a:solidFill>
            </a:endParaRPr>
          </a:p>
          <a:p>
            <a:pPr defTabSz="642937">
              <a:lnSpc>
                <a:spcPct val="100000"/>
              </a:lnSpc>
              <a:spcBef>
                <a:spcPts val="0"/>
              </a:spcBef>
              <a:defRPr sz="4000">
                <a:solidFill>
                  <a:srgbClr val="1FA4FF"/>
                </a:solidFill>
                <a:latin typeface="Courier"/>
                <a:ea typeface="Courier"/>
                <a:cs typeface="Courier"/>
                <a:sym typeface="Courier"/>
              </a:defRPr>
            </a:pPr>
            <a:r>
              <a:t>    us-east-1</a:t>
            </a:r>
            <a:r>
              <a:rPr>
                <a:solidFill>
                  <a:srgbClr val="000000"/>
                </a:solidFill>
              </a:rPr>
              <a:t> = </a:t>
            </a:r>
            <a:r>
              <a:rPr>
                <a:solidFill>
                  <a:srgbClr val="BA6900"/>
                </a:solidFill>
              </a:rPr>
              <a:t>"image-1234"</a:t>
            </a:r>
            <a:endParaRPr>
              <a:solidFill>
                <a:srgbClr val="000000"/>
              </a:solidFill>
            </a:endParaRPr>
          </a:p>
          <a:p>
            <a:pPr defTabSz="642937">
              <a:lnSpc>
                <a:spcPct val="100000"/>
              </a:lnSpc>
              <a:spcBef>
                <a:spcPts val="0"/>
              </a:spcBef>
              <a:defRPr sz="4000">
                <a:solidFill>
                  <a:srgbClr val="1FA4FF"/>
                </a:solidFill>
                <a:latin typeface="Courier"/>
                <a:ea typeface="Courier"/>
                <a:cs typeface="Courier"/>
                <a:sym typeface="Courier"/>
              </a:defRPr>
            </a:pPr>
            <a:r>
              <a:t>    us-west-2</a:t>
            </a:r>
            <a:r>
              <a:rPr>
                <a:solidFill>
                  <a:srgbClr val="000000"/>
                </a:solidFill>
              </a:rPr>
              <a:t> = </a:t>
            </a:r>
            <a:r>
              <a:rPr>
                <a:solidFill>
                  <a:srgbClr val="BA6900"/>
                </a:solidFill>
              </a:rPr>
              <a:t>"image-4567"</a:t>
            </a:r>
            <a:endParaRPr>
              <a:solidFill>
                <a:srgbClr val="000000"/>
              </a:solidFill>
            </a:endParaRPr>
          </a:p>
          <a:p>
            <a:pPr defTabSz="642937">
              <a:lnSpc>
                <a:spcPct val="100000"/>
              </a:lnSpc>
              <a:spcBef>
                <a:spcPts val="0"/>
              </a:spcBef>
              <a:defRPr sz="4000">
                <a:latin typeface="Courier"/>
                <a:ea typeface="Courier"/>
                <a:cs typeface="Courier"/>
                <a:sym typeface="Courier"/>
              </a:defRPr>
            </a:pPr>
            <a:r>
              <a:t>  }</a:t>
            </a:r>
          </a:p>
          <a:p>
            <a:pPr defTabSz="642937">
              <a:lnSpc>
                <a:spcPct val="100000"/>
              </a:lnSpc>
              <a:spcBef>
                <a:spcPts val="0"/>
              </a:spcBef>
              <a:defRPr sz="4000">
                <a:latin typeface="Courier"/>
                <a:ea typeface="Courier"/>
                <a:cs typeface="Courier"/>
                <a:sym typeface="Courier"/>
              </a:defRPr>
            </a:pPr>
            <a:r>
              <a:t>}</a:t>
            </a:r>
          </a:p>
          <a:p>
            <a:pPr defTabSz="642937">
              <a:lnSpc>
                <a:spcPct val="100000"/>
              </a:lnSpc>
              <a:spcBef>
                <a:spcPts val="0"/>
              </a:spcBef>
              <a:defRPr sz="4000">
                <a:latin typeface="Courier"/>
                <a:ea typeface="Courier"/>
                <a:cs typeface="Courier"/>
                <a:sym typeface="Courier"/>
              </a:defRPr>
            </a:pPr>
          </a:p>
        </p:txBody>
      </p:sp>
      <p:sp>
        <p:nvSpPr>
          <p:cNvPr id="967" name="variables.tf"/>
          <p:cNvSpPr txBox="1"/>
          <p:nvPr>
            <p:ph type="body" idx="14"/>
          </p:nvPr>
        </p:nvSpPr>
        <p:spPr>
          <a:prstGeom prst="rect">
            <a:avLst/>
          </a:prstGeom>
        </p:spPr>
        <p:txBody>
          <a:bodyPr/>
          <a:lstStyle/>
          <a:p>
            <a:pPr/>
            <a:r>
              <a:t>variables.tf</a:t>
            </a:r>
          </a:p>
        </p:txBody>
      </p:sp>
      <p:sp>
        <p:nvSpPr>
          <p:cNvPr id="96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2" name="Variables &amp; Security…"/>
          <p:cNvSpPr txBox="1"/>
          <p:nvPr>
            <p:ph type="body" idx="13"/>
          </p:nvPr>
        </p:nvSpPr>
        <p:spPr>
          <a:xfrm>
            <a:off x="6347386" y="1081570"/>
            <a:ext cx="17164595" cy="11968077"/>
          </a:xfrm>
          <a:prstGeom prst="rect">
            <a:avLst/>
          </a:prstGeom>
        </p:spPr>
        <p:txBody>
          <a:bodyPr/>
          <a:lstStyle/>
          <a:p>
            <a:pPr>
              <a:defRPr sz="8000">
                <a:solidFill>
                  <a:srgbClr val="FFFFFF"/>
                </a:solidFill>
              </a:defRPr>
            </a:pPr>
            <a:r>
              <a:t>Variables &amp; Security</a:t>
            </a:r>
          </a:p>
          <a:p>
            <a:pPr>
              <a:defRPr>
                <a:solidFill>
                  <a:srgbClr val="FFFFFF"/>
                </a:solidFill>
              </a:defRPr>
            </a:pPr>
            <a:r>
              <a:t>Never put secret values, like passwords or access tokens, in </a:t>
            </a:r>
            <a:r>
              <a:rPr>
                <a:latin typeface="Courier"/>
                <a:ea typeface="Courier"/>
                <a:cs typeface="Courier"/>
                <a:sym typeface="Courier"/>
              </a:rPr>
              <a:t>.tf</a:t>
            </a:r>
            <a:r>
              <a:t> files or other files that are checked into source control.</a:t>
            </a:r>
          </a:p>
        </p:txBody>
      </p:sp>
      <p:sp>
        <p:nvSpPr>
          <p:cNvPr id="97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5" name="Use git secrets Plugin…"/>
          <p:cNvSpPr txBox="1"/>
          <p:nvPr>
            <p:ph type="body" idx="13"/>
          </p:nvPr>
        </p:nvSpPr>
        <p:spPr>
          <a:prstGeom prst="rect">
            <a:avLst/>
          </a:prstGeom>
        </p:spPr>
        <p:txBody>
          <a:bodyPr/>
          <a:lstStyle/>
          <a:p>
            <a:pPr/>
            <a:r>
              <a:t>Use git secrets Plugin</a:t>
            </a:r>
          </a:p>
          <a:p>
            <a:pPr>
              <a:defRPr>
                <a:solidFill>
                  <a:schemeClr val="accent4">
                    <a:hueOff val="3786471"/>
                    <a:satOff val="-63055"/>
                    <a:lumOff val="-2821"/>
                  </a:schemeClr>
                </a:solidFill>
              </a:defRPr>
            </a:pPr>
            <a:r>
              <a:t>Install on each repository.</a:t>
            </a:r>
          </a:p>
          <a:p>
            <a:pPr>
              <a:defRPr>
                <a:solidFill>
                  <a:schemeClr val="accent4">
                    <a:hueOff val="3786471"/>
                    <a:satOff val="-63055"/>
                    <a:lumOff val="-2821"/>
                  </a:schemeClr>
                </a:solidFill>
              </a:defRPr>
            </a:pPr>
            <a:r>
              <a:t>It will warn you if you try to commit code that looks like an AWS secret. (Configurable for others, too.)</a:t>
            </a:r>
          </a:p>
          <a:p>
            <a:pPr>
              <a:defRPr>
                <a:solidFill>
                  <a:schemeClr val="accent4">
                    <a:hueOff val="3786471"/>
                    <a:satOff val="-63055"/>
                    <a:lumOff val="-2821"/>
                  </a:schemeClr>
                </a:solidFill>
              </a:defRPr>
            </a:pPr>
            <a:r>
              <a:rPr u="sng">
                <a:hlinkClick r:id="rId3" invalidUrl="" action="" tgtFrame="" tooltip="" history="1" highlightClick="0" endSnd="0"/>
              </a:rPr>
              <a:t>https://github.com/awslabs/git-secrets</a:t>
            </a:r>
          </a:p>
        </p:txBody>
      </p:sp>
      <p:sp>
        <p:nvSpPr>
          <p:cNvPr id="97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0" name="What You Learned"/>
          <p:cNvSpPr txBox="1"/>
          <p:nvPr>
            <p:ph type="title"/>
          </p:nvPr>
        </p:nvSpPr>
        <p:spPr>
          <a:prstGeom prst="rect">
            <a:avLst/>
          </a:prstGeom>
        </p:spPr>
        <p:txBody>
          <a:bodyPr/>
          <a:lstStyle/>
          <a:p>
            <a:pPr/>
            <a:r>
              <a:t>What You Learned</a:t>
            </a:r>
          </a:p>
        </p:txBody>
      </p:sp>
      <p:sp>
        <p:nvSpPr>
          <p:cNvPr id="981" name="Use variables to store sensitive values…"/>
          <p:cNvSpPr txBox="1"/>
          <p:nvPr>
            <p:ph type="body" idx="1"/>
          </p:nvPr>
        </p:nvSpPr>
        <p:spPr>
          <a:prstGeom prst="rect">
            <a:avLst/>
          </a:prstGeom>
        </p:spPr>
        <p:txBody>
          <a:bodyPr/>
          <a:lstStyle/>
          <a:p>
            <a:pPr marL="952500" indent="-952500">
              <a:buSzPct val="75000"/>
              <a:buBlip>
                <a:blip r:embed="rId2"/>
              </a:buBlip>
            </a:pPr>
            <a:r>
              <a:t>Use variables to store sensitive values</a:t>
            </a:r>
          </a:p>
          <a:p>
            <a:pPr marL="952500" indent="-952500">
              <a:buSzPct val="75000"/>
              <a:buBlip>
                <a:blip r:embed="rId2"/>
              </a:buBlip>
            </a:pPr>
            <a:r>
              <a:t>Refactor existing configuration to use variables</a:t>
            </a:r>
          </a:p>
          <a:p>
            <a:pPr marL="952500" indent="-952500">
              <a:buSzPct val="75000"/>
              <a:buBlip>
                <a:blip r:embed="rId2"/>
              </a:buBlip>
            </a:pPr>
            <a:r>
              <a:t>Keep sensitive data out of source code control systems</a:t>
            </a:r>
          </a:p>
          <a:p>
            <a:pPr marL="952500" indent="-952500">
              <a:buSzPct val="75000"/>
              <a:buBlip>
                <a:blip r:embed="rId2"/>
              </a:buBlip>
            </a:pPr>
            <a:r>
              <a:t>Populate variables to Terraform in several ways</a:t>
            </a:r>
          </a:p>
        </p:txBody>
      </p:sp>
      <p:grpSp>
        <p:nvGrpSpPr>
          <p:cNvPr id="985" name="Group"/>
          <p:cNvGrpSpPr/>
          <p:nvPr/>
        </p:nvGrpSpPr>
        <p:grpSpPr>
          <a:xfrm>
            <a:off x="-3678116" y="3521744"/>
            <a:ext cx="1103444" cy="1018894"/>
            <a:chOff x="0" y="0"/>
            <a:chExt cx="1103442" cy="1018892"/>
          </a:xfrm>
        </p:grpSpPr>
        <p:sp>
          <p:nvSpPr>
            <p:cNvPr id="982" name="Circle"/>
            <p:cNvSpPr/>
            <p:nvPr/>
          </p:nvSpPr>
          <p:spPr>
            <a:xfrm>
              <a:off x="0" y="4106"/>
              <a:ext cx="1014787" cy="1014787"/>
            </a:xfrm>
            <a:prstGeom prst="ellipse">
              <a:avLst/>
            </a:pr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983" name="Line"/>
            <p:cNvSpPr/>
            <p:nvPr/>
          </p:nvSpPr>
          <p:spPr>
            <a:xfrm>
              <a:off x="237635" y="0"/>
              <a:ext cx="865808" cy="63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07"/>
                  </a:moveTo>
                  <a:lnTo>
                    <a:pt x="6667" y="21600"/>
                  </a:lnTo>
                  <a:lnTo>
                    <a:pt x="21600" y="0"/>
                  </a:lnTo>
                </a:path>
              </a:pathLst>
            </a:custGeom>
            <a:noFill/>
            <a:ln w="4445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984" name="Line"/>
            <p:cNvSpPr/>
            <p:nvPr/>
          </p:nvSpPr>
          <p:spPr>
            <a:xfrm>
              <a:off x="260674" y="22245"/>
              <a:ext cx="819777" cy="625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062"/>
                  </a:moveTo>
                  <a:lnTo>
                    <a:pt x="5783" y="21600"/>
                  </a:lnTo>
                  <a:lnTo>
                    <a:pt x="21600" y="0"/>
                  </a:lnTo>
                </a:path>
              </a:pathLst>
            </a:cu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989" name="Group"/>
          <p:cNvGrpSpPr/>
          <p:nvPr/>
        </p:nvGrpSpPr>
        <p:grpSpPr>
          <a:xfrm>
            <a:off x="-3678116" y="5013311"/>
            <a:ext cx="1103444" cy="1018893"/>
            <a:chOff x="0" y="0"/>
            <a:chExt cx="1103442" cy="1018892"/>
          </a:xfrm>
        </p:grpSpPr>
        <p:sp>
          <p:nvSpPr>
            <p:cNvPr id="986" name="Circle"/>
            <p:cNvSpPr/>
            <p:nvPr/>
          </p:nvSpPr>
          <p:spPr>
            <a:xfrm>
              <a:off x="0" y="4106"/>
              <a:ext cx="1014787" cy="1014787"/>
            </a:xfrm>
            <a:prstGeom prst="ellipse">
              <a:avLst/>
            </a:pr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987" name="Line"/>
            <p:cNvSpPr/>
            <p:nvPr/>
          </p:nvSpPr>
          <p:spPr>
            <a:xfrm>
              <a:off x="237635" y="0"/>
              <a:ext cx="865808" cy="63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07"/>
                  </a:moveTo>
                  <a:lnTo>
                    <a:pt x="6667" y="21600"/>
                  </a:lnTo>
                  <a:lnTo>
                    <a:pt x="21600" y="0"/>
                  </a:lnTo>
                </a:path>
              </a:pathLst>
            </a:custGeom>
            <a:noFill/>
            <a:ln w="4445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988" name="Line"/>
            <p:cNvSpPr/>
            <p:nvPr/>
          </p:nvSpPr>
          <p:spPr>
            <a:xfrm>
              <a:off x="260674" y="22245"/>
              <a:ext cx="819777" cy="625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062"/>
                  </a:moveTo>
                  <a:lnTo>
                    <a:pt x="5783" y="21600"/>
                  </a:lnTo>
                  <a:lnTo>
                    <a:pt x="21600" y="0"/>
                  </a:lnTo>
                </a:path>
              </a:pathLst>
            </a:cu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993" name="Group"/>
          <p:cNvGrpSpPr/>
          <p:nvPr/>
        </p:nvGrpSpPr>
        <p:grpSpPr>
          <a:xfrm>
            <a:off x="-3678116" y="6504877"/>
            <a:ext cx="1103444" cy="1018894"/>
            <a:chOff x="0" y="0"/>
            <a:chExt cx="1103442" cy="1018892"/>
          </a:xfrm>
        </p:grpSpPr>
        <p:sp>
          <p:nvSpPr>
            <p:cNvPr id="990" name="Circle"/>
            <p:cNvSpPr/>
            <p:nvPr/>
          </p:nvSpPr>
          <p:spPr>
            <a:xfrm>
              <a:off x="0" y="4106"/>
              <a:ext cx="1014787" cy="1014787"/>
            </a:xfrm>
            <a:prstGeom prst="ellipse">
              <a:avLst/>
            </a:pr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991" name="Line"/>
            <p:cNvSpPr/>
            <p:nvPr/>
          </p:nvSpPr>
          <p:spPr>
            <a:xfrm>
              <a:off x="237635" y="0"/>
              <a:ext cx="865808" cy="63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07"/>
                  </a:moveTo>
                  <a:lnTo>
                    <a:pt x="6667" y="21600"/>
                  </a:lnTo>
                  <a:lnTo>
                    <a:pt x="21600" y="0"/>
                  </a:lnTo>
                </a:path>
              </a:pathLst>
            </a:custGeom>
            <a:noFill/>
            <a:ln w="4445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992" name="Line"/>
            <p:cNvSpPr/>
            <p:nvPr/>
          </p:nvSpPr>
          <p:spPr>
            <a:xfrm>
              <a:off x="260674" y="22245"/>
              <a:ext cx="819777" cy="625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062"/>
                  </a:moveTo>
                  <a:lnTo>
                    <a:pt x="5783" y="21600"/>
                  </a:lnTo>
                  <a:lnTo>
                    <a:pt x="21600" y="0"/>
                  </a:lnTo>
                </a:path>
              </a:pathLst>
            </a:cu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997" name="Group"/>
          <p:cNvGrpSpPr/>
          <p:nvPr/>
        </p:nvGrpSpPr>
        <p:grpSpPr>
          <a:xfrm>
            <a:off x="-3678116" y="7996442"/>
            <a:ext cx="1103444" cy="1018894"/>
            <a:chOff x="0" y="0"/>
            <a:chExt cx="1103442" cy="1018892"/>
          </a:xfrm>
        </p:grpSpPr>
        <p:sp>
          <p:nvSpPr>
            <p:cNvPr id="994" name="Circle"/>
            <p:cNvSpPr/>
            <p:nvPr/>
          </p:nvSpPr>
          <p:spPr>
            <a:xfrm>
              <a:off x="0" y="4106"/>
              <a:ext cx="1014787" cy="1014787"/>
            </a:xfrm>
            <a:prstGeom prst="ellipse">
              <a:avLst/>
            </a:pr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995" name="Line"/>
            <p:cNvSpPr/>
            <p:nvPr/>
          </p:nvSpPr>
          <p:spPr>
            <a:xfrm>
              <a:off x="237635" y="0"/>
              <a:ext cx="865808" cy="63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07"/>
                  </a:moveTo>
                  <a:lnTo>
                    <a:pt x="6667" y="21600"/>
                  </a:lnTo>
                  <a:lnTo>
                    <a:pt x="21600" y="0"/>
                  </a:lnTo>
                </a:path>
              </a:pathLst>
            </a:custGeom>
            <a:noFill/>
            <a:ln w="4445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996" name="Line"/>
            <p:cNvSpPr/>
            <p:nvPr/>
          </p:nvSpPr>
          <p:spPr>
            <a:xfrm>
              <a:off x="260674" y="22245"/>
              <a:ext cx="819777" cy="625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062"/>
                  </a:moveTo>
                  <a:lnTo>
                    <a:pt x="5783" y="21600"/>
                  </a:lnTo>
                  <a:lnTo>
                    <a:pt x="21600" y="0"/>
                  </a:lnTo>
                </a:path>
              </a:pathLst>
            </a:cu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sp>
        <p:nvSpPr>
          <p:cNvPr id="99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0" name="Lab 4: Variables…"/>
          <p:cNvSpPr txBox="1"/>
          <p:nvPr>
            <p:ph type="body" idx="13"/>
          </p:nvPr>
        </p:nvSpPr>
        <p:spPr>
          <a:prstGeom prst="rect">
            <a:avLst/>
          </a:prstGeom>
        </p:spPr>
        <p:txBody>
          <a:bodyPr/>
          <a:lstStyle/>
          <a:p>
            <a:pPr>
              <a:defRPr>
                <a:solidFill>
                  <a:srgbClr val="FFFFFF"/>
                </a:solidFill>
              </a:defRPr>
            </a:pPr>
            <a:r>
              <a:t>Lab 4: Variables</a:t>
            </a:r>
          </a:p>
          <a:p>
            <a:pPr>
              <a:defRPr>
                <a:solidFill>
                  <a:srgbClr val="B3BAC6"/>
                </a:solidFill>
              </a:defRPr>
            </a:pPr>
            <a:r>
              <a:t>Duration: 15 minutes</a:t>
            </a:r>
          </a:p>
          <a:p>
            <a:pPr>
              <a:defRPr>
                <a:solidFill>
                  <a:srgbClr val="B3BAC6"/>
                </a:solidFill>
              </a:defRPr>
            </a:pPr>
            <a:r>
              <a:t>Goal: Remove all hardcoded values in your current configuration and use variables instead.</a:t>
            </a:r>
          </a:p>
        </p:txBody>
      </p:sp>
      <p:sp>
        <p:nvSpPr>
          <p:cNvPr id="100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3" name="increase-plant-growth.jpg" descr="increase-plant-growth.jpg"/>
          <p:cNvPicPr>
            <a:picLocks noChangeAspect="1"/>
          </p:cNvPicPr>
          <p:nvPr/>
        </p:nvPicPr>
        <p:blipFill>
          <a:blip r:embed="rId3">
            <a:extLst/>
          </a:blip>
          <a:srcRect l="0" t="0" r="0" b="0"/>
          <a:stretch>
            <a:fillRect/>
          </a:stretch>
        </p:blipFill>
        <p:spPr>
          <a:xfrm>
            <a:off x="1496020" y="1396133"/>
            <a:ext cx="21391827" cy="8321656"/>
          </a:xfrm>
          <a:prstGeom prst="rect">
            <a:avLst/>
          </a:prstGeom>
          <a:ln w="12700">
            <a:miter lim="400000"/>
          </a:ln>
        </p:spPr>
      </p:pic>
      <p:sp>
        <p:nvSpPr>
          <p:cNvPr id="334" name="Rectangle"/>
          <p:cNvSpPr/>
          <p:nvPr/>
        </p:nvSpPr>
        <p:spPr>
          <a:xfrm>
            <a:off x="5771937" y="1570870"/>
            <a:ext cx="16569601" cy="8321676"/>
          </a:xfrm>
          <a:prstGeom prst="rect">
            <a:avLst/>
          </a:prstGeom>
          <a:solidFill>
            <a:srgbClr val="FFFFFF">
              <a:alpha val="89513"/>
            </a:srgbClr>
          </a:solidFill>
          <a:ln w="12700">
            <a:miter lim="400000"/>
          </a:ln>
        </p:spPr>
        <p:txBody>
          <a:bodyPr lIns="50800" tIns="50800" rIns="50800" bIns="50800" anchor="ctr"/>
          <a:lstStyle/>
          <a:p>
            <a:pPr defTabSz="825500">
              <a:defRPr sz="3200"/>
            </a:pPr>
          </a:p>
        </p:txBody>
      </p:sp>
      <p:sp>
        <p:nvSpPr>
          <p:cNvPr id="335" name="Manual Everything"/>
          <p:cNvSpPr txBox="1"/>
          <p:nvPr>
            <p:ph type="title"/>
          </p:nvPr>
        </p:nvSpPr>
        <p:spPr>
          <a:xfrm>
            <a:off x="1496159" y="8508575"/>
            <a:ext cx="21391682" cy="4648201"/>
          </a:xfrm>
          <a:prstGeom prst="rect">
            <a:avLst/>
          </a:prstGeom>
        </p:spPr>
        <p:txBody>
          <a:bodyPr/>
          <a:lstStyle>
            <a:lvl1pPr>
              <a:lnSpc>
                <a:spcPct val="120000"/>
              </a:lnSpc>
            </a:lvl1pPr>
          </a:lstStyle>
          <a:p>
            <a:pPr/>
            <a:r>
              <a:t>Manual Everything</a:t>
            </a:r>
          </a:p>
        </p:txBody>
      </p:sp>
      <p:sp>
        <p:nvSpPr>
          <p:cNvPr id="336" name="Rectangle"/>
          <p:cNvSpPr/>
          <p:nvPr/>
        </p:nvSpPr>
        <p:spPr>
          <a:xfrm>
            <a:off x="8826500" y="5990282"/>
            <a:ext cx="444699" cy="993230"/>
          </a:xfrm>
          <a:prstGeom prst="rect">
            <a:avLst/>
          </a:prstGeom>
          <a:solidFill>
            <a:srgbClr val="FFFFFF">
              <a:alpha val="89513"/>
            </a:srgbClr>
          </a:solidFill>
          <a:ln w="12700">
            <a:miter lim="400000"/>
          </a:ln>
        </p:spPr>
        <p:txBody>
          <a:bodyPr lIns="50800" tIns="50800" rIns="50800" bIns="50800" anchor="ctr"/>
          <a:lstStyle/>
          <a:p>
            <a:pPr defTabSz="825500">
              <a:defRPr sz="3200"/>
            </a:pPr>
          </a:p>
        </p:txBody>
      </p:sp>
      <p:pic>
        <p:nvPicPr>
          <p:cNvPr id="337" name="Image" descr="Image"/>
          <p:cNvPicPr>
            <a:picLocks noChangeAspect="1"/>
          </p:cNvPicPr>
          <p:nvPr/>
        </p:nvPicPr>
        <p:blipFill>
          <a:blip r:embed="rId4">
            <a:extLst/>
          </a:blip>
          <a:stretch>
            <a:fillRect/>
          </a:stretch>
        </p:blipFill>
        <p:spPr>
          <a:xfrm>
            <a:off x="2352506" y="4784432"/>
            <a:ext cx="2059294" cy="1894551"/>
          </a:xfrm>
          <a:prstGeom prst="rect">
            <a:avLst/>
          </a:prstGeom>
          <a:ln w="12700">
            <a:miter lim="400000"/>
          </a:ln>
        </p:spPr>
      </p:pic>
      <p:sp>
        <p:nvSpPr>
          <p:cNvPr id="338" name="Slide Number"/>
          <p:cNvSpPr txBox="1"/>
          <p:nvPr>
            <p:ph type="sldNum" sz="quarter" idx="2"/>
          </p:nvPr>
        </p:nvSpPr>
        <p:spPr>
          <a:xfrm>
            <a:off x="11970221" y="13081000"/>
            <a:ext cx="430858"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3" name="Configuration Format"/>
          <p:cNvSpPr txBox="1"/>
          <p:nvPr>
            <p:ph type="title"/>
          </p:nvPr>
        </p:nvSpPr>
        <p:spPr>
          <a:prstGeom prst="rect">
            <a:avLst/>
          </a:prstGeom>
        </p:spPr>
        <p:txBody>
          <a:bodyPr/>
          <a:lstStyle/>
          <a:p>
            <a:pPr/>
            <a:r>
              <a:t>Configuration Format</a:t>
            </a:r>
          </a:p>
        </p:txBody>
      </p:sp>
      <p:sp>
        <p:nvSpPr>
          <p:cNvPr id="1004"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6" name="Configuration Syntax"/>
          <p:cNvSpPr txBox="1"/>
          <p:nvPr>
            <p:ph type="title"/>
          </p:nvPr>
        </p:nvSpPr>
        <p:spPr>
          <a:prstGeom prst="rect">
            <a:avLst/>
          </a:prstGeom>
        </p:spPr>
        <p:txBody>
          <a:bodyPr/>
          <a:lstStyle/>
          <a:p>
            <a:pPr/>
            <a:r>
              <a:t>Configuration Syntax</a:t>
            </a:r>
          </a:p>
        </p:txBody>
      </p:sp>
      <p:sp>
        <p:nvSpPr>
          <p:cNvPr id="1007" name="Configurations are written in HashiCorp Configuration Language (HCL)…"/>
          <p:cNvSpPr txBox="1"/>
          <p:nvPr>
            <p:ph type="body" idx="1"/>
          </p:nvPr>
        </p:nvSpPr>
        <p:spPr>
          <a:prstGeom prst="rect">
            <a:avLst/>
          </a:prstGeom>
        </p:spPr>
        <p:txBody>
          <a:bodyPr/>
          <a:lstStyle/>
          <a:p>
            <a:pPr/>
            <a:r>
              <a:t>Configurations are written in HashiCorp Configuration Language (HCL)</a:t>
            </a:r>
          </a:p>
          <a:p>
            <a:pPr/>
            <a:r>
              <a:t>HCL is designed to strike a balance between human-readable and machine-parsable</a:t>
            </a:r>
          </a:p>
          <a:p>
            <a:pPr/>
            <a:r>
              <a:t>Terraform can also read configuration in JSON, but we recommend using HCL, except when the configuration is machine-generated</a:t>
            </a:r>
          </a:p>
        </p:txBody>
      </p:sp>
      <p:sp>
        <p:nvSpPr>
          <p:cNvPr id="1008"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2" name="Load Order &amp; Semantics"/>
          <p:cNvSpPr txBox="1"/>
          <p:nvPr>
            <p:ph type="title"/>
          </p:nvPr>
        </p:nvSpPr>
        <p:spPr>
          <a:prstGeom prst="rect">
            <a:avLst/>
          </a:prstGeom>
        </p:spPr>
        <p:txBody>
          <a:bodyPr/>
          <a:lstStyle/>
          <a:p>
            <a:pPr/>
            <a:r>
              <a:t>Load Order &amp; Semantics</a:t>
            </a:r>
          </a:p>
        </p:txBody>
      </p:sp>
      <p:sp>
        <p:nvSpPr>
          <p:cNvPr id="1013" name="Configuration can be in a single file or split across multiple files. Terraform will process all files in the current working directory which end in .tf or .tf.json…"/>
          <p:cNvSpPr txBox="1"/>
          <p:nvPr>
            <p:ph type="body" idx="1"/>
          </p:nvPr>
        </p:nvSpPr>
        <p:spPr>
          <a:prstGeom prst="rect">
            <a:avLst/>
          </a:prstGeom>
        </p:spPr>
        <p:txBody>
          <a:bodyPr/>
          <a:lstStyle/>
          <a:p>
            <a:pPr defTabSz="668655">
              <a:spcBef>
                <a:spcPts val="3200"/>
              </a:spcBef>
              <a:defRPr sz="4860"/>
            </a:pPr>
            <a:r>
              <a:t>Configuration can be in a single file or split across multiple files. Terraform will process all files in the current working directory which end in </a:t>
            </a:r>
            <a:r>
              <a:rPr b="1" i="1">
                <a:latin typeface="Courier"/>
                <a:ea typeface="Courier"/>
                <a:cs typeface="Courier"/>
                <a:sym typeface="Courier"/>
              </a:rPr>
              <a:t>.tf</a:t>
            </a:r>
            <a:r>
              <a:t> or </a:t>
            </a:r>
            <a:r>
              <a:rPr b="1" i="1">
                <a:latin typeface="Courier"/>
                <a:ea typeface="Courier"/>
                <a:cs typeface="Courier"/>
                <a:sym typeface="Courier"/>
              </a:rPr>
              <a:t>.tf.json</a:t>
            </a:r>
          </a:p>
          <a:p>
            <a:pPr defTabSz="668655">
              <a:spcBef>
                <a:spcPts val="3200"/>
              </a:spcBef>
              <a:defRPr sz="4860"/>
            </a:pPr>
            <a:r>
              <a:t>Sub-folders are not included (non-recursive)</a:t>
            </a:r>
          </a:p>
          <a:p>
            <a:pPr defTabSz="668655">
              <a:spcBef>
                <a:spcPts val="3200"/>
              </a:spcBef>
              <a:defRPr sz="4860"/>
            </a:pPr>
            <a:r>
              <a:t>Files are processed in lexicographical (dictionary) order</a:t>
            </a:r>
          </a:p>
          <a:p>
            <a:pPr defTabSz="668655">
              <a:spcBef>
                <a:spcPts val="3200"/>
              </a:spcBef>
              <a:defRPr sz="4860"/>
            </a:pPr>
            <a:r>
              <a:t>Any files with a different extension are ignored (e.g. </a:t>
            </a:r>
            <a:r>
              <a:rPr b="1" i="1">
                <a:latin typeface="Courier"/>
                <a:ea typeface="Courier"/>
                <a:cs typeface="Courier"/>
                <a:sym typeface="Courier"/>
              </a:rPr>
              <a:t>.jpg</a:t>
            </a:r>
            <a:r>
              <a:rPr>
                <a:latin typeface="Courier"/>
                <a:ea typeface="Courier"/>
                <a:cs typeface="Courier"/>
                <a:sym typeface="Courier"/>
              </a:rPr>
              <a:t> or </a:t>
            </a:r>
            <a:r>
              <a:rPr b="1" i="1">
                <a:latin typeface="Courier"/>
                <a:ea typeface="Courier"/>
                <a:cs typeface="Courier"/>
                <a:sym typeface="Courier"/>
              </a:rPr>
              <a:t>.tf.old</a:t>
            </a:r>
            <a:r>
              <a:t>)</a:t>
            </a:r>
          </a:p>
          <a:p>
            <a:pPr defTabSz="668655">
              <a:spcBef>
                <a:spcPts val="3200"/>
              </a:spcBef>
              <a:defRPr sz="4860"/>
            </a:pPr>
            <a:r>
              <a:t>Generally, the order in which things are defined doesn't matter.</a:t>
            </a:r>
          </a:p>
        </p:txBody>
      </p:sp>
      <p:sp>
        <p:nvSpPr>
          <p:cNvPr id="1014"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8" name="Load Order &amp; Semantics"/>
          <p:cNvSpPr txBox="1"/>
          <p:nvPr>
            <p:ph type="title"/>
          </p:nvPr>
        </p:nvSpPr>
        <p:spPr>
          <a:prstGeom prst="rect">
            <a:avLst/>
          </a:prstGeom>
        </p:spPr>
        <p:txBody>
          <a:bodyPr/>
          <a:lstStyle/>
          <a:p>
            <a:pPr/>
            <a:r>
              <a:t>Load Order &amp; Semantics</a:t>
            </a:r>
          </a:p>
        </p:txBody>
      </p:sp>
      <p:sp>
        <p:nvSpPr>
          <p:cNvPr id="1019" name="Parsed configurations are appended to each other, not merged…"/>
          <p:cNvSpPr txBox="1"/>
          <p:nvPr>
            <p:ph type="body" idx="1"/>
          </p:nvPr>
        </p:nvSpPr>
        <p:spPr>
          <a:prstGeom prst="rect">
            <a:avLst/>
          </a:prstGeom>
        </p:spPr>
        <p:txBody>
          <a:bodyPr/>
          <a:lstStyle/>
          <a:p>
            <a:pPr/>
            <a:r>
              <a:t>Parsed configurations are </a:t>
            </a:r>
            <a:r>
              <a:rPr i="1"/>
              <a:t>appended</a:t>
            </a:r>
            <a:r>
              <a:t> to each other, not merged</a:t>
            </a:r>
          </a:p>
          <a:p>
            <a:pPr/>
            <a:r>
              <a:t>Resources with the same name are </a:t>
            </a:r>
            <a:r>
              <a:rPr b="1"/>
              <a:t>not</a:t>
            </a:r>
            <a:r>
              <a:t> merged (this will produce an error)</a:t>
            </a:r>
          </a:p>
          <a:p>
            <a:pPr/>
            <a:r>
              <a:t>Configuration syntax is declarative, so references to other resources do not depend on the order they are defined</a:t>
            </a:r>
          </a:p>
        </p:txBody>
      </p:sp>
      <p:sp>
        <p:nvSpPr>
          <p:cNvPr id="1020"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4" name="Which Files Does Terraform Use?…"/>
          <p:cNvSpPr txBox="1"/>
          <p:nvPr>
            <p:ph type="body" idx="13"/>
          </p:nvPr>
        </p:nvSpPr>
        <p:spPr>
          <a:prstGeom prst="rect">
            <a:avLst/>
          </a:prstGeom>
        </p:spPr>
        <p:txBody>
          <a:bodyPr/>
          <a:lstStyle/>
          <a:p>
            <a:pPr>
              <a:defRPr>
                <a:solidFill>
                  <a:srgbClr val="FFFFFF"/>
                </a:solidFill>
              </a:defRPr>
            </a:pPr>
            <a:r>
              <a:t>Which Files Does Terraform Use?</a:t>
            </a:r>
          </a:p>
          <a:p>
            <a:pPr>
              <a:defRPr>
                <a:solidFill>
                  <a:srgbClr val="B3BAC6"/>
                </a:solidFill>
              </a:defRPr>
            </a:pPr>
            <a:r>
              <a:t>Which of the following files would be parsed by Terraform when a command is issued?</a:t>
            </a:r>
          </a:p>
        </p:txBody>
      </p:sp>
      <p:sp>
        <p:nvSpPr>
          <p:cNvPr id="1025"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26" name="&gt; tree…"/>
          <p:cNvSpPr txBox="1"/>
          <p:nvPr/>
        </p:nvSpPr>
        <p:spPr>
          <a:xfrm>
            <a:off x="6104661" y="5232472"/>
            <a:ext cx="17650045" cy="65633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defTabSz="825500">
              <a:lnSpc>
                <a:spcPct val="120000"/>
              </a:lnSpc>
              <a:defRPr sz="4000">
                <a:latin typeface="Courier"/>
                <a:ea typeface="Courier"/>
                <a:cs typeface="Courier"/>
                <a:sym typeface="Courier"/>
              </a:defRPr>
            </a:pPr>
            <a:r>
              <a:t>&gt; tree</a:t>
            </a:r>
          </a:p>
          <a:p>
            <a:pPr algn="l" defTabSz="825500">
              <a:lnSpc>
                <a:spcPct val="120000"/>
              </a:lnSpc>
              <a:defRPr sz="4000">
                <a:latin typeface="Courier"/>
                <a:ea typeface="Courier"/>
                <a:cs typeface="Courier"/>
                <a:sym typeface="Courier"/>
              </a:defRPr>
            </a:pPr>
            <a:r>
              <a:t>.</a:t>
            </a:r>
          </a:p>
          <a:p>
            <a:pPr algn="l" defTabSz="825500">
              <a:lnSpc>
                <a:spcPct val="120000"/>
              </a:lnSpc>
              <a:defRPr sz="4000">
                <a:latin typeface="Courier"/>
                <a:ea typeface="Courier"/>
                <a:cs typeface="Courier"/>
                <a:sym typeface="Courier"/>
              </a:defRPr>
            </a:pPr>
            <a:r>
              <a:t>├── README.md</a:t>
            </a:r>
          </a:p>
          <a:p>
            <a:pPr algn="l" defTabSz="825500">
              <a:lnSpc>
                <a:spcPct val="120000"/>
              </a:lnSpc>
              <a:defRPr sz="4000">
                <a:latin typeface="Courier"/>
                <a:ea typeface="Courier"/>
                <a:cs typeface="Courier"/>
                <a:sym typeface="Courier"/>
              </a:defRPr>
            </a:pPr>
            <a:r>
              <a:t>├── main.tf</a:t>
            </a:r>
          </a:p>
          <a:p>
            <a:pPr algn="l" defTabSz="825500">
              <a:lnSpc>
                <a:spcPct val="120000"/>
              </a:lnSpc>
              <a:defRPr sz="4000">
                <a:latin typeface="Courier"/>
                <a:ea typeface="Courier"/>
                <a:cs typeface="Courier"/>
                <a:sym typeface="Courier"/>
              </a:defRPr>
            </a:pPr>
            <a:r>
              <a:t>├── other.tf</a:t>
            </a:r>
          </a:p>
          <a:p>
            <a:pPr algn="l" defTabSz="825500">
              <a:lnSpc>
                <a:spcPct val="120000"/>
              </a:lnSpc>
              <a:defRPr sz="4000">
                <a:latin typeface="Courier"/>
                <a:ea typeface="Courier"/>
                <a:cs typeface="Courier"/>
                <a:sym typeface="Courier"/>
              </a:defRPr>
            </a:pPr>
            <a:r>
              <a:t>├── gravatar.jpg</a:t>
            </a:r>
          </a:p>
          <a:p>
            <a:pPr algn="l" defTabSz="825500">
              <a:lnSpc>
                <a:spcPct val="120000"/>
              </a:lnSpc>
              <a:defRPr sz="4000">
                <a:latin typeface="Courier"/>
                <a:ea typeface="Courier"/>
                <a:cs typeface="Courier"/>
                <a:sym typeface="Courier"/>
              </a:defRPr>
            </a:pPr>
            <a:r>
              <a:t>├── alphabet</a:t>
            </a:r>
          </a:p>
          <a:p>
            <a:pPr algn="l" defTabSz="825500">
              <a:lnSpc>
                <a:spcPct val="120000"/>
              </a:lnSpc>
              <a:defRPr sz="4000">
                <a:latin typeface="Courier"/>
                <a:ea typeface="Courier"/>
                <a:cs typeface="Courier"/>
                <a:sym typeface="Courier"/>
              </a:defRPr>
            </a:pPr>
            <a:r>
              <a:t>│   ├── README.md</a:t>
            </a:r>
          </a:p>
          <a:p>
            <a:pPr algn="l" defTabSz="825500">
              <a:lnSpc>
                <a:spcPct val="120000"/>
              </a:lnSpc>
              <a:defRPr sz="4000">
                <a:latin typeface="Courier"/>
                <a:ea typeface="Courier"/>
                <a:cs typeface="Courier"/>
                <a:sym typeface="Courier"/>
              </a:defRPr>
            </a:pPr>
            <a:r>
              <a:t>│   ├── main.tf</a:t>
            </a:r>
          </a:p>
        </p:txBody>
      </p:sp>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8" name="&gt; tree…"/>
          <p:cNvSpPr txBox="1"/>
          <p:nvPr>
            <p:ph type="body" idx="13"/>
          </p:nvPr>
        </p:nvSpPr>
        <p:spPr>
          <a:xfrm>
            <a:off x="5634672" y="1698656"/>
            <a:ext cx="17650044" cy="6698794"/>
          </a:xfrm>
          <a:prstGeom prst="rect">
            <a:avLst/>
          </a:prstGeom>
          <a:extLst>
            <a:ext uri="{C572A759-6A51-4108-AA02-DFA0A04FC94B}">
              <ma14:wrappingTextBoxFlag xmlns:ma14="http://schemas.microsoft.com/office/mac/drawingml/2011/main" val="1"/>
            </a:ext>
          </a:extLst>
        </p:spPr>
        <p:txBody>
          <a:bodyPr/>
          <a:lstStyle/>
          <a:p>
            <a:pPr>
              <a:lnSpc>
                <a:spcPct val="120000"/>
              </a:lnSpc>
              <a:spcBef>
                <a:spcPts val="0"/>
              </a:spcBef>
              <a:defRPr sz="4000">
                <a:solidFill>
                  <a:srgbClr val="FFFFFF"/>
                </a:solidFill>
                <a:latin typeface="Courier"/>
                <a:ea typeface="Courier"/>
                <a:cs typeface="Courier"/>
                <a:sym typeface="Courier"/>
              </a:defRPr>
            </a:pPr>
            <a:r>
              <a:t>&gt; tree</a:t>
            </a:r>
          </a:p>
          <a:p>
            <a:pPr>
              <a:lnSpc>
                <a:spcPct val="120000"/>
              </a:lnSpc>
              <a:spcBef>
                <a:spcPts val="0"/>
              </a:spcBef>
              <a:defRPr sz="4000">
                <a:solidFill>
                  <a:srgbClr val="FFFFFF"/>
                </a:solidFill>
                <a:latin typeface="Courier"/>
                <a:ea typeface="Courier"/>
                <a:cs typeface="Courier"/>
                <a:sym typeface="Courier"/>
              </a:defRPr>
            </a:pPr>
            <a:r>
              <a:t>.</a:t>
            </a:r>
          </a:p>
          <a:p>
            <a:pPr>
              <a:lnSpc>
                <a:spcPct val="120000"/>
              </a:lnSpc>
              <a:spcBef>
                <a:spcPts val="0"/>
              </a:spcBef>
              <a:defRPr sz="4000">
                <a:solidFill>
                  <a:srgbClr val="FFFFFF"/>
                </a:solidFill>
                <a:latin typeface="Courier"/>
                <a:ea typeface="Courier"/>
                <a:cs typeface="Courier"/>
                <a:sym typeface="Courier"/>
              </a:defRPr>
            </a:pPr>
            <a:r>
              <a:t>├── README.md</a:t>
            </a:r>
          </a:p>
          <a:p>
            <a:pPr>
              <a:lnSpc>
                <a:spcPct val="120000"/>
              </a:lnSpc>
              <a:spcBef>
                <a:spcPts val="0"/>
              </a:spcBef>
              <a:defRPr b="1" sz="4000">
                <a:solidFill>
                  <a:srgbClr val="FFFFFF"/>
                </a:solidFill>
                <a:latin typeface="Courier"/>
                <a:ea typeface="Courier"/>
                <a:cs typeface="Courier"/>
                <a:sym typeface="Courier"/>
              </a:defRPr>
            </a:pPr>
            <a:r>
              <a:t>├── </a:t>
            </a:r>
            <a:r>
              <a:rPr>
                <a:solidFill>
                  <a:schemeClr val="accent4">
                    <a:satOff val="-2029"/>
                    <a:lumOff val="8186"/>
                  </a:schemeClr>
                </a:solidFill>
              </a:rPr>
              <a:t>main.tf</a:t>
            </a:r>
          </a:p>
          <a:p>
            <a:pPr>
              <a:lnSpc>
                <a:spcPct val="120000"/>
              </a:lnSpc>
              <a:spcBef>
                <a:spcPts val="0"/>
              </a:spcBef>
              <a:defRPr b="1" sz="4000">
                <a:solidFill>
                  <a:srgbClr val="FFFFFF"/>
                </a:solidFill>
                <a:latin typeface="Courier"/>
                <a:ea typeface="Courier"/>
                <a:cs typeface="Courier"/>
                <a:sym typeface="Courier"/>
              </a:defRPr>
            </a:pPr>
            <a:r>
              <a:t>├── </a:t>
            </a:r>
            <a:r>
              <a:rPr>
                <a:solidFill>
                  <a:schemeClr val="accent4">
                    <a:satOff val="-2029"/>
                    <a:lumOff val="8186"/>
                  </a:schemeClr>
                </a:solidFill>
              </a:rPr>
              <a:t>other.tf</a:t>
            </a:r>
          </a:p>
          <a:p>
            <a:pPr>
              <a:lnSpc>
                <a:spcPct val="120000"/>
              </a:lnSpc>
              <a:spcBef>
                <a:spcPts val="0"/>
              </a:spcBef>
              <a:defRPr sz="4000">
                <a:solidFill>
                  <a:srgbClr val="FFFFFF"/>
                </a:solidFill>
                <a:latin typeface="Courier"/>
                <a:ea typeface="Courier"/>
                <a:cs typeface="Courier"/>
                <a:sym typeface="Courier"/>
              </a:defRPr>
            </a:pPr>
            <a:r>
              <a:t>├── gravatar.jpg</a:t>
            </a:r>
          </a:p>
          <a:p>
            <a:pPr>
              <a:lnSpc>
                <a:spcPct val="120000"/>
              </a:lnSpc>
              <a:spcBef>
                <a:spcPts val="0"/>
              </a:spcBef>
              <a:defRPr sz="4000">
                <a:solidFill>
                  <a:srgbClr val="FFFFFF"/>
                </a:solidFill>
                <a:latin typeface="Courier"/>
                <a:ea typeface="Courier"/>
                <a:cs typeface="Courier"/>
                <a:sym typeface="Courier"/>
              </a:defRPr>
            </a:pPr>
            <a:r>
              <a:t>├── alphabet</a:t>
            </a:r>
          </a:p>
          <a:p>
            <a:pPr>
              <a:lnSpc>
                <a:spcPct val="120000"/>
              </a:lnSpc>
              <a:spcBef>
                <a:spcPts val="0"/>
              </a:spcBef>
              <a:defRPr sz="4000">
                <a:solidFill>
                  <a:srgbClr val="FFFFFF"/>
                </a:solidFill>
                <a:latin typeface="Courier"/>
                <a:ea typeface="Courier"/>
                <a:cs typeface="Courier"/>
                <a:sym typeface="Courier"/>
              </a:defRPr>
            </a:pPr>
            <a:r>
              <a:t>│   ├── README.md</a:t>
            </a:r>
          </a:p>
          <a:p>
            <a:pPr>
              <a:lnSpc>
                <a:spcPct val="120000"/>
              </a:lnSpc>
              <a:spcBef>
                <a:spcPts val="0"/>
              </a:spcBef>
              <a:defRPr sz="4000">
                <a:solidFill>
                  <a:srgbClr val="FFFFFF"/>
                </a:solidFill>
                <a:latin typeface="Courier"/>
                <a:ea typeface="Courier"/>
                <a:cs typeface="Courier"/>
                <a:sym typeface="Courier"/>
              </a:defRPr>
            </a:pPr>
            <a:r>
              <a:t>│   ├── main.tf</a:t>
            </a:r>
          </a:p>
        </p:txBody>
      </p:sp>
      <p:sp>
        <p:nvSpPr>
          <p:cNvPr id="1029"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3" name="Configuration Organization Patterns"/>
          <p:cNvSpPr txBox="1"/>
          <p:nvPr>
            <p:ph type="title"/>
          </p:nvPr>
        </p:nvSpPr>
        <p:spPr>
          <a:prstGeom prst="rect">
            <a:avLst/>
          </a:prstGeom>
        </p:spPr>
        <p:txBody>
          <a:bodyPr/>
          <a:lstStyle/>
          <a:p>
            <a:pPr/>
            <a:r>
              <a:t>Configuration Organization Patterns</a:t>
            </a:r>
          </a:p>
        </p:txBody>
      </p:sp>
      <p:sp>
        <p:nvSpPr>
          <p:cNvPr id="1034" name="Teams choose to organize their configurations in many different patterns."/>
          <p:cNvSpPr txBox="1"/>
          <p:nvPr>
            <p:ph type="body" idx="1"/>
          </p:nvPr>
        </p:nvSpPr>
        <p:spPr>
          <a:prstGeom prst="rect">
            <a:avLst/>
          </a:prstGeom>
        </p:spPr>
        <p:txBody>
          <a:bodyPr/>
          <a:lstStyle/>
          <a:p>
            <a:pPr/>
            <a:r>
              <a:t>Teams choose to organize their configurations in many different patterns.</a:t>
            </a:r>
          </a:p>
        </p:txBody>
      </p:sp>
      <p:sp>
        <p:nvSpPr>
          <p:cNvPr id="1035"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7" name="&gt; ls…"/>
          <p:cNvSpPr txBox="1"/>
          <p:nvPr>
            <p:ph type="body" idx="13"/>
          </p:nvPr>
        </p:nvSpPr>
        <p:spPr>
          <a:xfrm>
            <a:off x="5634672" y="1698656"/>
            <a:ext cx="17650044" cy="2905761"/>
          </a:xfrm>
          <a:prstGeom prst="rect">
            <a:avLst/>
          </a:prstGeom>
          <a:extLst>
            <a:ext uri="{C572A759-6A51-4108-AA02-DFA0A04FC94B}">
              <ma14:wrappingTextBoxFlag xmlns:ma14="http://schemas.microsoft.com/office/mac/drawingml/2011/main" val="1"/>
            </a:ext>
          </a:extLst>
        </p:spPr>
        <p:txBody>
          <a:bodyPr/>
          <a:lstStyle/>
          <a:p>
            <a:pPr>
              <a:lnSpc>
                <a:spcPct val="120000"/>
              </a:lnSpc>
              <a:spcBef>
                <a:spcPts val="0"/>
              </a:spcBef>
              <a:defRPr sz="4000">
                <a:solidFill>
                  <a:srgbClr val="FFFFFF"/>
                </a:solidFill>
                <a:latin typeface="Courier"/>
                <a:ea typeface="Courier"/>
                <a:cs typeface="Courier"/>
                <a:sym typeface="Courier"/>
              </a:defRPr>
            </a:pPr>
            <a:r>
              <a:t>&gt; ls</a:t>
            </a:r>
          </a:p>
          <a:p>
            <a:pPr>
              <a:lnSpc>
                <a:spcPct val="120000"/>
              </a:lnSpc>
              <a:spcBef>
                <a:spcPts val="0"/>
              </a:spcBef>
              <a:defRPr sz="4000">
                <a:solidFill>
                  <a:srgbClr val="FFFFFF"/>
                </a:solidFill>
                <a:latin typeface="Courier"/>
                <a:ea typeface="Courier"/>
                <a:cs typeface="Courier"/>
                <a:sym typeface="Courier"/>
              </a:defRPr>
            </a:pPr>
            <a:r>
              <a:t>main.tf</a:t>
            </a:r>
          </a:p>
          <a:p>
            <a:pPr>
              <a:lnSpc>
                <a:spcPct val="120000"/>
              </a:lnSpc>
              <a:spcBef>
                <a:spcPts val="0"/>
              </a:spcBef>
              <a:defRPr sz="4000">
                <a:solidFill>
                  <a:srgbClr val="FFFFFF"/>
                </a:solidFill>
                <a:latin typeface="Courier"/>
                <a:ea typeface="Courier"/>
                <a:cs typeface="Courier"/>
                <a:sym typeface="Courier"/>
              </a:defRPr>
            </a:pPr>
            <a:r>
              <a:t>outputs.tf</a:t>
            </a:r>
          </a:p>
          <a:p>
            <a:pPr>
              <a:lnSpc>
                <a:spcPct val="120000"/>
              </a:lnSpc>
              <a:spcBef>
                <a:spcPts val="0"/>
              </a:spcBef>
              <a:defRPr sz="4000">
                <a:solidFill>
                  <a:srgbClr val="FFFFFF"/>
                </a:solidFill>
                <a:latin typeface="Courier"/>
                <a:ea typeface="Courier"/>
                <a:cs typeface="Courier"/>
                <a:sym typeface="Courier"/>
              </a:defRPr>
            </a:pPr>
            <a:r>
              <a:t>variables.tf</a:t>
            </a:r>
          </a:p>
        </p:txBody>
      </p:sp>
      <p:sp>
        <p:nvSpPr>
          <p:cNvPr id="1038"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2" name="&gt; ls…"/>
          <p:cNvSpPr txBox="1"/>
          <p:nvPr>
            <p:ph type="body" idx="13"/>
          </p:nvPr>
        </p:nvSpPr>
        <p:spPr>
          <a:xfrm>
            <a:off x="5634672" y="1698656"/>
            <a:ext cx="17650044" cy="2905761"/>
          </a:xfrm>
          <a:prstGeom prst="rect">
            <a:avLst/>
          </a:prstGeom>
          <a:extLst>
            <a:ext uri="{C572A759-6A51-4108-AA02-DFA0A04FC94B}">
              <ma14:wrappingTextBoxFlag xmlns:ma14="http://schemas.microsoft.com/office/mac/drawingml/2011/main" val="1"/>
            </a:ext>
          </a:extLst>
        </p:spPr>
        <p:txBody>
          <a:bodyPr/>
          <a:lstStyle/>
          <a:p>
            <a:pPr>
              <a:lnSpc>
                <a:spcPct val="120000"/>
              </a:lnSpc>
              <a:spcBef>
                <a:spcPts val="0"/>
              </a:spcBef>
              <a:defRPr sz="4000">
                <a:solidFill>
                  <a:srgbClr val="FFFFFF"/>
                </a:solidFill>
                <a:latin typeface="Courier"/>
                <a:ea typeface="Courier"/>
                <a:cs typeface="Courier"/>
                <a:sym typeface="Courier"/>
              </a:defRPr>
            </a:pPr>
            <a:r>
              <a:t>&gt; ls</a:t>
            </a:r>
          </a:p>
          <a:p>
            <a:pPr>
              <a:lnSpc>
                <a:spcPct val="120000"/>
              </a:lnSpc>
              <a:spcBef>
                <a:spcPts val="0"/>
              </a:spcBef>
              <a:defRPr sz="4000">
                <a:solidFill>
                  <a:srgbClr val="FFFFFF"/>
                </a:solidFill>
                <a:latin typeface="Courier"/>
                <a:ea typeface="Courier"/>
                <a:cs typeface="Courier"/>
                <a:sym typeface="Courier"/>
              </a:defRPr>
            </a:pPr>
            <a:r>
              <a:t>instances.tf</a:t>
            </a:r>
          </a:p>
          <a:p>
            <a:pPr>
              <a:lnSpc>
                <a:spcPct val="120000"/>
              </a:lnSpc>
              <a:spcBef>
                <a:spcPts val="0"/>
              </a:spcBef>
              <a:defRPr sz="4000">
                <a:solidFill>
                  <a:srgbClr val="FFFFFF"/>
                </a:solidFill>
                <a:latin typeface="Courier"/>
                <a:ea typeface="Courier"/>
                <a:cs typeface="Courier"/>
                <a:sym typeface="Courier"/>
              </a:defRPr>
            </a:pPr>
            <a:r>
              <a:t>load-balancers.tf</a:t>
            </a:r>
          </a:p>
          <a:p>
            <a:pPr>
              <a:lnSpc>
                <a:spcPct val="120000"/>
              </a:lnSpc>
              <a:spcBef>
                <a:spcPts val="0"/>
              </a:spcBef>
              <a:defRPr sz="4000">
                <a:solidFill>
                  <a:srgbClr val="FFFFFF"/>
                </a:solidFill>
                <a:latin typeface="Courier"/>
                <a:ea typeface="Courier"/>
                <a:cs typeface="Courier"/>
                <a:sym typeface="Courier"/>
              </a:defRPr>
            </a:pPr>
            <a:r>
              <a:t>shared.tf</a:t>
            </a:r>
          </a:p>
        </p:txBody>
      </p:sp>
      <p:sp>
        <p:nvSpPr>
          <p:cNvPr id="1043"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7" name="&gt; ls…"/>
          <p:cNvSpPr txBox="1"/>
          <p:nvPr>
            <p:ph type="body" idx="13"/>
          </p:nvPr>
        </p:nvSpPr>
        <p:spPr>
          <a:xfrm>
            <a:off x="5634672" y="1698656"/>
            <a:ext cx="17650044" cy="1442721"/>
          </a:xfrm>
          <a:prstGeom prst="rect">
            <a:avLst/>
          </a:prstGeom>
          <a:extLst>
            <a:ext uri="{C572A759-6A51-4108-AA02-DFA0A04FC94B}">
              <ma14:wrappingTextBoxFlag xmlns:ma14="http://schemas.microsoft.com/office/mac/drawingml/2011/main" val="1"/>
            </a:ext>
          </a:extLst>
        </p:spPr>
        <p:txBody>
          <a:bodyPr/>
          <a:lstStyle/>
          <a:p>
            <a:pPr>
              <a:lnSpc>
                <a:spcPct val="120000"/>
              </a:lnSpc>
              <a:spcBef>
                <a:spcPts val="0"/>
              </a:spcBef>
              <a:defRPr sz="4000">
                <a:solidFill>
                  <a:srgbClr val="FFFFFF"/>
                </a:solidFill>
                <a:latin typeface="Courier"/>
                <a:ea typeface="Courier"/>
                <a:cs typeface="Courier"/>
                <a:sym typeface="Courier"/>
              </a:defRPr>
            </a:pPr>
            <a:r>
              <a:t>&gt; ls</a:t>
            </a:r>
          </a:p>
          <a:p>
            <a:pPr>
              <a:lnSpc>
                <a:spcPct val="120000"/>
              </a:lnSpc>
              <a:spcBef>
                <a:spcPts val="0"/>
              </a:spcBef>
              <a:defRPr sz="4000">
                <a:solidFill>
                  <a:srgbClr val="FFFFFF"/>
                </a:solidFill>
                <a:latin typeface="Courier"/>
                <a:ea typeface="Courier"/>
                <a:cs typeface="Courier"/>
                <a:sym typeface="Courier"/>
              </a:defRPr>
            </a:pPr>
            <a:r>
              <a:t>everything.tf</a:t>
            </a:r>
          </a:p>
        </p:txBody>
      </p:sp>
      <p:sp>
        <p:nvSpPr>
          <p:cNvPr id="1048"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Basic Automation"/>
          <p:cNvSpPr txBox="1"/>
          <p:nvPr>
            <p:ph type="title"/>
          </p:nvPr>
        </p:nvSpPr>
        <p:spPr>
          <a:xfrm>
            <a:off x="1496159" y="8459165"/>
            <a:ext cx="21391682" cy="4648201"/>
          </a:xfrm>
          <a:prstGeom prst="rect">
            <a:avLst/>
          </a:prstGeom>
        </p:spPr>
        <p:txBody>
          <a:bodyPr/>
          <a:lstStyle>
            <a:lvl1pPr>
              <a:lnSpc>
                <a:spcPct val="120000"/>
              </a:lnSpc>
            </a:lvl1pPr>
          </a:lstStyle>
          <a:p>
            <a:pPr/>
            <a:r>
              <a:t>Basic Automation</a:t>
            </a:r>
          </a:p>
        </p:txBody>
      </p:sp>
      <p:sp>
        <p:nvSpPr>
          <p:cNvPr id="343" name="Rectangle"/>
          <p:cNvSpPr/>
          <p:nvPr/>
        </p:nvSpPr>
        <p:spPr>
          <a:xfrm>
            <a:off x="6944719" y="1815710"/>
            <a:ext cx="2002531" cy="5167802"/>
          </a:xfrm>
          <a:prstGeom prst="rect">
            <a:avLst/>
          </a:prstGeom>
          <a:solidFill>
            <a:srgbClr val="FFFFFF">
              <a:alpha val="89513"/>
            </a:srgbClr>
          </a:solidFill>
          <a:ln w="12700">
            <a:miter lim="400000"/>
          </a:ln>
        </p:spPr>
        <p:txBody>
          <a:bodyPr lIns="50800" tIns="50800" rIns="50800" bIns="50800" anchor="ctr"/>
          <a:lstStyle/>
          <a:p>
            <a:pPr defTabSz="825500">
              <a:defRPr sz="3200"/>
            </a:pPr>
          </a:p>
        </p:txBody>
      </p:sp>
      <p:sp>
        <p:nvSpPr>
          <p:cNvPr id="344" name="Rectangle"/>
          <p:cNvSpPr/>
          <p:nvPr/>
        </p:nvSpPr>
        <p:spPr>
          <a:xfrm>
            <a:off x="10707898" y="5877520"/>
            <a:ext cx="379301" cy="1080592"/>
          </a:xfrm>
          <a:prstGeom prst="rect">
            <a:avLst/>
          </a:prstGeom>
          <a:solidFill>
            <a:srgbClr val="FFFFFF">
              <a:alpha val="89513"/>
            </a:srgbClr>
          </a:solidFill>
          <a:ln w="12700">
            <a:miter lim="400000"/>
          </a:ln>
        </p:spPr>
        <p:txBody>
          <a:bodyPr lIns="50800" tIns="50800" rIns="50800" bIns="50800" anchor="ctr"/>
          <a:lstStyle/>
          <a:p>
            <a:pPr defTabSz="825500">
              <a:defRPr sz="3200"/>
            </a:pPr>
          </a:p>
        </p:txBody>
      </p:sp>
      <p:pic>
        <p:nvPicPr>
          <p:cNvPr id="345" name="increase-plant-growth.jpg" descr="increase-plant-growth.jpg"/>
          <p:cNvPicPr>
            <a:picLocks noChangeAspect="1"/>
          </p:cNvPicPr>
          <p:nvPr/>
        </p:nvPicPr>
        <p:blipFill>
          <a:blip r:embed="rId3">
            <a:extLst/>
          </a:blip>
          <a:srcRect l="0" t="0" r="0" b="0"/>
          <a:stretch>
            <a:fillRect/>
          </a:stretch>
        </p:blipFill>
        <p:spPr>
          <a:xfrm>
            <a:off x="1496020" y="1128301"/>
            <a:ext cx="21391827" cy="8321656"/>
          </a:xfrm>
          <a:prstGeom prst="rect">
            <a:avLst/>
          </a:prstGeom>
          <a:ln w="12700">
            <a:miter lim="400000"/>
          </a:ln>
        </p:spPr>
      </p:pic>
      <p:sp>
        <p:nvSpPr>
          <p:cNvPr id="346" name="#!/bin/bash"/>
          <p:cNvSpPr txBox="1"/>
          <p:nvPr/>
        </p:nvSpPr>
        <p:spPr>
          <a:xfrm>
            <a:off x="5904828" y="4164660"/>
            <a:ext cx="2126309"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400">
                <a:solidFill>
                  <a:srgbClr val="000000"/>
                </a:solidFill>
                <a:latin typeface="Courier"/>
                <a:ea typeface="Courier"/>
                <a:cs typeface="Courier"/>
                <a:sym typeface="Courier"/>
              </a:defRPr>
            </a:lvl1pPr>
          </a:lstStyle>
          <a:p>
            <a:pPr/>
            <a:r>
              <a:t>#!/bin/bash</a:t>
            </a:r>
          </a:p>
        </p:txBody>
      </p:sp>
      <p:sp>
        <p:nvSpPr>
          <p:cNvPr id="347" name="Rectangle"/>
          <p:cNvSpPr/>
          <p:nvPr/>
        </p:nvSpPr>
        <p:spPr>
          <a:xfrm>
            <a:off x="8490084" y="1255203"/>
            <a:ext cx="13861394" cy="8171322"/>
          </a:xfrm>
          <a:prstGeom prst="rect">
            <a:avLst/>
          </a:prstGeom>
          <a:solidFill>
            <a:srgbClr val="FFFFFF">
              <a:alpha val="89513"/>
            </a:srgbClr>
          </a:solidFill>
          <a:ln w="12700">
            <a:miter lim="400000"/>
          </a:ln>
        </p:spPr>
        <p:txBody>
          <a:bodyPr lIns="50800" tIns="50800" rIns="50800" bIns="50800" anchor="ctr"/>
          <a:lstStyle/>
          <a:p>
            <a:pPr defTabSz="825500">
              <a:defRPr sz="3200"/>
            </a:pPr>
          </a:p>
        </p:txBody>
      </p:sp>
      <p:sp>
        <p:nvSpPr>
          <p:cNvPr id="348" name="Rectangle"/>
          <p:cNvSpPr/>
          <p:nvPr/>
        </p:nvSpPr>
        <p:spPr>
          <a:xfrm>
            <a:off x="1898051" y="5947351"/>
            <a:ext cx="2995173" cy="4389888"/>
          </a:xfrm>
          <a:prstGeom prst="rect">
            <a:avLst/>
          </a:prstGeom>
          <a:solidFill>
            <a:srgbClr val="FFFFFF">
              <a:alpha val="89513"/>
            </a:srgbClr>
          </a:solidFill>
          <a:ln w="12700">
            <a:miter lim="400000"/>
          </a:ln>
        </p:spPr>
        <p:txBody>
          <a:bodyPr lIns="50800" tIns="50800" rIns="50800" bIns="50800" anchor="ctr"/>
          <a:lstStyle/>
          <a:p>
            <a:pPr defTabSz="825500">
              <a:defRPr sz="3200"/>
            </a:pPr>
          </a:p>
        </p:txBody>
      </p:sp>
      <p:sp>
        <p:nvSpPr>
          <p:cNvPr id="34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52" name="youtube-evolving.png" descr="youtube-evolving.png">
            <a:hlinkClick r:id="rId3" invalidUrl="" action="" tgtFrame="" tooltip="" history="1" highlightClick="0" endSnd="0"/>
          </p:cNvPr>
          <p:cNvPicPr>
            <a:picLocks noChangeAspect="1"/>
          </p:cNvPicPr>
          <p:nvPr/>
        </p:nvPicPr>
        <p:blipFill>
          <a:blip r:embed="rId4">
            <a:extLst/>
          </a:blip>
          <a:stretch>
            <a:fillRect/>
          </a:stretch>
        </p:blipFill>
        <p:spPr>
          <a:xfrm>
            <a:off x="3048000" y="1143000"/>
            <a:ext cx="18288000" cy="11430000"/>
          </a:xfrm>
          <a:prstGeom prst="rect">
            <a:avLst/>
          </a:prstGeom>
          <a:ln w="12700">
            <a:miter lim="400000"/>
          </a:ln>
        </p:spPr>
      </p:pic>
      <p:sp>
        <p:nvSpPr>
          <p:cNvPr id="1053" name="Slide Number"/>
          <p:cNvSpPr txBox="1"/>
          <p:nvPr>
            <p:ph type="sldNum" sz="quarter" idx="2"/>
          </p:nvPr>
        </p:nvSpPr>
        <p:spPr>
          <a:xfrm>
            <a:off x="11885463" y="13081000"/>
            <a:ext cx="600374"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7" name="resource &quot;aws_instance&quot; &quot;web&quot; {…"/>
          <p:cNvSpPr txBox="1"/>
          <p:nvPr>
            <p:ph type="body" idx="13"/>
          </p:nvPr>
        </p:nvSpPr>
        <p:spPr>
          <a:xfrm>
            <a:off x="5672772" y="1673256"/>
            <a:ext cx="17649350" cy="3149601"/>
          </a:xfrm>
          <a:prstGeom prst="rect">
            <a:avLst/>
          </a:prstGeom>
          <a:extLst>
            <a:ext uri="{C572A759-6A51-4108-AA02-DFA0A04FC94B}">
              <ma14:wrappingTextBoxFlag xmlns:ma14="http://schemas.microsoft.com/office/mac/drawingml/2011/main" val="1"/>
            </a:ext>
          </a:extLst>
        </p:spPr>
        <p:txBody>
          <a:bodyPr/>
          <a:lstStyle/>
          <a:p>
            <a:pPr defTabSz="642937">
              <a:lnSpc>
                <a:spcPct val="100000"/>
              </a:lnSpc>
              <a:spcBef>
                <a:spcPts val="0"/>
              </a:spcBef>
              <a:defRPr sz="4000">
                <a:solidFill>
                  <a:srgbClr val="BA6900"/>
                </a:solidFill>
                <a:latin typeface="Courier"/>
                <a:ea typeface="Courier"/>
                <a:cs typeface="Courier"/>
                <a:sym typeface="Courier"/>
              </a:defRPr>
            </a:pPr>
            <a:r>
              <a:rPr b="1">
                <a:solidFill>
                  <a:srgbClr val="0222B9"/>
                </a:solidFill>
              </a:rPr>
              <a:t>resource</a:t>
            </a:r>
            <a:r>
              <a:rPr>
                <a:solidFill>
                  <a:srgbClr val="000000"/>
                </a:solidFill>
              </a:rPr>
              <a:t> </a:t>
            </a:r>
            <a:r>
              <a:t>"aws_instance" "web"</a:t>
            </a:r>
            <a:r>
              <a:rPr>
                <a:solidFill>
                  <a:srgbClr val="000000"/>
                </a:solidFill>
              </a:rPr>
              <a:t> {</a:t>
            </a:r>
            <a:endParaRPr>
              <a:solidFill>
                <a:srgbClr val="000000"/>
              </a:solidFill>
            </a:endParaRPr>
          </a:p>
          <a:p>
            <a:pPr defTabSz="642937">
              <a:lnSpc>
                <a:spcPct val="100000"/>
              </a:lnSpc>
              <a:spcBef>
                <a:spcPts val="0"/>
              </a:spcBef>
              <a:defRPr sz="4000">
                <a:solidFill>
                  <a:srgbClr val="BA6900"/>
                </a:solidFill>
                <a:latin typeface="Courier"/>
                <a:ea typeface="Courier"/>
                <a:cs typeface="Courier"/>
                <a:sym typeface="Courier"/>
              </a:defRPr>
            </a:pPr>
            <a:r>
              <a:rPr>
                <a:solidFill>
                  <a:srgbClr val="1FA4FF"/>
                </a:solidFill>
              </a:rPr>
              <a:t>  ami</a:t>
            </a:r>
            <a:r>
              <a:rPr>
                <a:solidFill>
                  <a:srgbClr val="000000"/>
                </a:solidFill>
              </a:rPr>
              <a:t>           = </a:t>
            </a:r>
            <a:r>
              <a:t>"ami-0e63f50857fdc1f9f"</a:t>
            </a:r>
            <a:endParaRPr>
              <a:solidFill>
                <a:srgbClr val="000000"/>
              </a:solidFill>
            </a:endParaRPr>
          </a:p>
          <a:p>
            <a:pPr defTabSz="642937">
              <a:lnSpc>
                <a:spcPct val="100000"/>
              </a:lnSpc>
              <a:spcBef>
                <a:spcPts val="0"/>
              </a:spcBef>
              <a:defRPr sz="4000">
                <a:solidFill>
                  <a:srgbClr val="1FA4FF"/>
                </a:solidFill>
                <a:latin typeface="Courier"/>
                <a:ea typeface="Courier"/>
                <a:cs typeface="Courier"/>
                <a:sym typeface="Courier"/>
              </a:defRPr>
            </a:pPr>
            <a:r>
              <a:t>  instance_type</a:t>
            </a:r>
            <a:r>
              <a:rPr>
                <a:solidFill>
                  <a:srgbClr val="000000"/>
                </a:solidFill>
              </a:rPr>
              <a:t> = </a:t>
            </a:r>
            <a:r>
              <a:rPr>
                <a:solidFill>
                  <a:srgbClr val="BA6900"/>
                </a:solidFill>
              </a:rPr>
              <a:t>"t2.micro"</a:t>
            </a:r>
            <a:endParaRPr>
              <a:solidFill>
                <a:srgbClr val="000000"/>
              </a:solidFill>
            </a:endParaRPr>
          </a:p>
          <a:p>
            <a:pPr defTabSz="642937">
              <a:lnSpc>
                <a:spcPct val="100000"/>
              </a:lnSpc>
              <a:spcBef>
                <a:spcPts val="0"/>
              </a:spcBef>
              <a:defRPr sz="4000">
                <a:latin typeface="Courier"/>
                <a:ea typeface="Courier"/>
                <a:cs typeface="Courier"/>
                <a:sym typeface="Courier"/>
              </a:defRPr>
            </a:pPr>
            <a:r>
              <a:t>}</a:t>
            </a:r>
          </a:p>
        </p:txBody>
      </p:sp>
      <p:sp>
        <p:nvSpPr>
          <p:cNvPr id="1058" name="main.tf"/>
          <p:cNvSpPr txBox="1"/>
          <p:nvPr>
            <p:ph type="body" idx="14"/>
          </p:nvPr>
        </p:nvSpPr>
        <p:spPr>
          <a:prstGeom prst="rect">
            <a:avLst/>
          </a:prstGeom>
        </p:spPr>
        <p:txBody>
          <a:bodyPr/>
          <a:lstStyle/>
          <a:p>
            <a:pPr/>
            <a:r>
              <a:t>main.tf</a:t>
            </a:r>
          </a:p>
        </p:txBody>
      </p:sp>
      <p:sp>
        <p:nvSpPr>
          <p:cNvPr id="1059" name="Slide Number"/>
          <p:cNvSpPr txBox="1"/>
          <p:nvPr>
            <p:ph type="sldNum" sz="quarter" idx="2"/>
          </p:nvPr>
        </p:nvSpPr>
        <p:spPr>
          <a:xfrm>
            <a:off x="11896700" y="13081000"/>
            <a:ext cx="5779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3" name="Top Level Keywords"/>
          <p:cNvSpPr txBox="1"/>
          <p:nvPr>
            <p:ph type="title"/>
          </p:nvPr>
        </p:nvSpPr>
        <p:spPr>
          <a:prstGeom prst="rect">
            <a:avLst/>
          </a:prstGeom>
        </p:spPr>
        <p:txBody>
          <a:bodyPr/>
          <a:lstStyle/>
          <a:p>
            <a:pPr/>
            <a:r>
              <a:t>Top Level Keywords</a:t>
            </a:r>
          </a:p>
        </p:txBody>
      </p:sp>
      <p:sp>
        <p:nvSpPr>
          <p:cNvPr id="1064" name="provider…"/>
          <p:cNvSpPr txBox="1"/>
          <p:nvPr/>
        </p:nvSpPr>
        <p:spPr>
          <a:xfrm>
            <a:off x="2873033" y="3782416"/>
            <a:ext cx="19571144" cy="780216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numCol="2" spcCol="978557"/>
          <a:lstStyle/>
          <a:p>
            <a:pPr algn="l" defTabSz="457200">
              <a:lnSpc>
                <a:spcPct val="117999"/>
              </a:lnSpc>
              <a:defRPr sz="10000">
                <a:solidFill>
                  <a:srgbClr val="000000"/>
                </a:solidFill>
                <a:latin typeface="Courier"/>
                <a:ea typeface="Courier"/>
                <a:cs typeface="Courier"/>
                <a:sym typeface="Courier"/>
              </a:defRPr>
            </a:pPr>
            <a:r>
              <a:t>provider</a:t>
            </a:r>
          </a:p>
          <a:p>
            <a:pPr algn="l" defTabSz="457200">
              <a:lnSpc>
                <a:spcPct val="117999"/>
              </a:lnSpc>
              <a:defRPr sz="10000">
                <a:solidFill>
                  <a:srgbClr val="000000"/>
                </a:solidFill>
                <a:latin typeface="Courier"/>
                <a:ea typeface="Courier"/>
                <a:cs typeface="Courier"/>
                <a:sym typeface="Courier"/>
              </a:defRPr>
            </a:pPr>
            <a:r>
              <a:t>variable</a:t>
            </a:r>
          </a:p>
          <a:p>
            <a:pPr algn="l" defTabSz="457200">
              <a:lnSpc>
                <a:spcPct val="117999"/>
              </a:lnSpc>
              <a:defRPr sz="10000">
                <a:solidFill>
                  <a:srgbClr val="000000"/>
                </a:solidFill>
                <a:latin typeface="Courier"/>
                <a:ea typeface="Courier"/>
                <a:cs typeface="Courier"/>
                <a:sym typeface="Courier"/>
              </a:defRPr>
            </a:pPr>
            <a:r>
              <a:t>resource</a:t>
            </a:r>
          </a:p>
          <a:p>
            <a:pPr algn="l" defTabSz="457200">
              <a:lnSpc>
                <a:spcPct val="117999"/>
              </a:lnSpc>
              <a:defRPr sz="10000">
                <a:solidFill>
                  <a:srgbClr val="000000"/>
                </a:solidFill>
                <a:latin typeface="Courier"/>
                <a:ea typeface="Courier"/>
                <a:cs typeface="Courier"/>
                <a:sym typeface="Courier"/>
              </a:defRPr>
            </a:pPr>
            <a:r>
              <a:t>output</a:t>
            </a:r>
          </a:p>
          <a:p>
            <a:pPr algn="l" defTabSz="457200">
              <a:lnSpc>
                <a:spcPct val="117999"/>
              </a:lnSpc>
              <a:defRPr sz="10000">
                <a:solidFill>
                  <a:srgbClr val="000000"/>
                </a:solidFill>
                <a:latin typeface="Courier"/>
                <a:ea typeface="Courier"/>
                <a:cs typeface="Courier"/>
                <a:sym typeface="Courier"/>
              </a:defRPr>
            </a:pPr>
            <a:r>
              <a:t>module</a:t>
            </a:r>
          </a:p>
          <a:p>
            <a:pPr algn="l" defTabSz="457200">
              <a:lnSpc>
                <a:spcPct val="117999"/>
              </a:lnSpc>
              <a:defRPr sz="10000">
                <a:solidFill>
                  <a:srgbClr val="000000"/>
                </a:solidFill>
                <a:latin typeface="Courier"/>
                <a:ea typeface="Courier"/>
                <a:cs typeface="Courier"/>
                <a:sym typeface="Courier"/>
              </a:defRPr>
            </a:pPr>
            <a:r>
              <a:t>data</a:t>
            </a:r>
          </a:p>
          <a:p>
            <a:pPr algn="l" defTabSz="457200">
              <a:lnSpc>
                <a:spcPct val="117999"/>
              </a:lnSpc>
              <a:defRPr sz="10000">
                <a:solidFill>
                  <a:srgbClr val="000000"/>
                </a:solidFill>
                <a:latin typeface="Courier"/>
                <a:ea typeface="Courier"/>
                <a:cs typeface="Courier"/>
                <a:sym typeface="Courier"/>
              </a:defRPr>
            </a:pPr>
            <a:r>
              <a:t>terraform</a:t>
            </a:r>
          </a:p>
          <a:p>
            <a:pPr algn="l" defTabSz="457200">
              <a:lnSpc>
                <a:spcPct val="117999"/>
              </a:lnSpc>
              <a:defRPr sz="10000">
                <a:solidFill>
                  <a:srgbClr val="000000"/>
                </a:solidFill>
                <a:latin typeface="Courier"/>
                <a:ea typeface="Courier"/>
                <a:cs typeface="Courier"/>
                <a:sym typeface="Courier"/>
              </a:defRPr>
            </a:pPr>
            <a:r>
              <a:t>locals</a:t>
            </a:r>
          </a:p>
        </p:txBody>
      </p:sp>
      <p:sp>
        <p:nvSpPr>
          <p:cNvPr id="1065" name="Slide Number"/>
          <p:cNvSpPr txBox="1"/>
          <p:nvPr>
            <p:ph type="sldNum" sz="quarter" idx="2"/>
          </p:nvPr>
        </p:nvSpPr>
        <p:spPr>
          <a:xfrm>
            <a:off x="11885463" y="13081000"/>
            <a:ext cx="600374"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9" name="resource &quot;aws_instance&quot; &quot;web&quot; {…"/>
          <p:cNvSpPr txBox="1"/>
          <p:nvPr>
            <p:ph type="body" idx="13"/>
          </p:nvPr>
        </p:nvSpPr>
        <p:spPr>
          <a:xfrm>
            <a:off x="5672772" y="1673256"/>
            <a:ext cx="17649350" cy="3149601"/>
          </a:xfrm>
          <a:prstGeom prst="rect">
            <a:avLst/>
          </a:prstGeom>
          <a:extLst>
            <a:ext uri="{C572A759-6A51-4108-AA02-DFA0A04FC94B}">
              <ma14:wrappingTextBoxFlag xmlns:ma14="http://schemas.microsoft.com/office/mac/drawingml/2011/main" val="1"/>
            </a:ext>
          </a:extLst>
        </p:spPr>
        <p:txBody>
          <a:bodyPr/>
          <a:lstStyle/>
          <a:p>
            <a:pPr defTabSz="642937">
              <a:lnSpc>
                <a:spcPct val="100000"/>
              </a:lnSpc>
              <a:spcBef>
                <a:spcPts val="0"/>
              </a:spcBef>
              <a:defRPr sz="4000">
                <a:solidFill>
                  <a:srgbClr val="BA6900"/>
                </a:solidFill>
                <a:latin typeface="Courier"/>
                <a:ea typeface="Courier"/>
                <a:cs typeface="Courier"/>
                <a:sym typeface="Courier"/>
              </a:defRPr>
            </a:pPr>
            <a:r>
              <a:rPr>
                <a:solidFill>
                  <a:srgbClr val="0222B9"/>
                </a:solidFill>
              </a:rPr>
              <a:t>resource</a:t>
            </a:r>
            <a:r>
              <a:rPr>
                <a:solidFill>
                  <a:srgbClr val="000000"/>
                </a:solidFill>
              </a:rPr>
              <a:t> </a:t>
            </a:r>
            <a:r>
              <a:rPr b="1"/>
              <a:t>"aws_instance"</a:t>
            </a:r>
            <a:r>
              <a:t> "web"</a:t>
            </a:r>
            <a:r>
              <a:rPr>
                <a:solidFill>
                  <a:srgbClr val="000000"/>
                </a:solidFill>
              </a:rPr>
              <a:t> {</a:t>
            </a:r>
            <a:endParaRPr>
              <a:solidFill>
                <a:srgbClr val="000000"/>
              </a:solidFill>
            </a:endParaRPr>
          </a:p>
          <a:p>
            <a:pPr defTabSz="642937">
              <a:lnSpc>
                <a:spcPct val="100000"/>
              </a:lnSpc>
              <a:spcBef>
                <a:spcPts val="0"/>
              </a:spcBef>
              <a:defRPr sz="4000">
                <a:solidFill>
                  <a:srgbClr val="BA6900"/>
                </a:solidFill>
                <a:latin typeface="Courier"/>
                <a:ea typeface="Courier"/>
                <a:cs typeface="Courier"/>
                <a:sym typeface="Courier"/>
              </a:defRPr>
            </a:pPr>
            <a:r>
              <a:rPr>
                <a:solidFill>
                  <a:srgbClr val="1FA4FF"/>
                </a:solidFill>
              </a:rPr>
              <a:t>  ami</a:t>
            </a:r>
            <a:r>
              <a:rPr>
                <a:solidFill>
                  <a:srgbClr val="000000"/>
                </a:solidFill>
              </a:rPr>
              <a:t>           = </a:t>
            </a:r>
            <a:r>
              <a:t>"ami-</a:t>
            </a:r>
            <a:r>
              <a:t>0e63f50857fdc1f9f</a:t>
            </a:r>
            <a:r>
              <a:t>"</a:t>
            </a:r>
            <a:endParaRPr>
              <a:solidFill>
                <a:srgbClr val="000000"/>
              </a:solidFill>
            </a:endParaRPr>
          </a:p>
          <a:p>
            <a:pPr defTabSz="642937">
              <a:lnSpc>
                <a:spcPct val="100000"/>
              </a:lnSpc>
              <a:spcBef>
                <a:spcPts val="0"/>
              </a:spcBef>
              <a:defRPr sz="4000">
                <a:solidFill>
                  <a:srgbClr val="1FA4FF"/>
                </a:solidFill>
                <a:latin typeface="Courier"/>
                <a:ea typeface="Courier"/>
                <a:cs typeface="Courier"/>
                <a:sym typeface="Courier"/>
              </a:defRPr>
            </a:pPr>
            <a:r>
              <a:t>  instance_type</a:t>
            </a:r>
            <a:r>
              <a:rPr>
                <a:solidFill>
                  <a:srgbClr val="000000"/>
                </a:solidFill>
              </a:rPr>
              <a:t> = </a:t>
            </a:r>
            <a:r>
              <a:rPr>
                <a:solidFill>
                  <a:srgbClr val="BA6900"/>
                </a:solidFill>
              </a:rPr>
              <a:t>"t2.micro"</a:t>
            </a:r>
            <a:endParaRPr>
              <a:solidFill>
                <a:srgbClr val="000000"/>
              </a:solidFill>
            </a:endParaRPr>
          </a:p>
          <a:p>
            <a:pPr defTabSz="642937">
              <a:lnSpc>
                <a:spcPct val="100000"/>
              </a:lnSpc>
              <a:spcBef>
                <a:spcPts val="0"/>
              </a:spcBef>
              <a:defRPr sz="4000">
                <a:latin typeface="Courier"/>
                <a:ea typeface="Courier"/>
                <a:cs typeface="Courier"/>
                <a:sym typeface="Courier"/>
              </a:defRPr>
            </a:pPr>
            <a:r>
              <a:t>}</a:t>
            </a:r>
          </a:p>
        </p:txBody>
      </p:sp>
      <p:sp>
        <p:nvSpPr>
          <p:cNvPr id="1070" name="main.tf"/>
          <p:cNvSpPr txBox="1"/>
          <p:nvPr>
            <p:ph type="body" idx="14"/>
          </p:nvPr>
        </p:nvSpPr>
        <p:spPr>
          <a:prstGeom prst="rect">
            <a:avLst/>
          </a:prstGeom>
        </p:spPr>
        <p:txBody>
          <a:bodyPr/>
          <a:lstStyle/>
          <a:p>
            <a:pPr/>
            <a:r>
              <a:t>main.tf</a:t>
            </a:r>
          </a:p>
        </p:txBody>
      </p:sp>
      <p:sp>
        <p:nvSpPr>
          <p:cNvPr id="1071" name="Slide Number"/>
          <p:cNvSpPr txBox="1"/>
          <p:nvPr>
            <p:ph type="sldNum" sz="quarter" idx="2"/>
          </p:nvPr>
        </p:nvSpPr>
        <p:spPr>
          <a:xfrm>
            <a:off x="11885463" y="13081000"/>
            <a:ext cx="600374"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5" name="resource &quot;aws_instance&quot; &quot;web&quot; {…"/>
          <p:cNvSpPr txBox="1"/>
          <p:nvPr>
            <p:ph type="body" idx="13"/>
          </p:nvPr>
        </p:nvSpPr>
        <p:spPr>
          <a:xfrm>
            <a:off x="5672772" y="1673256"/>
            <a:ext cx="17649350" cy="3149601"/>
          </a:xfrm>
          <a:prstGeom prst="rect">
            <a:avLst/>
          </a:prstGeom>
          <a:extLst>
            <a:ext uri="{C572A759-6A51-4108-AA02-DFA0A04FC94B}">
              <ma14:wrappingTextBoxFlag xmlns:ma14="http://schemas.microsoft.com/office/mac/drawingml/2011/main" val="1"/>
            </a:ext>
          </a:extLst>
        </p:spPr>
        <p:txBody>
          <a:bodyPr/>
          <a:lstStyle/>
          <a:p>
            <a:pPr defTabSz="642937">
              <a:lnSpc>
                <a:spcPct val="100000"/>
              </a:lnSpc>
              <a:spcBef>
                <a:spcPts val="0"/>
              </a:spcBef>
              <a:defRPr sz="4000">
                <a:solidFill>
                  <a:srgbClr val="BA6900"/>
                </a:solidFill>
                <a:latin typeface="Courier"/>
                <a:ea typeface="Courier"/>
                <a:cs typeface="Courier"/>
                <a:sym typeface="Courier"/>
              </a:defRPr>
            </a:pPr>
            <a:r>
              <a:rPr>
                <a:solidFill>
                  <a:srgbClr val="0222B9"/>
                </a:solidFill>
              </a:rPr>
              <a:t>resource</a:t>
            </a:r>
            <a:r>
              <a:rPr>
                <a:solidFill>
                  <a:srgbClr val="000000"/>
                </a:solidFill>
              </a:rPr>
              <a:t> </a:t>
            </a:r>
            <a:r>
              <a:t>"aws_instance" </a:t>
            </a:r>
            <a:r>
              <a:rPr b="1"/>
              <a:t>"web"</a:t>
            </a:r>
            <a:r>
              <a:rPr>
                <a:solidFill>
                  <a:srgbClr val="000000"/>
                </a:solidFill>
              </a:rPr>
              <a:t> {</a:t>
            </a:r>
            <a:endParaRPr>
              <a:solidFill>
                <a:srgbClr val="000000"/>
              </a:solidFill>
            </a:endParaRPr>
          </a:p>
          <a:p>
            <a:pPr defTabSz="642937">
              <a:lnSpc>
                <a:spcPct val="100000"/>
              </a:lnSpc>
              <a:spcBef>
                <a:spcPts val="0"/>
              </a:spcBef>
              <a:defRPr sz="4000">
                <a:solidFill>
                  <a:srgbClr val="BA6900"/>
                </a:solidFill>
                <a:latin typeface="Courier"/>
                <a:ea typeface="Courier"/>
                <a:cs typeface="Courier"/>
                <a:sym typeface="Courier"/>
              </a:defRPr>
            </a:pPr>
            <a:r>
              <a:rPr>
                <a:solidFill>
                  <a:srgbClr val="1FA4FF"/>
                </a:solidFill>
              </a:rPr>
              <a:t>  ami</a:t>
            </a:r>
            <a:r>
              <a:rPr>
                <a:solidFill>
                  <a:srgbClr val="000000"/>
                </a:solidFill>
              </a:rPr>
              <a:t>           = </a:t>
            </a:r>
            <a:r>
              <a:t>"ami-</a:t>
            </a:r>
            <a:r>
              <a:t>0e63f50857fdc1f9f</a:t>
            </a:r>
            <a:r>
              <a:t>"</a:t>
            </a:r>
            <a:endParaRPr>
              <a:solidFill>
                <a:srgbClr val="000000"/>
              </a:solidFill>
            </a:endParaRPr>
          </a:p>
          <a:p>
            <a:pPr defTabSz="642937">
              <a:lnSpc>
                <a:spcPct val="100000"/>
              </a:lnSpc>
              <a:spcBef>
                <a:spcPts val="0"/>
              </a:spcBef>
              <a:defRPr sz="4000">
                <a:solidFill>
                  <a:srgbClr val="1FA4FF"/>
                </a:solidFill>
                <a:latin typeface="Courier"/>
                <a:ea typeface="Courier"/>
                <a:cs typeface="Courier"/>
                <a:sym typeface="Courier"/>
              </a:defRPr>
            </a:pPr>
            <a:r>
              <a:t>  instance_type</a:t>
            </a:r>
            <a:r>
              <a:rPr>
                <a:solidFill>
                  <a:srgbClr val="000000"/>
                </a:solidFill>
              </a:rPr>
              <a:t> = </a:t>
            </a:r>
            <a:r>
              <a:rPr>
                <a:solidFill>
                  <a:srgbClr val="BA6900"/>
                </a:solidFill>
              </a:rPr>
              <a:t>"t2.micro"</a:t>
            </a:r>
            <a:endParaRPr>
              <a:solidFill>
                <a:srgbClr val="000000"/>
              </a:solidFill>
            </a:endParaRPr>
          </a:p>
          <a:p>
            <a:pPr defTabSz="642937">
              <a:lnSpc>
                <a:spcPct val="100000"/>
              </a:lnSpc>
              <a:spcBef>
                <a:spcPts val="0"/>
              </a:spcBef>
              <a:defRPr sz="4000">
                <a:latin typeface="Courier"/>
                <a:ea typeface="Courier"/>
                <a:cs typeface="Courier"/>
                <a:sym typeface="Courier"/>
              </a:defRPr>
            </a:pPr>
            <a:r>
              <a:t>}</a:t>
            </a:r>
          </a:p>
        </p:txBody>
      </p:sp>
      <p:sp>
        <p:nvSpPr>
          <p:cNvPr id="1076" name="main.tf"/>
          <p:cNvSpPr txBox="1"/>
          <p:nvPr>
            <p:ph type="body" idx="14"/>
          </p:nvPr>
        </p:nvSpPr>
        <p:spPr>
          <a:prstGeom prst="rect">
            <a:avLst/>
          </a:prstGeom>
        </p:spPr>
        <p:txBody>
          <a:bodyPr/>
          <a:lstStyle/>
          <a:p>
            <a:pPr/>
            <a:r>
              <a:t>main.tf</a:t>
            </a:r>
          </a:p>
        </p:txBody>
      </p:sp>
      <p:sp>
        <p:nvSpPr>
          <p:cNvPr id="1077" name="Slide Number"/>
          <p:cNvSpPr txBox="1"/>
          <p:nvPr>
            <p:ph type="sldNum" sz="quarter" idx="2"/>
          </p:nvPr>
        </p:nvSpPr>
        <p:spPr>
          <a:xfrm>
            <a:off x="11885463" y="13081000"/>
            <a:ext cx="600374"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1" name="resource &quot;aws_instance&quot; &quot;web&quot; {…"/>
          <p:cNvSpPr txBox="1"/>
          <p:nvPr>
            <p:ph type="body" idx="13"/>
          </p:nvPr>
        </p:nvSpPr>
        <p:spPr>
          <a:xfrm>
            <a:off x="5672772" y="1673256"/>
            <a:ext cx="17649350" cy="6075681"/>
          </a:xfrm>
          <a:prstGeom prst="rect">
            <a:avLst/>
          </a:prstGeom>
          <a:extLst>
            <a:ext uri="{C572A759-6A51-4108-AA02-DFA0A04FC94B}">
              <ma14:wrappingTextBoxFlag xmlns:ma14="http://schemas.microsoft.com/office/mac/drawingml/2011/main" val="1"/>
            </a:ext>
          </a:extLst>
        </p:spPr>
        <p:txBody>
          <a:bodyPr/>
          <a:lstStyle/>
          <a:p>
            <a:pPr defTabSz="642937">
              <a:lnSpc>
                <a:spcPct val="100000"/>
              </a:lnSpc>
              <a:spcBef>
                <a:spcPts val="0"/>
              </a:spcBef>
              <a:defRPr sz="4000">
                <a:solidFill>
                  <a:srgbClr val="BA6900"/>
                </a:solidFill>
                <a:latin typeface="Courier"/>
                <a:ea typeface="Courier"/>
                <a:cs typeface="Courier"/>
                <a:sym typeface="Courier"/>
              </a:defRPr>
            </a:pPr>
            <a:r>
              <a:rPr>
                <a:solidFill>
                  <a:srgbClr val="0222B9"/>
                </a:solidFill>
              </a:rPr>
              <a:t>resource</a:t>
            </a:r>
            <a:r>
              <a:rPr>
                <a:solidFill>
                  <a:srgbClr val="000000"/>
                </a:solidFill>
              </a:rPr>
              <a:t> </a:t>
            </a:r>
            <a:r>
              <a:t>"aws_instance" "web"</a:t>
            </a:r>
            <a:r>
              <a:rPr>
                <a:solidFill>
                  <a:srgbClr val="000000"/>
                </a:solidFill>
              </a:rPr>
              <a:t> {</a:t>
            </a:r>
            <a:endParaRPr>
              <a:solidFill>
                <a:srgbClr val="000000"/>
              </a:solidFill>
            </a:endParaRPr>
          </a:p>
          <a:p>
            <a:pPr defTabSz="642937">
              <a:lnSpc>
                <a:spcPct val="100000"/>
              </a:lnSpc>
              <a:spcBef>
                <a:spcPts val="0"/>
              </a:spcBef>
              <a:defRPr sz="4000">
                <a:solidFill>
                  <a:srgbClr val="BA6900"/>
                </a:solidFill>
                <a:latin typeface="Courier"/>
                <a:ea typeface="Courier"/>
                <a:cs typeface="Courier"/>
                <a:sym typeface="Courier"/>
              </a:defRPr>
            </a:pPr>
            <a:r>
              <a:rPr>
                <a:solidFill>
                  <a:srgbClr val="1FA4FF"/>
                </a:solidFill>
              </a:rPr>
              <a:t>  ami</a:t>
            </a:r>
            <a:r>
              <a:rPr>
                <a:solidFill>
                  <a:srgbClr val="000000"/>
                </a:solidFill>
              </a:rPr>
              <a:t>           = </a:t>
            </a:r>
            <a:r>
              <a:t>"ami-</a:t>
            </a:r>
            <a:r>
              <a:t>0e63f50857fdc1f9f</a:t>
            </a:r>
            <a:r>
              <a:t>"</a:t>
            </a:r>
            <a:endParaRPr>
              <a:solidFill>
                <a:srgbClr val="000000"/>
              </a:solidFill>
            </a:endParaRPr>
          </a:p>
          <a:p>
            <a:pPr defTabSz="642937">
              <a:lnSpc>
                <a:spcPct val="100000"/>
              </a:lnSpc>
              <a:spcBef>
                <a:spcPts val="0"/>
              </a:spcBef>
              <a:defRPr sz="4000">
                <a:solidFill>
                  <a:srgbClr val="1FA4FF"/>
                </a:solidFill>
                <a:latin typeface="Courier"/>
                <a:ea typeface="Courier"/>
                <a:cs typeface="Courier"/>
                <a:sym typeface="Courier"/>
              </a:defRPr>
            </a:pPr>
            <a:r>
              <a:t>  instance_type</a:t>
            </a:r>
            <a:r>
              <a:rPr>
                <a:solidFill>
                  <a:srgbClr val="000000"/>
                </a:solidFill>
              </a:rPr>
              <a:t> = </a:t>
            </a:r>
            <a:r>
              <a:rPr>
                <a:solidFill>
                  <a:srgbClr val="BA6900"/>
                </a:solidFill>
              </a:rPr>
              <a:t>"t2.micro"</a:t>
            </a:r>
            <a:endParaRPr>
              <a:solidFill>
                <a:srgbClr val="000000"/>
              </a:solidFill>
            </a:endParaRPr>
          </a:p>
          <a:p>
            <a:pPr defTabSz="642937">
              <a:lnSpc>
                <a:spcPct val="100000"/>
              </a:lnSpc>
              <a:spcBef>
                <a:spcPts val="0"/>
              </a:spcBef>
              <a:defRPr sz="4000">
                <a:latin typeface="Courier"/>
                <a:ea typeface="Courier"/>
                <a:cs typeface="Courier"/>
                <a:sym typeface="Courier"/>
              </a:defRPr>
            </a:pPr>
            <a:r>
              <a:t>}</a:t>
            </a:r>
          </a:p>
          <a:p>
            <a:pPr>
              <a:lnSpc>
                <a:spcPct val="120000"/>
              </a:lnSpc>
              <a:spcBef>
                <a:spcPts val="0"/>
              </a:spcBef>
              <a:defRPr sz="4000">
                <a:latin typeface="Courier"/>
                <a:ea typeface="Courier"/>
                <a:cs typeface="Courier"/>
                <a:sym typeface="Courier"/>
              </a:defRPr>
            </a:pPr>
          </a:p>
          <a:p>
            <a:pPr>
              <a:lnSpc>
                <a:spcPct val="120000"/>
              </a:lnSpc>
              <a:spcBef>
                <a:spcPts val="0"/>
              </a:spcBef>
              <a:defRPr strike="sngStrike" sz="4000">
                <a:solidFill>
                  <a:srgbClr val="D45954"/>
                </a:solidFill>
                <a:latin typeface="Courier"/>
                <a:ea typeface="Courier"/>
                <a:cs typeface="Courier"/>
                <a:sym typeface="Courier"/>
              </a:defRPr>
            </a:pPr>
            <a:r>
              <a:t>resource "aws_instance" "web" {</a:t>
            </a:r>
          </a:p>
          <a:p>
            <a:pPr>
              <a:lnSpc>
                <a:spcPct val="120000"/>
              </a:lnSpc>
              <a:spcBef>
                <a:spcPts val="0"/>
              </a:spcBef>
              <a:defRPr strike="sngStrike" sz="4000">
                <a:solidFill>
                  <a:srgbClr val="D45954"/>
                </a:solidFill>
                <a:latin typeface="Courier"/>
                <a:ea typeface="Courier"/>
                <a:cs typeface="Courier"/>
                <a:sym typeface="Courier"/>
              </a:defRPr>
            </a:pPr>
            <a:r>
              <a:t>  ami           = "ami-</a:t>
            </a:r>
            <a:r>
              <a:t>07669fc90e6e6cc47</a:t>
            </a:r>
            <a:r>
              <a:t>"</a:t>
            </a:r>
          </a:p>
          <a:p>
            <a:pPr>
              <a:lnSpc>
                <a:spcPct val="120000"/>
              </a:lnSpc>
              <a:spcBef>
                <a:spcPts val="0"/>
              </a:spcBef>
              <a:defRPr strike="sngStrike" sz="4000">
                <a:solidFill>
                  <a:srgbClr val="D45954"/>
                </a:solidFill>
                <a:latin typeface="Courier"/>
                <a:ea typeface="Courier"/>
                <a:cs typeface="Courier"/>
                <a:sym typeface="Courier"/>
              </a:defRPr>
            </a:pPr>
            <a:r>
              <a:t>  instance_type = "t2.micro"</a:t>
            </a:r>
          </a:p>
          <a:p>
            <a:pPr>
              <a:lnSpc>
                <a:spcPct val="120000"/>
              </a:lnSpc>
              <a:spcBef>
                <a:spcPts val="0"/>
              </a:spcBef>
              <a:defRPr strike="sngStrike" sz="4000">
                <a:solidFill>
                  <a:srgbClr val="D45954"/>
                </a:solidFill>
                <a:latin typeface="Courier"/>
                <a:ea typeface="Courier"/>
                <a:cs typeface="Courier"/>
                <a:sym typeface="Courier"/>
              </a:defRPr>
            </a:pPr>
            <a:r>
              <a:t>}</a:t>
            </a:r>
          </a:p>
        </p:txBody>
      </p:sp>
      <p:sp>
        <p:nvSpPr>
          <p:cNvPr id="1082" name="main.tf"/>
          <p:cNvSpPr txBox="1"/>
          <p:nvPr>
            <p:ph type="body" idx="14"/>
          </p:nvPr>
        </p:nvSpPr>
        <p:spPr>
          <a:prstGeom prst="rect">
            <a:avLst/>
          </a:prstGeom>
        </p:spPr>
        <p:txBody>
          <a:bodyPr/>
          <a:lstStyle/>
          <a:p>
            <a:pPr/>
            <a:r>
              <a:t>main.tf</a:t>
            </a:r>
          </a:p>
        </p:txBody>
      </p:sp>
      <p:sp>
        <p:nvSpPr>
          <p:cNvPr id="1083" name="Slide Number"/>
          <p:cNvSpPr txBox="1"/>
          <p:nvPr>
            <p:ph type="sldNum" sz="quarter" idx="2"/>
          </p:nvPr>
        </p:nvSpPr>
        <p:spPr>
          <a:xfrm>
            <a:off x="11885463" y="13081000"/>
            <a:ext cx="600374"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7" name="resource &quot;aws_instance&quot; &quot;web&quot; {…"/>
          <p:cNvSpPr txBox="1"/>
          <p:nvPr>
            <p:ph type="body" idx="13"/>
          </p:nvPr>
        </p:nvSpPr>
        <p:spPr>
          <a:xfrm>
            <a:off x="5672772" y="1673256"/>
            <a:ext cx="17649350" cy="6197601"/>
          </a:xfrm>
          <a:prstGeom prst="rect">
            <a:avLst/>
          </a:prstGeom>
          <a:extLst>
            <a:ext uri="{C572A759-6A51-4108-AA02-DFA0A04FC94B}">
              <ma14:wrappingTextBoxFlag xmlns:ma14="http://schemas.microsoft.com/office/mac/drawingml/2011/main" val="1"/>
            </a:ext>
          </a:extLst>
        </p:spPr>
        <p:txBody>
          <a:bodyPr/>
          <a:lstStyle/>
          <a:p>
            <a:pPr defTabSz="642937">
              <a:lnSpc>
                <a:spcPct val="100000"/>
              </a:lnSpc>
              <a:spcBef>
                <a:spcPts val="0"/>
              </a:spcBef>
              <a:defRPr sz="4000">
                <a:solidFill>
                  <a:srgbClr val="BA6900"/>
                </a:solidFill>
                <a:latin typeface="Courier"/>
                <a:ea typeface="Courier"/>
                <a:cs typeface="Courier"/>
                <a:sym typeface="Courier"/>
              </a:defRPr>
            </a:pPr>
            <a:r>
              <a:rPr>
                <a:solidFill>
                  <a:srgbClr val="0222B9"/>
                </a:solidFill>
              </a:rPr>
              <a:t>resource</a:t>
            </a:r>
            <a:r>
              <a:rPr>
                <a:solidFill>
                  <a:srgbClr val="000000"/>
                </a:solidFill>
              </a:rPr>
              <a:t> </a:t>
            </a:r>
            <a:r>
              <a:t>"aws_instance" "web"</a:t>
            </a:r>
            <a:r>
              <a:rPr>
                <a:solidFill>
                  <a:srgbClr val="000000"/>
                </a:solidFill>
              </a:rPr>
              <a:t> {</a:t>
            </a:r>
            <a:endParaRPr>
              <a:solidFill>
                <a:srgbClr val="000000"/>
              </a:solidFill>
            </a:endParaRPr>
          </a:p>
          <a:p>
            <a:pPr defTabSz="642937">
              <a:lnSpc>
                <a:spcPct val="100000"/>
              </a:lnSpc>
              <a:spcBef>
                <a:spcPts val="0"/>
              </a:spcBef>
              <a:defRPr sz="4000">
                <a:solidFill>
                  <a:srgbClr val="BA6900"/>
                </a:solidFill>
                <a:latin typeface="Courier"/>
                <a:ea typeface="Courier"/>
                <a:cs typeface="Courier"/>
                <a:sym typeface="Courier"/>
              </a:defRPr>
            </a:pPr>
            <a:r>
              <a:rPr>
                <a:solidFill>
                  <a:srgbClr val="1FA4FF"/>
                </a:solidFill>
              </a:rPr>
              <a:t>  ami</a:t>
            </a:r>
            <a:r>
              <a:rPr>
                <a:solidFill>
                  <a:srgbClr val="000000"/>
                </a:solidFill>
              </a:rPr>
              <a:t>           = </a:t>
            </a:r>
            <a:r>
              <a:t>"ami-</a:t>
            </a:r>
            <a:r>
              <a:t>0e63f50857fdc1f9f</a:t>
            </a:r>
            <a:r>
              <a:t>"</a:t>
            </a:r>
            <a:endParaRPr>
              <a:solidFill>
                <a:srgbClr val="000000"/>
              </a:solidFill>
            </a:endParaRPr>
          </a:p>
          <a:p>
            <a:pPr defTabSz="642937">
              <a:lnSpc>
                <a:spcPct val="100000"/>
              </a:lnSpc>
              <a:spcBef>
                <a:spcPts val="0"/>
              </a:spcBef>
              <a:defRPr sz="4000">
                <a:solidFill>
                  <a:srgbClr val="1FA4FF"/>
                </a:solidFill>
                <a:latin typeface="Courier"/>
                <a:ea typeface="Courier"/>
                <a:cs typeface="Courier"/>
                <a:sym typeface="Courier"/>
              </a:defRPr>
            </a:pPr>
            <a:r>
              <a:t>  instance_type</a:t>
            </a:r>
            <a:r>
              <a:rPr>
                <a:solidFill>
                  <a:srgbClr val="000000"/>
                </a:solidFill>
              </a:rPr>
              <a:t> = </a:t>
            </a:r>
            <a:r>
              <a:rPr>
                <a:solidFill>
                  <a:srgbClr val="BA6900"/>
                </a:solidFill>
              </a:rPr>
              <a:t>"t2.micro"</a:t>
            </a:r>
            <a:endParaRPr>
              <a:solidFill>
                <a:srgbClr val="000000"/>
              </a:solidFill>
            </a:endParaRPr>
          </a:p>
          <a:p>
            <a:pPr defTabSz="642937">
              <a:lnSpc>
                <a:spcPct val="100000"/>
              </a:lnSpc>
              <a:spcBef>
                <a:spcPts val="0"/>
              </a:spcBef>
              <a:defRPr sz="4000">
                <a:latin typeface="Courier"/>
                <a:ea typeface="Courier"/>
                <a:cs typeface="Courier"/>
                <a:sym typeface="Courier"/>
              </a:defRPr>
            </a:pPr>
            <a:r>
              <a:t>}</a:t>
            </a:r>
          </a:p>
          <a:p>
            <a:pPr defTabSz="642937">
              <a:lnSpc>
                <a:spcPct val="100000"/>
              </a:lnSpc>
              <a:spcBef>
                <a:spcPts val="0"/>
              </a:spcBef>
              <a:defRPr sz="4000">
                <a:latin typeface="Courier"/>
                <a:ea typeface="Courier"/>
                <a:cs typeface="Courier"/>
                <a:sym typeface="Courier"/>
              </a:defRPr>
            </a:pPr>
          </a:p>
          <a:p>
            <a:pPr defTabSz="642937">
              <a:lnSpc>
                <a:spcPct val="100000"/>
              </a:lnSpc>
              <a:spcBef>
                <a:spcPts val="0"/>
              </a:spcBef>
              <a:defRPr sz="4000">
                <a:solidFill>
                  <a:srgbClr val="BA6900"/>
                </a:solidFill>
                <a:latin typeface="Courier"/>
                <a:ea typeface="Courier"/>
                <a:cs typeface="Courier"/>
                <a:sym typeface="Courier"/>
              </a:defRPr>
            </a:pPr>
            <a:r>
              <a:rPr>
                <a:solidFill>
                  <a:srgbClr val="0222B9"/>
                </a:solidFill>
              </a:rPr>
              <a:t>resource</a:t>
            </a:r>
            <a:r>
              <a:rPr>
                <a:solidFill>
                  <a:srgbClr val="000000"/>
                </a:solidFill>
              </a:rPr>
              <a:t> </a:t>
            </a:r>
            <a:r>
              <a:t>"aws_instance" "</a:t>
            </a:r>
            <a:r>
              <a:rPr b="1"/>
              <a:t>web-2"</a:t>
            </a:r>
            <a:r>
              <a:rPr>
                <a:solidFill>
                  <a:srgbClr val="000000"/>
                </a:solidFill>
              </a:rPr>
              <a:t> {</a:t>
            </a:r>
            <a:endParaRPr>
              <a:solidFill>
                <a:srgbClr val="000000"/>
              </a:solidFill>
            </a:endParaRPr>
          </a:p>
          <a:p>
            <a:pPr defTabSz="642937">
              <a:lnSpc>
                <a:spcPct val="100000"/>
              </a:lnSpc>
              <a:spcBef>
                <a:spcPts val="0"/>
              </a:spcBef>
              <a:defRPr sz="4000">
                <a:solidFill>
                  <a:srgbClr val="BA6900"/>
                </a:solidFill>
                <a:latin typeface="Courier"/>
                <a:ea typeface="Courier"/>
                <a:cs typeface="Courier"/>
                <a:sym typeface="Courier"/>
              </a:defRPr>
            </a:pPr>
            <a:r>
              <a:rPr>
                <a:solidFill>
                  <a:srgbClr val="1FA4FF"/>
                </a:solidFill>
              </a:rPr>
              <a:t>  ami</a:t>
            </a:r>
            <a:r>
              <a:rPr>
                <a:solidFill>
                  <a:srgbClr val="000000"/>
                </a:solidFill>
              </a:rPr>
              <a:t>           = </a:t>
            </a:r>
            <a:r>
              <a:t>"ami-07669fc90e6e6cc47"</a:t>
            </a:r>
            <a:endParaRPr>
              <a:solidFill>
                <a:srgbClr val="000000"/>
              </a:solidFill>
            </a:endParaRPr>
          </a:p>
          <a:p>
            <a:pPr defTabSz="642937">
              <a:lnSpc>
                <a:spcPct val="100000"/>
              </a:lnSpc>
              <a:spcBef>
                <a:spcPts val="0"/>
              </a:spcBef>
              <a:defRPr sz="4000">
                <a:solidFill>
                  <a:srgbClr val="1FA4FF"/>
                </a:solidFill>
                <a:latin typeface="Courier"/>
                <a:ea typeface="Courier"/>
                <a:cs typeface="Courier"/>
                <a:sym typeface="Courier"/>
              </a:defRPr>
            </a:pPr>
            <a:r>
              <a:t>  instance_type</a:t>
            </a:r>
            <a:r>
              <a:rPr>
                <a:solidFill>
                  <a:srgbClr val="000000"/>
                </a:solidFill>
              </a:rPr>
              <a:t> = </a:t>
            </a:r>
            <a:r>
              <a:rPr>
                <a:solidFill>
                  <a:srgbClr val="BA6900"/>
                </a:solidFill>
              </a:rPr>
              <a:t>"t2.micro"</a:t>
            </a:r>
            <a:endParaRPr>
              <a:solidFill>
                <a:srgbClr val="000000"/>
              </a:solidFill>
            </a:endParaRPr>
          </a:p>
          <a:p>
            <a:pPr defTabSz="642937">
              <a:lnSpc>
                <a:spcPct val="100000"/>
              </a:lnSpc>
              <a:spcBef>
                <a:spcPts val="0"/>
              </a:spcBef>
              <a:defRPr sz="4000">
                <a:latin typeface="Courier"/>
                <a:ea typeface="Courier"/>
                <a:cs typeface="Courier"/>
                <a:sym typeface="Courier"/>
              </a:defRPr>
            </a:pPr>
            <a:r>
              <a:t>}</a:t>
            </a:r>
          </a:p>
        </p:txBody>
      </p:sp>
      <p:sp>
        <p:nvSpPr>
          <p:cNvPr id="1088" name="main.tf"/>
          <p:cNvSpPr txBox="1"/>
          <p:nvPr>
            <p:ph type="body" idx="14"/>
          </p:nvPr>
        </p:nvSpPr>
        <p:spPr>
          <a:prstGeom prst="rect">
            <a:avLst/>
          </a:prstGeom>
        </p:spPr>
        <p:txBody>
          <a:bodyPr/>
          <a:lstStyle/>
          <a:p>
            <a:pPr/>
            <a:r>
              <a:t>main.tf</a:t>
            </a:r>
          </a:p>
        </p:txBody>
      </p:sp>
      <p:sp>
        <p:nvSpPr>
          <p:cNvPr id="1089" name="Slide Number"/>
          <p:cNvSpPr txBox="1"/>
          <p:nvPr>
            <p:ph type="sldNum" sz="quarter" idx="2"/>
          </p:nvPr>
        </p:nvSpPr>
        <p:spPr>
          <a:xfrm>
            <a:off x="11885463" y="13081000"/>
            <a:ext cx="600374"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3" name="resource &quot;aws_instance&quot; &quot;web&quot; {…"/>
          <p:cNvSpPr txBox="1"/>
          <p:nvPr>
            <p:ph type="body" idx="13"/>
          </p:nvPr>
        </p:nvSpPr>
        <p:spPr>
          <a:xfrm>
            <a:off x="5672772" y="1673256"/>
            <a:ext cx="17649350" cy="7416801"/>
          </a:xfrm>
          <a:prstGeom prst="rect">
            <a:avLst/>
          </a:prstGeom>
          <a:extLst>
            <a:ext uri="{C572A759-6A51-4108-AA02-DFA0A04FC94B}">
              <ma14:wrappingTextBoxFlag xmlns:ma14="http://schemas.microsoft.com/office/mac/drawingml/2011/main" val="1"/>
            </a:ext>
          </a:extLst>
        </p:spPr>
        <p:txBody>
          <a:bodyPr/>
          <a:lstStyle/>
          <a:p>
            <a:pPr defTabSz="642937">
              <a:lnSpc>
                <a:spcPct val="100000"/>
              </a:lnSpc>
              <a:spcBef>
                <a:spcPts val="0"/>
              </a:spcBef>
              <a:defRPr sz="4000">
                <a:solidFill>
                  <a:srgbClr val="BA6900"/>
                </a:solidFill>
                <a:latin typeface="Courier"/>
                <a:ea typeface="Courier"/>
                <a:cs typeface="Courier"/>
                <a:sym typeface="Courier"/>
              </a:defRPr>
            </a:pPr>
            <a:r>
              <a:rPr>
                <a:solidFill>
                  <a:srgbClr val="0222B9"/>
                </a:solidFill>
              </a:rPr>
              <a:t>resource</a:t>
            </a:r>
            <a:r>
              <a:rPr>
                <a:solidFill>
                  <a:srgbClr val="000000"/>
                </a:solidFill>
              </a:rPr>
              <a:t> </a:t>
            </a:r>
            <a:r>
              <a:t>"aws_instance" "web"</a:t>
            </a:r>
            <a:r>
              <a:rPr>
                <a:solidFill>
                  <a:srgbClr val="000000"/>
                </a:solidFill>
              </a:rPr>
              <a:t> {</a:t>
            </a:r>
            <a:endParaRPr>
              <a:solidFill>
                <a:srgbClr val="000000"/>
              </a:solidFill>
            </a:endParaRPr>
          </a:p>
          <a:p>
            <a:pPr defTabSz="642937">
              <a:lnSpc>
                <a:spcPct val="100000"/>
              </a:lnSpc>
              <a:spcBef>
                <a:spcPts val="0"/>
              </a:spcBef>
              <a:defRPr sz="4000">
                <a:solidFill>
                  <a:srgbClr val="BA6900"/>
                </a:solidFill>
                <a:latin typeface="Courier"/>
                <a:ea typeface="Courier"/>
                <a:cs typeface="Courier"/>
                <a:sym typeface="Courier"/>
              </a:defRPr>
            </a:pPr>
            <a:r>
              <a:rPr>
                <a:solidFill>
                  <a:srgbClr val="1FA4FF"/>
                </a:solidFill>
              </a:rPr>
              <a:t>  ami</a:t>
            </a:r>
            <a:r>
              <a:rPr>
                <a:solidFill>
                  <a:srgbClr val="000000"/>
                </a:solidFill>
              </a:rPr>
              <a:t>           = </a:t>
            </a:r>
            <a:r>
              <a:t>"ami-</a:t>
            </a:r>
            <a:r>
              <a:t>0e63f50857fdc1f9f</a:t>
            </a:r>
            <a:r>
              <a:t>"</a:t>
            </a:r>
            <a:endParaRPr>
              <a:solidFill>
                <a:srgbClr val="000000"/>
              </a:solidFill>
            </a:endParaRPr>
          </a:p>
          <a:p>
            <a:pPr defTabSz="642937">
              <a:lnSpc>
                <a:spcPct val="100000"/>
              </a:lnSpc>
              <a:spcBef>
                <a:spcPts val="0"/>
              </a:spcBef>
              <a:defRPr sz="4000">
                <a:solidFill>
                  <a:srgbClr val="1FA4FF"/>
                </a:solidFill>
                <a:latin typeface="Courier"/>
                <a:ea typeface="Courier"/>
                <a:cs typeface="Courier"/>
                <a:sym typeface="Courier"/>
              </a:defRPr>
            </a:pPr>
            <a:r>
              <a:t>  instance_type</a:t>
            </a:r>
            <a:r>
              <a:rPr>
                <a:solidFill>
                  <a:srgbClr val="000000"/>
                </a:solidFill>
              </a:rPr>
              <a:t> = </a:t>
            </a:r>
            <a:r>
              <a:rPr>
                <a:solidFill>
                  <a:srgbClr val="BA6900"/>
                </a:solidFill>
              </a:rPr>
              <a:t>"t2.micro"</a:t>
            </a:r>
            <a:endParaRPr>
              <a:solidFill>
                <a:srgbClr val="000000"/>
              </a:solidFill>
            </a:endParaRPr>
          </a:p>
          <a:p>
            <a:pPr defTabSz="642937">
              <a:lnSpc>
                <a:spcPct val="100000"/>
              </a:lnSpc>
              <a:spcBef>
                <a:spcPts val="0"/>
              </a:spcBef>
              <a:defRPr sz="4000">
                <a:latin typeface="Courier"/>
                <a:ea typeface="Courier"/>
                <a:cs typeface="Courier"/>
                <a:sym typeface="Courier"/>
              </a:defRPr>
            </a:pPr>
            <a:r>
              <a:t>}</a:t>
            </a:r>
          </a:p>
          <a:p>
            <a:pPr defTabSz="642937">
              <a:lnSpc>
                <a:spcPct val="100000"/>
              </a:lnSpc>
              <a:spcBef>
                <a:spcPts val="0"/>
              </a:spcBef>
              <a:defRPr sz="4000">
                <a:latin typeface="Courier"/>
                <a:ea typeface="Courier"/>
                <a:cs typeface="Courier"/>
                <a:sym typeface="Courier"/>
              </a:defRPr>
            </a:pPr>
          </a:p>
          <a:p>
            <a:pPr defTabSz="642937">
              <a:lnSpc>
                <a:spcPct val="100000"/>
              </a:lnSpc>
              <a:spcBef>
                <a:spcPts val="0"/>
              </a:spcBef>
              <a:defRPr sz="4000">
                <a:solidFill>
                  <a:srgbClr val="BA6900"/>
                </a:solidFill>
                <a:latin typeface="Courier"/>
                <a:ea typeface="Courier"/>
                <a:cs typeface="Courier"/>
                <a:sym typeface="Courier"/>
              </a:defRPr>
            </a:pPr>
            <a:r>
              <a:rPr>
                <a:solidFill>
                  <a:srgbClr val="0222B9"/>
                </a:solidFill>
              </a:rPr>
              <a:t>resource</a:t>
            </a:r>
            <a:r>
              <a:rPr>
                <a:solidFill>
                  <a:srgbClr val="000000"/>
                </a:solidFill>
              </a:rPr>
              <a:t> </a:t>
            </a:r>
            <a:r>
              <a:t>"</a:t>
            </a:r>
            <a:r>
              <a:rPr b="1"/>
              <a:t>digitalocean_droplet</a:t>
            </a:r>
            <a:r>
              <a:t>" "web"</a:t>
            </a:r>
            <a:r>
              <a:rPr>
                <a:solidFill>
                  <a:srgbClr val="000000"/>
                </a:solidFill>
              </a:rPr>
              <a:t> {</a:t>
            </a:r>
            <a:endParaRPr>
              <a:solidFill>
                <a:srgbClr val="000000"/>
              </a:solidFill>
            </a:endParaRPr>
          </a:p>
          <a:p>
            <a:pPr defTabSz="642937">
              <a:lnSpc>
                <a:spcPct val="100000"/>
              </a:lnSpc>
              <a:spcBef>
                <a:spcPts val="0"/>
              </a:spcBef>
              <a:defRPr sz="4000">
                <a:solidFill>
                  <a:srgbClr val="BA6900"/>
                </a:solidFill>
                <a:latin typeface="Courier"/>
                <a:ea typeface="Courier"/>
                <a:cs typeface="Courier"/>
                <a:sym typeface="Courier"/>
              </a:defRPr>
            </a:pPr>
            <a:r>
              <a:rPr>
                <a:solidFill>
                  <a:srgbClr val="1FA4FF"/>
                </a:solidFill>
              </a:rPr>
              <a:t>  image</a:t>
            </a:r>
            <a:r>
              <a:rPr>
                <a:solidFill>
                  <a:srgbClr val="000000"/>
                </a:solidFill>
              </a:rPr>
              <a:t>  = </a:t>
            </a:r>
            <a:r>
              <a:t>"ubuntu-18-04-x64"</a:t>
            </a:r>
          </a:p>
          <a:p>
            <a:pPr defTabSz="642937">
              <a:lnSpc>
                <a:spcPct val="100000"/>
              </a:lnSpc>
              <a:spcBef>
                <a:spcPts val="0"/>
              </a:spcBef>
              <a:defRPr sz="4000">
                <a:solidFill>
                  <a:srgbClr val="BA6900"/>
                </a:solidFill>
                <a:latin typeface="Courier"/>
                <a:ea typeface="Courier"/>
                <a:cs typeface="Courier"/>
                <a:sym typeface="Courier"/>
              </a:defRPr>
            </a:pPr>
            <a:r>
              <a:rPr>
                <a:solidFill>
                  <a:srgbClr val="000000"/>
                </a:solidFill>
              </a:rPr>
              <a:t>  </a:t>
            </a:r>
            <a:r>
              <a:rPr>
                <a:solidFill>
                  <a:srgbClr val="1FA4FF"/>
                </a:solidFill>
              </a:rPr>
              <a:t>name</a:t>
            </a:r>
            <a:r>
              <a:rPr>
                <a:solidFill>
                  <a:srgbClr val="000000"/>
                </a:solidFill>
              </a:rPr>
              <a:t>   = </a:t>
            </a:r>
            <a:r>
              <a:t>"web"</a:t>
            </a:r>
            <a:endParaRPr>
              <a:solidFill>
                <a:srgbClr val="000000"/>
              </a:solidFill>
            </a:endParaRPr>
          </a:p>
          <a:p>
            <a:pPr defTabSz="642937">
              <a:lnSpc>
                <a:spcPct val="100000"/>
              </a:lnSpc>
              <a:spcBef>
                <a:spcPts val="0"/>
              </a:spcBef>
              <a:defRPr sz="4000">
                <a:solidFill>
                  <a:srgbClr val="1FA4FF"/>
                </a:solidFill>
                <a:latin typeface="Courier"/>
                <a:ea typeface="Courier"/>
                <a:cs typeface="Courier"/>
                <a:sym typeface="Courier"/>
              </a:defRPr>
            </a:pPr>
            <a:r>
              <a:t>  size   </a:t>
            </a:r>
            <a:r>
              <a:rPr>
                <a:solidFill>
                  <a:srgbClr val="000000"/>
                </a:solidFill>
              </a:rPr>
              <a:t>= </a:t>
            </a:r>
            <a:r>
              <a:rPr>
                <a:solidFill>
                  <a:srgbClr val="BA6900"/>
                </a:solidFill>
              </a:rPr>
              <a:t>"s-1vcpu-1gb"</a:t>
            </a:r>
            <a:endParaRPr>
              <a:solidFill>
                <a:srgbClr val="BA6900"/>
              </a:solidFill>
            </a:endParaRPr>
          </a:p>
          <a:p>
            <a:pPr defTabSz="642937">
              <a:lnSpc>
                <a:spcPct val="100000"/>
              </a:lnSpc>
              <a:spcBef>
                <a:spcPts val="0"/>
              </a:spcBef>
              <a:defRPr sz="4000">
                <a:solidFill>
                  <a:srgbClr val="1FA4FF"/>
                </a:solidFill>
                <a:latin typeface="Courier"/>
                <a:ea typeface="Courier"/>
                <a:cs typeface="Courier"/>
                <a:sym typeface="Courier"/>
              </a:defRPr>
            </a:pPr>
            <a:r>
              <a:rPr>
                <a:solidFill>
                  <a:srgbClr val="BA6900"/>
                </a:solidFill>
              </a:rPr>
              <a:t>  </a:t>
            </a:r>
            <a:r>
              <a:rPr>
                <a:solidFill>
                  <a:srgbClr val="4EA1F9"/>
                </a:solidFill>
              </a:rPr>
              <a:t>region</a:t>
            </a:r>
            <a:r>
              <a:rPr>
                <a:solidFill>
                  <a:srgbClr val="000000"/>
                </a:solidFill>
              </a:rPr>
              <a:t> = </a:t>
            </a:r>
            <a:r>
              <a:rPr>
                <a:solidFill>
                  <a:srgbClr val="BA6900"/>
                </a:solidFill>
              </a:rPr>
              <a:t>"nyc2"</a:t>
            </a:r>
            <a:endParaRPr>
              <a:solidFill>
                <a:srgbClr val="000000"/>
              </a:solidFill>
            </a:endParaRPr>
          </a:p>
          <a:p>
            <a:pPr defTabSz="642937">
              <a:lnSpc>
                <a:spcPct val="100000"/>
              </a:lnSpc>
              <a:spcBef>
                <a:spcPts val="0"/>
              </a:spcBef>
              <a:defRPr sz="4000">
                <a:latin typeface="Courier"/>
                <a:ea typeface="Courier"/>
                <a:cs typeface="Courier"/>
                <a:sym typeface="Courier"/>
              </a:defRPr>
            </a:pPr>
            <a:r>
              <a:t>}</a:t>
            </a:r>
          </a:p>
        </p:txBody>
      </p:sp>
      <p:sp>
        <p:nvSpPr>
          <p:cNvPr id="1094" name="main.tf"/>
          <p:cNvSpPr txBox="1"/>
          <p:nvPr>
            <p:ph type="body" idx="14"/>
          </p:nvPr>
        </p:nvSpPr>
        <p:spPr>
          <a:prstGeom prst="rect">
            <a:avLst/>
          </a:prstGeom>
        </p:spPr>
        <p:txBody>
          <a:bodyPr/>
          <a:lstStyle/>
          <a:p>
            <a:pPr/>
            <a:r>
              <a:t>main.tf</a:t>
            </a:r>
          </a:p>
        </p:txBody>
      </p:sp>
      <p:sp>
        <p:nvSpPr>
          <p:cNvPr id="1095" name="Slide Number"/>
          <p:cNvSpPr txBox="1"/>
          <p:nvPr>
            <p:ph type="sldNum" sz="quarter" idx="2"/>
          </p:nvPr>
        </p:nvSpPr>
        <p:spPr>
          <a:xfrm>
            <a:off x="11885463" y="13081000"/>
            <a:ext cx="600374"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9" name="resource &quot;aws_instance&quot; &quot;web&quot; {…"/>
          <p:cNvSpPr txBox="1"/>
          <p:nvPr>
            <p:ph type="body" idx="13"/>
          </p:nvPr>
        </p:nvSpPr>
        <p:spPr>
          <a:xfrm>
            <a:off x="5672772" y="1673256"/>
            <a:ext cx="17649350" cy="3149601"/>
          </a:xfrm>
          <a:prstGeom prst="rect">
            <a:avLst/>
          </a:prstGeom>
          <a:extLst>
            <a:ext uri="{C572A759-6A51-4108-AA02-DFA0A04FC94B}">
              <ma14:wrappingTextBoxFlag xmlns:ma14="http://schemas.microsoft.com/office/mac/drawingml/2011/main" val="1"/>
            </a:ext>
          </a:extLst>
        </p:spPr>
        <p:txBody>
          <a:bodyPr/>
          <a:lstStyle/>
          <a:p>
            <a:pPr defTabSz="642937">
              <a:lnSpc>
                <a:spcPct val="100000"/>
              </a:lnSpc>
              <a:spcBef>
                <a:spcPts val="0"/>
              </a:spcBef>
              <a:defRPr sz="4000">
                <a:solidFill>
                  <a:srgbClr val="BA6900"/>
                </a:solidFill>
                <a:latin typeface="Courier"/>
                <a:ea typeface="Courier"/>
                <a:cs typeface="Courier"/>
                <a:sym typeface="Courier"/>
              </a:defRPr>
            </a:pPr>
            <a:r>
              <a:rPr>
                <a:solidFill>
                  <a:srgbClr val="0222B9"/>
                </a:solidFill>
              </a:rPr>
              <a:t>resource</a:t>
            </a:r>
            <a:r>
              <a:rPr>
                <a:solidFill>
                  <a:srgbClr val="000000"/>
                </a:solidFill>
              </a:rPr>
              <a:t> </a:t>
            </a:r>
            <a:r>
              <a:t>"aws_instance" "web"</a:t>
            </a:r>
            <a:r>
              <a:rPr>
                <a:solidFill>
                  <a:srgbClr val="000000"/>
                </a:solidFill>
              </a:rPr>
              <a:t> {</a:t>
            </a:r>
            <a:endParaRPr>
              <a:solidFill>
                <a:srgbClr val="000000"/>
              </a:solidFill>
            </a:endParaRPr>
          </a:p>
          <a:p>
            <a:pPr defTabSz="642937">
              <a:lnSpc>
                <a:spcPct val="100000"/>
              </a:lnSpc>
              <a:spcBef>
                <a:spcPts val="0"/>
              </a:spcBef>
              <a:defRPr sz="4000">
                <a:solidFill>
                  <a:srgbClr val="BA6900"/>
                </a:solidFill>
                <a:latin typeface="Courier"/>
                <a:ea typeface="Courier"/>
                <a:cs typeface="Courier"/>
                <a:sym typeface="Courier"/>
              </a:defRPr>
            </a:pPr>
            <a:r>
              <a:rPr>
                <a:solidFill>
                  <a:srgbClr val="1FA4FF"/>
                </a:solidFill>
              </a:rPr>
              <a:t>  </a:t>
            </a:r>
            <a:r>
              <a:rPr b="1">
                <a:solidFill>
                  <a:srgbClr val="1FA4FF"/>
                </a:solidFill>
              </a:rPr>
              <a:t>ami</a:t>
            </a:r>
            <a:r>
              <a:rPr>
                <a:solidFill>
                  <a:srgbClr val="000000"/>
                </a:solidFill>
              </a:rPr>
              <a:t>           = </a:t>
            </a:r>
            <a:r>
              <a:t>"ami-</a:t>
            </a:r>
            <a:r>
              <a:t>0e63f50857fdc1f9f</a:t>
            </a:r>
            <a:r>
              <a:t>"</a:t>
            </a:r>
            <a:endParaRPr>
              <a:solidFill>
                <a:srgbClr val="000000"/>
              </a:solidFill>
            </a:endParaRPr>
          </a:p>
          <a:p>
            <a:pPr defTabSz="642937">
              <a:lnSpc>
                <a:spcPct val="100000"/>
              </a:lnSpc>
              <a:spcBef>
                <a:spcPts val="0"/>
              </a:spcBef>
              <a:defRPr sz="4000">
                <a:solidFill>
                  <a:srgbClr val="1FA4FF"/>
                </a:solidFill>
                <a:latin typeface="Courier"/>
                <a:ea typeface="Courier"/>
                <a:cs typeface="Courier"/>
                <a:sym typeface="Courier"/>
              </a:defRPr>
            </a:pPr>
            <a:r>
              <a:t>  </a:t>
            </a:r>
            <a:r>
              <a:rPr b="1"/>
              <a:t>instance_type</a:t>
            </a:r>
            <a:r>
              <a:rPr>
                <a:solidFill>
                  <a:srgbClr val="000000"/>
                </a:solidFill>
              </a:rPr>
              <a:t> = </a:t>
            </a:r>
            <a:r>
              <a:rPr>
                <a:solidFill>
                  <a:srgbClr val="BA6900"/>
                </a:solidFill>
              </a:rPr>
              <a:t>"t2.micro"</a:t>
            </a:r>
            <a:endParaRPr>
              <a:solidFill>
                <a:srgbClr val="000000"/>
              </a:solidFill>
            </a:endParaRPr>
          </a:p>
          <a:p>
            <a:pPr defTabSz="642937">
              <a:lnSpc>
                <a:spcPct val="100000"/>
              </a:lnSpc>
              <a:spcBef>
                <a:spcPts val="0"/>
              </a:spcBef>
              <a:defRPr sz="4000">
                <a:latin typeface="Courier"/>
                <a:ea typeface="Courier"/>
                <a:cs typeface="Courier"/>
                <a:sym typeface="Courier"/>
              </a:defRPr>
            </a:pPr>
            <a:r>
              <a:t>}</a:t>
            </a:r>
          </a:p>
        </p:txBody>
      </p:sp>
      <p:sp>
        <p:nvSpPr>
          <p:cNvPr id="1100" name="main.tf"/>
          <p:cNvSpPr txBox="1"/>
          <p:nvPr>
            <p:ph type="body" idx="14"/>
          </p:nvPr>
        </p:nvSpPr>
        <p:spPr>
          <a:prstGeom prst="rect">
            <a:avLst/>
          </a:prstGeom>
        </p:spPr>
        <p:txBody>
          <a:bodyPr/>
          <a:lstStyle/>
          <a:p>
            <a:pPr/>
            <a:r>
              <a:t>main.tf</a:t>
            </a:r>
          </a:p>
        </p:txBody>
      </p:sp>
      <p:sp>
        <p:nvSpPr>
          <p:cNvPr id="1101" name="Slide Number"/>
          <p:cNvSpPr txBox="1"/>
          <p:nvPr>
            <p:ph type="sldNum" sz="quarter" idx="2"/>
          </p:nvPr>
        </p:nvSpPr>
        <p:spPr>
          <a:xfrm>
            <a:off x="11885463" y="13081000"/>
            <a:ext cx="600374"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5" name="resource &quot;aws_instance&quot; &quot;web&quot; {…"/>
          <p:cNvSpPr txBox="1"/>
          <p:nvPr>
            <p:ph type="body" idx="13"/>
          </p:nvPr>
        </p:nvSpPr>
        <p:spPr>
          <a:xfrm>
            <a:off x="5672772" y="1673256"/>
            <a:ext cx="17649350" cy="3149601"/>
          </a:xfrm>
          <a:prstGeom prst="rect">
            <a:avLst/>
          </a:prstGeom>
          <a:extLst>
            <a:ext uri="{C572A759-6A51-4108-AA02-DFA0A04FC94B}">
              <ma14:wrappingTextBoxFlag xmlns:ma14="http://schemas.microsoft.com/office/mac/drawingml/2011/main" val="1"/>
            </a:ext>
          </a:extLst>
        </p:spPr>
        <p:txBody>
          <a:bodyPr/>
          <a:lstStyle/>
          <a:p>
            <a:pPr defTabSz="642937">
              <a:lnSpc>
                <a:spcPct val="100000"/>
              </a:lnSpc>
              <a:spcBef>
                <a:spcPts val="0"/>
              </a:spcBef>
              <a:defRPr sz="4000">
                <a:solidFill>
                  <a:srgbClr val="BA6900"/>
                </a:solidFill>
                <a:latin typeface="Courier"/>
                <a:ea typeface="Courier"/>
                <a:cs typeface="Courier"/>
                <a:sym typeface="Courier"/>
              </a:defRPr>
            </a:pPr>
            <a:r>
              <a:rPr>
                <a:solidFill>
                  <a:srgbClr val="0222B9"/>
                </a:solidFill>
              </a:rPr>
              <a:t>resource</a:t>
            </a:r>
            <a:r>
              <a:rPr>
                <a:solidFill>
                  <a:srgbClr val="000000"/>
                </a:solidFill>
              </a:rPr>
              <a:t> </a:t>
            </a:r>
            <a:r>
              <a:t>"aws_instance" "web"</a:t>
            </a:r>
            <a:r>
              <a:rPr>
                <a:solidFill>
                  <a:srgbClr val="000000"/>
                </a:solidFill>
              </a:rPr>
              <a:t> {</a:t>
            </a:r>
            <a:endParaRPr>
              <a:solidFill>
                <a:srgbClr val="000000"/>
              </a:solidFill>
            </a:endParaRPr>
          </a:p>
          <a:p>
            <a:pPr defTabSz="642937">
              <a:lnSpc>
                <a:spcPct val="100000"/>
              </a:lnSpc>
              <a:spcBef>
                <a:spcPts val="0"/>
              </a:spcBef>
              <a:defRPr sz="4000">
                <a:solidFill>
                  <a:srgbClr val="BA6900"/>
                </a:solidFill>
                <a:latin typeface="Courier"/>
                <a:ea typeface="Courier"/>
                <a:cs typeface="Courier"/>
                <a:sym typeface="Courier"/>
              </a:defRPr>
            </a:pPr>
            <a:r>
              <a:rPr>
                <a:solidFill>
                  <a:srgbClr val="1FA4FF"/>
                </a:solidFill>
              </a:rPr>
              <a:t>  ami</a:t>
            </a:r>
            <a:r>
              <a:rPr>
                <a:solidFill>
                  <a:srgbClr val="000000"/>
                </a:solidFill>
              </a:rPr>
              <a:t>           = </a:t>
            </a:r>
            <a:r>
              <a:rPr b="1"/>
              <a:t>"ami-</a:t>
            </a:r>
            <a:r>
              <a:rPr b="1"/>
              <a:t>0e63f50857fdc1f9f</a:t>
            </a:r>
            <a:r>
              <a:rPr b="1"/>
              <a:t>"</a:t>
            </a:r>
            <a:endParaRPr>
              <a:solidFill>
                <a:srgbClr val="000000"/>
              </a:solidFill>
            </a:endParaRPr>
          </a:p>
          <a:p>
            <a:pPr defTabSz="642937">
              <a:lnSpc>
                <a:spcPct val="100000"/>
              </a:lnSpc>
              <a:spcBef>
                <a:spcPts val="0"/>
              </a:spcBef>
              <a:defRPr sz="4000">
                <a:solidFill>
                  <a:srgbClr val="1FA4FF"/>
                </a:solidFill>
                <a:latin typeface="Courier"/>
                <a:ea typeface="Courier"/>
                <a:cs typeface="Courier"/>
                <a:sym typeface="Courier"/>
              </a:defRPr>
            </a:pPr>
            <a:r>
              <a:t>  instance_type</a:t>
            </a:r>
            <a:r>
              <a:rPr>
                <a:solidFill>
                  <a:srgbClr val="000000"/>
                </a:solidFill>
              </a:rPr>
              <a:t> = </a:t>
            </a:r>
            <a:r>
              <a:rPr b="1">
                <a:solidFill>
                  <a:srgbClr val="BA6900"/>
                </a:solidFill>
              </a:rPr>
              <a:t>"t2.micro"</a:t>
            </a:r>
            <a:endParaRPr>
              <a:solidFill>
                <a:srgbClr val="000000"/>
              </a:solidFill>
            </a:endParaRPr>
          </a:p>
          <a:p>
            <a:pPr defTabSz="642937">
              <a:lnSpc>
                <a:spcPct val="100000"/>
              </a:lnSpc>
              <a:spcBef>
                <a:spcPts val="0"/>
              </a:spcBef>
              <a:defRPr sz="4000">
                <a:latin typeface="Courier"/>
                <a:ea typeface="Courier"/>
                <a:cs typeface="Courier"/>
                <a:sym typeface="Courier"/>
              </a:defRPr>
            </a:pPr>
            <a:r>
              <a:t>}</a:t>
            </a:r>
          </a:p>
        </p:txBody>
      </p:sp>
      <p:sp>
        <p:nvSpPr>
          <p:cNvPr id="1106" name="main.tf"/>
          <p:cNvSpPr txBox="1"/>
          <p:nvPr>
            <p:ph type="body" idx="14"/>
          </p:nvPr>
        </p:nvSpPr>
        <p:spPr>
          <a:prstGeom prst="rect">
            <a:avLst/>
          </a:prstGeom>
        </p:spPr>
        <p:txBody>
          <a:bodyPr/>
          <a:lstStyle/>
          <a:p>
            <a:pPr/>
            <a:r>
              <a:t>main.tf</a:t>
            </a:r>
          </a:p>
        </p:txBody>
      </p:sp>
      <p:sp>
        <p:nvSpPr>
          <p:cNvPr id="1107" name="Slide Number"/>
          <p:cNvSpPr txBox="1"/>
          <p:nvPr>
            <p:ph type="sldNum" sz="quarter" idx="2"/>
          </p:nvPr>
        </p:nvSpPr>
        <p:spPr>
          <a:xfrm>
            <a:off x="11885463" y="13081000"/>
            <a:ext cx="600374"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 name="Rectangle"/>
          <p:cNvSpPr/>
          <p:nvPr/>
        </p:nvSpPr>
        <p:spPr>
          <a:xfrm>
            <a:off x="16107131" y="8717625"/>
            <a:ext cx="5796857" cy="4823024"/>
          </a:xfrm>
          <a:prstGeom prst="rect">
            <a:avLst/>
          </a:prstGeom>
          <a:solidFill>
            <a:srgbClr val="FFFFFF">
              <a:alpha val="89513"/>
            </a:srgbClr>
          </a:solidFill>
          <a:ln w="12700">
            <a:miter lim="400000"/>
          </a:ln>
        </p:spPr>
        <p:txBody>
          <a:bodyPr lIns="50800" tIns="50800" rIns="50800" bIns="50800" anchor="ctr"/>
          <a:lstStyle/>
          <a:p>
            <a:pPr defTabSz="825500">
              <a:defRPr sz="3200"/>
            </a:pPr>
          </a:p>
        </p:txBody>
      </p:sp>
      <p:sp>
        <p:nvSpPr>
          <p:cNvPr id="354" name="Machine Virtualization"/>
          <p:cNvSpPr txBox="1"/>
          <p:nvPr>
            <p:ph type="title"/>
          </p:nvPr>
        </p:nvSpPr>
        <p:spPr>
          <a:xfrm>
            <a:off x="1496159" y="9002678"/>
            <a:ext cx="21391682" cy="4648201"/>
          </a:xfrm>
          <a:prstGeom prst="rect">
            <a:avLst/>
          </a:prstGeom>
        </p:spPr>
        <p:txBody>
          <a:bodyPr/>
          <a:lstStyle>
            <a:lvl1pPr>
              <a:lnSpc>
                <a:spcPct val="120000"/>
              </a:lnSpc>
            </a:lvl1pPr>
          </a:lstStyle>
          <a:p>
            <a:pPr/>
            <a:r>
              <a:t>Machine Virtualization</a:t>
            </a:r>
          </a:p>
        </p:txBody>
      </p:sp>
      <p:sp>
        <p:nvSpPr>
          <p:cNvPr id="355" name="Rectangle"/>
          <p:cNvSpPr/>
          <p:nvPr/>
        </p:nvSpPr>
        <p:spPr>
          <a:xfrm>
            <a:off x="10678519" y="4095753"/>
            <a:ext cx="494306" cy="1460494"/>
          </a:xfrm>
          <a:prstGeom prst="rect">
            <a:avLst/>
          </a:prstGeom>
          <a:solidFill>
            <a:srgbClr val="FFFFFF">
              <a:alpha val="89513"/>
            </a:srgbClr>
          </a:solidFill>
          <a:ln w="12700">
            <a:miter lim="400000"/>
          </a:ln>
        </p:spPr>
        <p:txBody>
          <a:bodyPr lIns="50800" tIns="50800" rIns="50800" bIns="50800" anchor="ctr"/>
          <a:lstStyle/>
          <a:p>
            <a:pPr defTabSz="825500">
              <a:defRPr sz="3200"/>
            </a:pPr>
          </a:p>
        </p:txBody>
      </p:sp>
      <p:pic>
        <p:nvPicPr>
          <p:cNvPr id="356" name="increase-plant-growth.jpg" descr="increase-plant-growth.jpg"/>
          <p:cNvPicPr>
            <a:picLocks noChangeAspect="1"/>
          </p:cNvPicPr>
          <p:nvPr/>
        </p:nvPicPr>
        <p:blipFill>
          <a:blip r:embed="rId3">
            <a:extLst/>
          </a:blip>
          <a:srcRect l="0" t="0" r="0" b="0"/>
          <a:stretch>
            <a:fillRect/>
          </a:stretch>
        </p:blipFill>
        <p:spPr>
          <a:xfrm>
            <a:off x="1496020" y="665304"/>
            <a:ext cx="21391827" cy="8321656"/>
          </a:xfrm>
          <a:prstGeom prst="rect">
            <a:avLst/>
          </a:prstGeom>
          <a:ln w="12700">
            <a:miter lim="400000"/>
          </a:ln>
        </p:spPr>
      </p:pic>
      <p:pic>
        <p:nvPicPr>
          <p:cNvPr id="357" name="Image" descr="Image"/>
          <p:cNvPicPr>
            <a:picLocks noChangeAspect="1"/>
          </p:cNvPicPr>
          <p:nvPr/>
        </p:nvPicPr>
        <p:blipFill>
          <a:blip r:embed="rId4">
            <a:extLst/>
          </a:blip>
          <a:stretch>
            <a:fillRect/>
          </a:stretch>
        </p:blipFill>
        <p:spPr>
          <a:xfrm>
            <a:off x="9330077" y="3345148"/>
            <a:ext cx="1460493" cy="1460493"/>
          </a:xfrm>
          <a:prstGeom prst="rect">
            <a:avLst/>
          </a:prstGeom>
          <a:ln w="12700">
            <a:miter lim="400000"/>
          </a:ln>
        </p:spPr>
      </p:pic>
      <p:pic>
        <p:nvPicPr>
          <p:cNvPr id="358" name="Image" descr="Image"/>
          <p:cNvPicPr>
            <a:picLocks noChangeAspect="1"/>
          </p:cNvPicPr>
          <p:nvPr/>
        </p:nvPicPr>
        <p:blipFill>
          <a:blip r:embed="rId5">
            <a:extLst/>
          </a:blip>
          <a:stretch>
            <a:fillRect/>
          </a:stretch>
        </p:blipFill>
        <p:spPr>
          <a:xfrm>
            <a:off x="10803476" y="3789644"/>
            <a:ext cx="1280673" cy="571501"/>
          </a:xfrm>
          <a:prstGeom prst="rect">
            <a:avLst/>
          </a:prstGeom>
          <a:ln w="12700">
            <a:miter lim="400000"/>
          </a:ln>
        </p:spPr>
      </p:pic>
      <p:sp>
        <p:nvSpPr>
          <p:cNvPr id="359" name="Rectangle"/>
          <p:cNvSpPr/>
          <p:nvPr/>
        </p:nvSpPr>
        <p:spPr>
          <a:xfrm>
            <a:off x="1731929" y="4274099"/>
            <a:ext cx="6135953" cy="5167802"/>
          </a:xfrm>
          <a:prstGeom prst="rect">
            <a:avLst/>
          </a:prstGeom>
          <a:solidFill>
            <a:srgbClr val="FFFFFF">
              <a:alpha val="89513"/>
            </a:srgbClr>
          </a:solidFill>
          <a:ln w="12700">
            <a:miter lim="400000"/>
          </a:ln>
        </p:spPr>
        <p:txBody>
          <a:bodyPr lIns="50800" tIns="50800" rIns="50800" bIns="50800" anchor="ctr"/>
          <a:lstStyle/>
          <a:p>
            <a:pPr defTabSz="825500">
              <a:defRPr sz="3200"/>
            </a:pPr>
          </a:p>
        </p:txBody>
      </p:sp>
      <p:sp>
        <p:nvSpPr>
          <p:cNvPr id="360" name="Rectangle"/>
          <p:cNvSpPr/>
          <p:nvPr/>
        </p:nvSpPr>
        <p:spPr>
          <a:xfrm>
            <a:off x="12252764" y="824253"/>
            <a:ext cx="10064461" cy="8003493"/>
          </a:xfrm>
          <a:prstGeom prst="rect">
            <a:avLst/>
          </a:prstGeom>
          <a:solidFill>
            <a:srgbClr val="FFFFFF">
              <a:alpha val="89513"/>
            </a:srgbClr>
          </a:solidFill>
          <a:ln w="12700">
            <a:miter lim="400000"/>
          </a:ln>
        </p:spPr>
        <p:txBody>
          <a:bodyPr lIns="50800" tIns="50800" rIns="50800" bIns="50800" anchor="ctr"/>
          <a:lstStyle/>
          <a:p>
            <a:pPr defTabSz="825500">
              <a:defRPr sz="3200"/>
            </a:pPr>
          </a:p>
        </p:txBody>
      </p:sp>
      <p:sp>
        <p:nvSpPr>
          <p:cNvPr id="36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1" name="resource &quot;aws_instance&quot; &quot;web&quot; {…"/>
          <p:cNvSpPr txBox="1"/>
          <p:nvPr>
            <p:ph type="body" idx="13"/>
          </p:nvPr>
        </p:nvSpPr>
        <p:spPr>
          <a:xfrm>
            <a:off x="5672772" y="1673256"/>
            <a:ext cx="17649350" cy="8636001"/>
          </a:xfrm>
          <a:prstGeom prst="rect">
            <a:avLst/>
          </a:prstGeom>
          <a:extLst>
            <a:ext uri="{C572A759-6A51-4108-AA02-DFA0A04FC94B}">
              <ma14:wrappingTextBoxFlag xmlns:ma14="http://schemas.microsoft.com/office/mac/drawingml/2011/main" val="1"/>
            </a:ext>
          </a:extLst>
        </p:spPr>
        <p:txBody>
          <a:bodyPr/>
          <a:lstStyle/>
          <a:p>
            <a:pPr defTabSz="642937">
              <a:lnSpc>
                <a:spcPct val="100000"/>
              </a:lnSpc>
              <a:spcBef>
                <a:spcPts val="0"/>
              </a:spcBef>
              <a:defRPr sz="4000">
                <a:solidFill>
                  <a:srgbClr val="BA6900"/>
                </a:solidFill>
                <a:latin typeface="Courier"/>
                <a:ea typeface="Courier"/>
                <a:cs typeface="Courier"/>
                <a:sym typeface="Courier"/>
              </a:defRPr>
            </a:pPr>
            <a:r>
              <a:rPr>
                <a:solidFill>
                  <a:srgbClr val="0222B9"/>
                </a:solidFill>
              </a:rPr>
              <a:t>resource</a:t>
            </a:r>
            <a:r>
              <a:rPr>
                <a:solidFill>
                  <a:srgbClr val="000000"/>
                </a:solidFill>
              </a:rPr>
              <a:t> </a:t>
            </a:r>
            <a:r>
              <a:t>"aws_instance" "web"</a:t>
            </a:r>
            <a:r>
              <a:rPr>
                <a:solidFill>
                  <a:srgbClr val="000000"/>
                </a:solidFill>
              </a:rPr>
              <a:t> {</a:t>
            </a:r>
            <a:endParaRPr>
              <a:solidFill>
                <a:srgbClr val="000000"/>
              </a:solidFill>
            </a:endParaRPr>
          </a:p>
          <a:p>
            <a:pPr defTabSz="642937">
              <a:lnSpc>
                <a:spcPct val="100000"/>
              </a:lnSpc>
              <a:spcBef>
                <a:spcPts val="0"/>
              </a:spcBef>
              <a:defRPr sz="4000">
                <a:solidFill>
                  <a:srgbClr val="BA6900"/>
                </a:solidFill>
                <a:latin typeface="Courier"/>
                <a:ea typeface="Courier"/>
                <a:cs typeface="Courier"/>
                <a:sym typeface="Courier"/>
              </a:defRPr>
            </a:pPr>
            <a:r>
              <a:rPr>
                <a:solidFill>
                  <a:srgbClr val="1FA4FF"/>
                </a:solidFill>
              </a:rPr>
              <a:t>  ami</a:t>
            </a:r>
            <a:r>
              <a:rPr>
                <a:solidFill>
                  <a:srgbClr val="000000"/>
                </a:solidFill>
              </a:rPr>
              <a:t>           = </a:t>
            </a:r>
            <a:r>
              <a:t>"ami-</a:t>
            </a:r>
            <a:r>
              <a:t>0e63f50857fdc1f9f</a:t>
            </a:r>
            <a:r>
              <a:t>"</a:t>
            </a:r>
            <a:endParaRPr>
              <a:solidFill>
                <a:srgbClr val="000000"/>
              </a:solidFill>
            </a:endParaRPr>
          </a:p>
          <a:p>
            <a:pPr defTabSz="642937">
              <a:lnSpc>
                <a:spcPct val="100000"/>
              </a:lnSpc>
              <a:spcBef>
                <a:spcPts val="0"/>
              </a:spcBef>
              <a:defRPr sz="4000">
                <a:solidFill>
                  <a:srgbClr val="1FA4FF"/>
                </a:solidFill>
                <a:latin typeface="Courier"/>
                <a:ea typeface="Courier"/>
                <a:cs typeface="Courier"/>
                <a:sym typeface="Courier"/>
              </a:defRPr>
            </a:pPr>
            <a:r>
              <a:t>  instance_type</a:t>
            </a:r>
            <a:r>
              <a:rPr>
                <a:solidFill>
                  <a:srgbClr val="000000"/>
                </a:solidFill>
              </a:rPr>
              <a:t> = </a:t>
            </a:r>
            <a:r>
              <a:rPr>
                <a:solidFill>
                  <a:srgbClr val="BA6900"/>
                </a:solidFill>
              </a:rPr>
              <a:t>"t2.micro"</a:t>
            </a:r>
            <a:endParaRPr>
              <a:solidFill>
                <a:srgbClr val="000000"/>
              </a:solidFill>
            </a:endParaRPr>
          </a:p>
          <a:p>
            <a:pPr defTabSz="642937">
              <a:lnSpc>
                <a:spcPct val="100000"/>
              </a:lnSpc>
              <a:spcBef>
                <a:spcPts val="0"/>
              </a:spcBef>
              <a:defRPr sz="4000">
                <a:latin typeface="Courier"/>
                <a:ea typeface="Courier"/>
                <a:cs typeface="Courier"/>
                <a:sym typeface="Courier"/>
              </a:defRPr>
            </a:pPr>
            <a:r>
              <a:t>}</a:t>
            </a:r>
          </a:p>
          <a:p>
            <a:pPr defTabSz="642937">
              <a:lnSpc>
                <a:spcPct val="100000"/>
              </a:lnSpc>
              <a:spcBef>
                <a:spcPts val="0"/>
              </a:spcBef>
              <a:defRPr sz="4000">
                <a:latin typeface="Courier"/>
                <a:ea typeface="Courier"/>
                <a:cs typeface="Courier"/>
                <a:sym typeface="Courier"/>
              </a:defRPr>
            </a:pPr>
          </a:p>
          <a:p>
            <a:pPr defTabSz="642937">
              <a:lnSpc>
                <a:spcPct val="100000"/>
              </a:lnSpc>
              <a:spcBef>
                <a:spcPts val="0"/>
              </a:spcBef>
              <a:defRPr sz="4000">
                <a:solidFill>
                  <a:srgbClr val="BA6900"/>
                </a:solidFill>
                <a:latin typeface="Courier"/>
                <a:ea typeface="Courier"/>
                <a:cs typeface="Courier"/>
                <a:sym typeface="Courier"/>
              </a:defRPr>
            </a:pPr>
            <a:r>
              <a:rPr>
                <a:solidFill>
                  <a:srgbClr val="0222B9"/>
                </a:solidFill>
              </a:rPr>
              <a:t>resource</a:t>
            </a:r>
            <a:r>
              <a:rPr>
                <a:solidFill>
                  <a:srgbClr val="000000"/>
                </a:solidFill>
              </a:rPr>
              <a:t> </a:t>
            </a:r>
            <a:r>
              <a:t>"dnsimple_record" "web"</a:t>
            </a:r>
            <a:r>
              <a:rPr>
                <a:solidFill>
                  <a:srgbClr val="000000"/>
                </a:solidFill>
              </a:rPr>
              <a:t> {</a:t>
            </a:r>
            <a:endParaRPr>
              <a:solidFill>
                <a:srgbClr val="000000"/>
              </a:solidFill>
            </a:endParaRPr>
          </a:p>
          <a:p>
            <a:pPr defTabSz="642937">
              <a:lnSpc>
                <a:spcPct val="100000"/>
              </a:lnSpc>
              <a:spcBef>
                <a:spcPts val="0"/>
              </a:spcBef>
              <a:defRPr sz="4000">
                <a:solidFill>
                  <a:srgbClr val="BA6900"/>
                </a:solidFill>
                <a:latin typeface="Courier"/>
                <a:ea typeface="Courier"/>
                <a:cs typeface="Courier"/>
                <a:sym typeface="Courier"/>
              </a:defRPr>
            </a:pPr>
            <a:r>
              <a:rPr>
                <a:solidFill>
                  <a:srgbClr val="1FA4FF"/>
                </a:solidFill>
              </a:rPr>
              <a:t>  domain</a:t>
            </a:r>
            <a:r>
              <a:rPr>
                <a:solidFill>
                  <a:srgbClr val="000000"/>
                </a:solidFill>
              </a:rPr>
              <a:t> = </a:t>
            </a:r>
            <a:r>
              <a:t>"hashicorp.com"</a:t>
            </a:r>
            <a:endParaRPr>
              <a:solidFill>
                <a:srgbClr val="000000"/>
              </a:solidFill>
            </a:endParaRPr>
          </a:p>
          <a:p>
            <a:pPr defTabSz="642937">
              <a:lnSpc>
                <a:spcPct val="100000"/>
              </a:lnSpc>
              <a:spcBef>
                <a:spcPts val="0"/>
              </a:spcBef>
              <a:defRPr sz="4000">
                <a:solidFill>
                  <a:srgbClr val="1FA4FF"/>
                </a:solidFill>
                <a:latin typeface="Courier"/>
                <a:ea typeface="Courier"/>
                <a:cs typeface="Courier"/>
                <a:sym typeface="Courier"/>
              </a:defRPr>
            </a:pPr>
            <a:r>
              <a:t>  name</a:t>
            </a:r>
            <a:r>
              <a:rPr>
                <a:solidFill>
                  <a:srgbClr val="000000"/>
                </a:solidFill>
              </a:rPr>
              <a:t>   = </a:t>
            </a:r>
            <a:r>
              <a:rPr>
                <a:solidFill>
                  <a:srgbClr val="BA6900"/>
                </a:solidFill>
              </a:rPr>
              <a:t>"web"</a:t>
            </a:r>
            <a:endParaRPr>
              <a:solidFill>
                <a:srgbClr val="000000"/>
              </a:solidFill>
            </a:endParaRPr>
          </a:p>
          <a:p>
            <a:pPr defTabSz="642937">
              <a:lnSpc>
                <a:spcPct val="100000"/>
              </a:lnSpc>
              <a:spcBef>
                <a:spcPts val="0"/>
              </a:spcBef>
              <a:defRPr sz="4000">
                <a:latin typeface="Courier"/>
                <a:ea typeface="Courier"/>
                <a:cs typeface="Courier"/>
                <a:sym typeface="Courier"/>
              </a:defRPr>
            </a:pPr>
            <a:r>
              <a:rPr>
                <a:solidFill>
                  <a:srgbClr val="1FA4FF"/>
                </a:solidFill>
              </a:rPr>
              <a:t>  ttl</a:t>
            </a:r>
            <a:r>
              <a:t>    = </a:t>
            </a:r>
            <a:r>
              <a:rPr>
                <a:solidFill>
                  <a:srgbClr val="BA6900"/>
                </a:solidFill>
              </a:rPr>
              <a:t>"3600"</a:t>
            </a:r>
          </a:p>
          <a:p>
            <a:pPr defTabSz="642937">
              <a:lnSpc>
                <a:spcPct val="100000"/>
              </a:lnSpc>
              <a:spcBef>
                <a:spcPts val="0"/>
              </a:spcBef>
              <a:defRPr sz="4000">
                <a:solidFill>
                  <a:srgbClr val="1FA4FF"/>
                </a:solidFill>
                <a:latin typeface="Courier"/>
                <a:ea typeface="Courier"/>
                <a:cs typeface="Courier"/>
                <a:sym typeface="Courier"/>
              </a:defRPr>
            </a:pPr>
            <a:r>
              <a:t>  type</a:t>
            </a:r>
            <a:r>
              <a:rPr>
                <a:solidFill>
                  <a:srgbClr val="000000"/>
                </a:solidFill>
              </a:rPr>
              <a:t>   = </a:t>
            </a:r>
            <a:r>
              <a:rPr>
                <a:solidFill>
                  <a:srgbClr val="BA6900"/>
                </a:solidFill>
              </a:rPr>
              <a:t>"A"</a:t>
            </a:r>
            <a:endParaRPr>
              <a:solidFill>
                <a:srgbClr val="000000"/>
              </a:solidFill>
            </a:endParaRPr>
          </a:p>
          <a:p>
            <a:pPr defTabSz="642937">
              <a:lnSpc>
                <a:spcPct val="100000"/>
              </a:lnSpc>
              <a:spcBef>
                <a:spcPts val="0"/>
              </a:spcBef>
              <a:defRPr sz="4000">
                <a:solidFill>
                  <a:srgbClr val="BA6900"/>
                </a:solidFill>
                <a:latin typeface="Courier"/>
                <a:ea typeface="Courier"/>
                <a:cs typeface="Courier"/>
                <a:sym typeface="Courier"/>
              </a:defRPr>
            </a:pPr>
            <a:r>
              <a:rPr>
                <a:solidFill>
                  <a:srgbClr val="1FA4FF"/>
                </a:solidFill>
              </a:rPr>
              <a:t>  value</a:t>
            </a:r>
            <a:r>
              <a:rPr>
                <a:solidFill>
                  <a:srgbClr val="000000"/>
                </a:solidFill>
              </a:rPr>
              <a:t>  = </a:t>
            </a:r>
            <a:r>
              <a:rPr b="1"/>
              <a:t>aws_instance.web.public_ip</a:t>
            </a:r>
            <a:endParaRPr b="1"/>
          </a:p>
          <a:p>
            <a:pPr defTabSz="642937">
              <a:lnSpc>
                <a:spcPct val="100000"/>
              </a:lnSpc>
              <a:spcBef>
                <a:spcPts val="0"/>
              </a:spcBef>
              <a:defRPr sz="4000">
                <a:solidFill>
                  <a:srgbClr val="B8B8B8"/>
                </a:solidFill>
                <a:latin typeface="Courier"/>
                <a:ea typeface="Courier"/>
                <a:cs typeface="Courier"/>
                <a:sym typeface="Courier"/>
              </a:defRPr>
            </a:pPr>
            <a:r>
              <a:rPr b="1"/>
              <a:t># Terraform pre-0.12 syntax:</a:t>
            </a:r>
            <a:endParaRPr b="1"/>
          </a:p>
          <a:p>
            <a:pPr defTabSz="642937">
              <a:lnSpc>
                <a:spcPct val="100000"/>
              </a:lnSpc>
              <a:spcBef>
                <a:spcPts val="0"/>
              </a:spcBef>
              <a:defRPr sz="4000">
                <a:solidFill>
                  <a:srgbClr val="B8B8B8"/>
                </a:solidFill>
                <a:latin typeface="Courier"/>
                <a:ea typeface="Courier"/>
                <a:cs typeface="Courier"/>
                <a:sym typeface="Courier"/>
              </a:defRPr>
            </a:pPr>
            <a:r>
              <a:rPr b="1"/>
              <a:t>#  value  = "${aws_instance.web.public_ip}"</a:t>
            </a:r>
          </a:p>
          <a:p>
            <a:pPr>
              <a:lnSpc>
                <a:spcPct val="120000"/>
              </a:lnSpc>
              <a:spcBef>
                <a:spcPts val="0"/>
              </a:spcBef>
              <a:defRPr sz="4000">
                <a:solidFill>
                  <a:srgbClr val="324145"/>
                </a:solidFill>
                <a:latin typeface="Courier"/>
                <a:ea typeface="Courier"/>
                <a:cs typeface="Courier"/>
                <a:sym typeface="Courier"/>
              </a:defRPr>
            </a:pPr>
            <a:r>
              <a:t>}</a:t>
            </a:r>
          </a:p>
        </p:txBody>
      </p:sp>
      <p:sp>
        <p:nvSpPr>
          <p:cNvPr id="1112" name="main.tf"/>
          <p:cNvSpPr txBox="1"/>
          <p:nvPr>
            <p:ph type="body" idx="14"/>
          </p:nvPr>
        </p:nvSpPr>
        <p:spPr>
          <a:prstGeom prst="rect">
            <a:avLst/>
          </a:prstGeom>
        </p:spPr>
        <p:txBody>
          <a:bodyPr/>
          <a:lstStyle/>
          <a:p>
            <a:pPr/>
            <a:r>
              <a:t>main.tf</a:t>
            </a:r>
          </a:p>
        </p:txBody>
      </p:sp>
      <p:sp>
        <p:nvSpPr>
          <p:cNvPr id="1113"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7" name="# This is a comment…"/>
          <p:cNvSpPr txBox="1"/>
          <p:nvPr>
            <p:ph type="body" idx="13"/>
          </p:nvPr>
        </p:nvSpPr>
        <p:spPr>
          <a:xfrm>
            <a:off x="5672772" y="1673256"/>
            <a:ext cx="17649350" cy="7416801"/>
          </a:xfrm>
          <a:prstGeom prst="rect">
            <a:avLst/>
          </a:prstGeom>
          <a:extLst>
            <a:ext uri="{C572A759-6A51-4108-AA02-DFA0A04FC94B}">
              <ma14:wrappingTextBoxFlag xmlns:ma14="http://schemas.microsoft.com/office/mac/drawingml/2011/main" val="1"/>
            </a:ext>
          </a:extLst>
        </p:spPr>
        <p:txBody>
          <a:bodyPr/>
          <a:lstStyle/>
          <a:p>
            <a:pPr defTabSz="642937">
              <a:lnSpc>
                <a:spcPct val="100000"/>
              </a:lnSpc>
              <a:spcBef>
                <a:spcPts val="0"/>
              </a:spcBef>
              <a:defRPr i="1" sz="4000">
                <a:solidFill>
                  <a:srgbClr val="B8B8B8"/>
                </a:solidFill>
                <a:latin typeface="Courier"/>
                <a:ea typeface="Courier"/>
                <a:cs typeface="Courier"/>
                <a:sym typeface="Courier"/>
              </a:defRPr>
            </a:pPr>
            <a:r>
              <a:t># This is a comment</a:t>
            </a:r>
          </a:p>
          <a:p>
            <a:pPr defTabSz="642937">
              <a:lnSpc>
                <a:spcPct val="100000"/>
              </a:lnSpc>
              <a:spcBef>
                <a:spcPts val="0"/>
              </a:spcBef>
              <a:defRPr sz="4000">
                <a:solidFill>
                  <a:srgbClr val="BA6900"/>
                </a:solidFill>
                <a:latin typeface="Courier"/>
                <a:ea typeface="Courier"/>
                <a:cs typeface="Courier"/>
                <a:sym typeface="Courier"/>
              </a:defRPr>
            </a:pPr>
            <a:r>
              <a:rPr>
                <a:solidFill>
                  <a:srgbClr val="0222B9"/>
                </a:solidFill>
              </a:rPr>
              <a:t>resource</a:t>
            </a:r>
            <a:r>
              <a:rPr>
                <a:solidFill>
                  <a:srgbClr val="000000"/>
                </a:solidFill>
              </a:rPr>
              <a:t> </a:t>
            </a:r>
            <a:r>
              <a:t>"aws_instance" "web"</a:t>
            </a:r>
            <a:r>
              <a:rPr>
                <a:solidFill>
                  <a:srgbClr val="000000"/>
                </a:solidFill>
              </a:rPr>
              <a:t> {</a:t>
            </a:r>
            <a:endParaRPr>
              <a:solidFill>
                <a:srgbClr val="000000"/>
              </a:solidFill>
            </a:endParaRPr>
          </a:p>
          <a:p>
            <a:pPr defTabSz="642937">
              <a:lnSpc>
                <a:spcPct val="100000"/>
              </a:lnSpc>
              <a:spcBef>
                <a:spcPts val="0"/>
              </a:spcBef>
              <a:defRPr sz="4000">
                <a:solidFill>
                  <a:srgbClr val="BA6900"/>
                </a:solidFill>
                <a:latin typeface="Courier"/>
                <a:ea typeface="Courier"/>
                <a:cs typeface="Courier"/>
                <a:sym typeface="Courier"/>
              </a:defRPr>
            </a:pPr>
            <a:r>
              <a:rPr>
                <a:solidFill>
                  <a:srgbClr val="1FA4FF"/>
                </a:solidFill>
              </a:rPr>
              <a:t>  ami</a:t>
            </a:r>
            <a:r>
              <a:rPr>
                <a:solidFill>
                  <a:srgbClr val="000000"/>
                </a:solidFill>
              </a:rPr>
              <a:t>           = </a:t>
            </a:r>
            <a:r>
              <a:t>"ami-</a:t>
            </a:r>
            <a:r>
              <a:t>0e63f50857fdc1f9f</a:t>
            </a:r>
            <a:r>
              <a:t>"</a:t>
            </a:r>
            <a:endParaRPr>
              <a:solidFill>
                <a:srgbClr val="000000"/>
              </a:solidFill>
            </a:endParaRPr>
          </a:p>
          <a:p>
            <a:pPr defTabSz="642937">
              <a:lnSpc>
                <a:spcPct val="100000"/>
              </a:lnSpc>
              <a:spcBef>
                <a:spcPts val="0"/>
              </a:spcBef>
              <a:defRPr sz="4000">
                <a:solidFill>
                  <a:srgbClr val="1FA4FF"/>
                </a:solidFill>
                <a:latin typeface="Courier"/>
                <a:ea typeface="Courier"/>
                <a:cs typeface="Courier"/>
                <a:sym typeface="Courier"/>
              </a:defRPr>
            </a:pPr>
            <a:r>
              <a:t>  instance_type</a:t>
            </a:r>
            <a:r>
              <a:rPr>
                <a:solidFill>
                  <a:srgbClr val="000000"/>
                </a:solidFill>
              </a:rPr>
              <a:t> = </a:t>
            </a:r>
            <a:r>
              <a:rPr>
                <a:solidFill>
                  <a:srgbClr val="BA6900"/>
                </a:solidFill>
              </a:rPr>
              <a:t>"t2.micro"</a:t>
            </a:r>
            <a:endParaRPr>
              <a:solidFill>
                <a:srgbClr val="000000"/>
              </a:solidFill>
            </a:endParaRPr>
          </a:p>
          <a:p>
            <a:pPr defTabSz="642937">
              <a:lnSpc>
                <a:spcPct val="100000"/>
              </a:lnSpc>
              <a:spcBef>
                <a:spcPts val="0"/>
              </a:spcBef>
              <a:defRPr sz="4000">
                <a:latin typeface="Courier"/>
                <a:ea typeface="Courier"/>
                <a:cs typeface="Courier"/>
                <a:sym typeface="Courier"/>
              </a:defRPr>
            </a:pPr>
            <a:r>
              <a:t>}</a:t>
            </a:r>
            <a:endParaRPr i="1">
              <a:solidFill>
                <a:srgbClr val="B8B8B8"/>
              </a:solidFill>
            </a:endParaRPr>
          </a:p>
          <a:p>
            <a:pPr defTabSz="642937">
              <a:lnSpc>
                <a:spcPct val="100000"/>
              </a:lnSpc>
              <a:spcBef>
                <a:spcPts val="0"/>
              </a:spcBef>
              <a:defRPr i="1" sz="4000">
                <a:solidFill>
                  <a:srgbClr val="B8B8B8"/>
                </a:solidFill>
                <a:latin typeface="Courier"/>
                <a:ea typeface="Courier"/>
                <a:cs typeface="Courier"/>
                <a:sym typeface="Courier"/>
              </a:defRPr>
            </a:pPr>
          </a:p>
          <a:p>
            <a:pPr defTabSz="642937">
              <a:lnSpc>
                <a:spcPct val="100000"/>
              </a:lnSpc>
              <a:spcBef>
                <a:spcPts val="0"/>
              </a:spcBef>
              <a:defRPr i="1" sz="4000">
                <a:solidFill>
                  <a:srgbClr val="B8B8B8"/>
                </a:solidFill>
                <a:latin typeface="Courier"/>
                <a:ea typeface="Courier"/>
                <a:cs typeface="Courier"/>
                <a:sym typeface="Courier"/>
              </a:defRPr>
            </a:pPr>
            <a:r>
              <a:t>/* This is a multiline</a:t>
            </a:r>
          </a:p>
          <a:p>
            <a:pPr defTabSz="642937">
              <a:lnSpc>
                <a:spcPct val="100000"/>
              </a:lnSpc>
              <a:spcBef>
                <a:spcPts val="0"/>
              </a:spcBef>
              <a:defRPr i="1" sz="4000">
                <a:solidFill>
                  <a:srgbClr val="B8B8B8"/>
                </a:solidFill>
                <a:latin typeface="Courier"/>
                <a:ea typeface="Courier"/>
                <a:cs typeface="Courier"/>
                <a:sym typeface="Courier"/>
              </a:defRPr>
            </a:pPr>
            <a:r>
              <a:t>comment */</a:t>
            </a:r>
            <a:endParaRPr i="0">
              <a:solidFill>
                <a:srgbClr val="000000"/>
              </a:solidFill>
            </a:endParaRPr>
          </a:p>
          <a:p>
            <a:pPr defTabSz="642937">
              <a:lnSpc>
                <a:spcPct val="100000"/>
              </a:lnSpc>
              <a:spcBef>
                <a:spcPts val="0"/>
              </a:spcBef>
              <a:defRPr sz="4000">
                <a:solidFill>
                  <a:srgbClr val="BA6900"/>
                </a:solidFill>
                <a:latin typeface="Courier"/>
                <a:ea typeface="Courier"/>
                <a:cs typeface="Courier"/>
                <a:sym typeface="Courier"/>
              </a:defRPr>
            </a:pPr>
            <a:r>
              <a:rPr>
                <a:solidFill>
                  <a:srgbClr val="0222B9"/>
                </a:solidFill>
              </a:rPr>
              <a:t>resource</a:t>
            </a:r>
            <a:r>
              <a:rPr>
                <a:solidFill>
                  <a:srgbClr val="000000"/>
                </a:solidFill>
              </a:rPr>
              <a:t> </a:t>
            </a:r>
            <a:r>
              <a:t>"dnsimple_record" "web"</a:t>
            </a:r>
            <a:r>
              <a:rPr>
                <a:solidFill>
                  <a:srgbClr val="000000"/>
                </a:solidFill>
              </a:rPr>
              <a:t> {</a:t>
            </a:r>
            <a:endParaRPr>
              <a:solidFill>
                <a:srgbClr val="000000"/>
              </a:solidFill>
            </a:endParaRPr>
          </a:p>
          <a:p>
            <a:pPr defTabSz="642937">
              <a:lnSpc>
                <a:spcPct val="100000"/>
              </a:lnSpc>
              <a:spcBef>
                <a:spcPts val="0"/>
              </a:spcBef>
              <a:defRPr i="1" sz="4000">
                <a:solidFill>
                  <a:srgbClr val="B8B8B8"/>
                </a:solidFill>
                <a:latin typeface="Courier"/>
                <a:ea typeface="Courier"/>
                <a:cs typeface="Courier"/>
                <a:sym typeface="Courier"/>
              </a:defRPr>
            </a:pPr>
            <a:r>
              <a:t>  # ...</a:t>
            </a:r>
          </a:p>
          <a:p>
            <a:pPr defTabSz="642937">
              <a:lnSpc>
                <a:spcPct val="100000"/>
              </a:lnSpc>
              <a:spcBef>
                <a:spcPts val="0"/>
              </a:spcBef>
              <a:defRPr sz="4000">
                <a:latin typeface="Courier"/>
                <a:ea typeface="Courier"/>
                <a:cs typeface="Courier"/>
                <a:sym typeface="Courier"/>
              </a:defRPr>
            </a:pPr>
            <a:r>
              <a:t>}</a:t>
            </a:r>
          </a:p>
        </p:txBody>
      </p:sp>
      <p:sp>
        <p:nvSpPr>
          <p:cNvPr id="1118" name="main.tf"/>
          <p:cNvSpPr txBox="1"/>
          <p:nvPr>
            <p:ph type="body" idx="14"/>
          </p:nvPr>
        </p:nvSpPr>
        <p:spPr>
          <a:prstGeom prst="rect">
            <a:avLst/>
          </a:prstGeom>
        </p:spPr>
        <p:txBody>
          <a:bodyPr/>
          <a:lstStyle/>
          <a:p>
            <a:pPr/>
            <a:r>
              <a:t>main.tf</a:t>
            </a:r>
          </a:p>
        </p:txBody>
      </p:sp>
      <p:sp>
        <p:nvSpPr>
          <p:cNvPr id="1119"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3" name="variable &quot;thing&quot; {…"/>
          <p:cNvSpPr txBox="1"/>
          <p:nvPr>
            <p:ph type="body" idx="13"/>
          </p:nvPr>
        </p:nvSpPr>
        <p:spPr>
          <a:xfrm>
            <a:off x="5672772" y="1673256"/>
            <a:ext cx="17649350" cy="4978401"/>
          </a:xfrm>
          <a:prstGeom prst="rect">
            <a:avLst/>
          </a:prstGeom>
          <a:extLst>
            <a:ext uri="{C572A759-6A51-4108-AA02-DFA0A04FC94B}">
              <ma14:wrappingTextBoxFlag xmlns:ma14="http://schemas.microsoft.com/office/mac/drawingml/2011/main" val="1"/>
            </a:ext>
          </a:extLst>
        </p:spPr>
        <p:txBody>
          <a:bodyPr/>
          <a:lstStyle/>
          <a:p>
            <a:pPr defTabSz="642937">
              <a:lnSpc>
                <a:spcPct val="100000"/>
              </a:lnSpc>
              <a:spcBef>
                <a:spcPts val="0"/>
              </a:spcBef>
              <a:defRPr sz="4000">
                <a:solidFill>
                  <a:srgbClr val="0222B9"/>
                </a:solidFill>
                <a:latin typeface="Courier"/>
                <a:ea typeface="Courier"/>
                <a:cs typeface="Courier"/>
                <a:sym typeface="Courier"/>
              </a:defRPr>
            </a:pPr>
            <a:r>
              <a:t>variable</a:t>
            </a:r>
            <a:r>
              <a:rPr>
                <a:solidFill>
                  <a:srgbClr val="000000"/>
                </a:solidFill>
              </a:rPr>
              <a:t> </a:t>
            </a:r>
            <a:r>
              <a:rPr>
                <a:solidFill>
                  <a:srgbClr val="BA6900"/>
                </a:solidFill>
              </a:rPr>
              <a:t>"thing"</a:t>
            </a:r>
            <a:r>
              <a:rPr>
                <a:solidFill>
                  <a:srgbClr val="000000"/>
                </a:solidFill>
              </a:rPr>
              <a:t> {</a:t>
            </a:r>
            <a:endParaRPr>
              <a:solidFill>
                <a:srgbClr val="000000"/>
              </a:solidFill>
            </a:endParaRPr>
          </a:p>
          <a:p>
            <a:pPr defTabSz="642937">
              <a:lnSpc>
                <a:spcPct val="100000"/>
              </a:lnSpc>
              <a:spcBef>
                <a:spcPts val="0"/>
              </a:spcBef>
              <a:defRPr sz="4000">
                <a:solidFill>
                  <a:srgbClr val="1FA4FF"/>
                </a:solidFill>
                <a:latin typeface="Courier"/>
                <a:ea typeface="Courier"/>
                <a:cs typeface="Courier"/>
                <a:sym typeface="Courier"/>
              </a:defRPr>
            </a:pPr>
            <a:r>
              <a:t>  description</a:t>
            </a:r>
            <a:r>
              <a:rPr>
                <a:solidFill>
                  <a:srgbClr val="000000"/>
                </a:solidFill>
              </a:rPr>
              <a:t> = </a:t>
            </a:r>
            <a:r>
              <a:rPr>
                <a:solidFill>
                  <a:srgbClr val="FF2600"/>
                </a:solidFill>
              </a:rPr>
              <a:t>&lt;&lt;EOF</a:t>
            </a:r>
            <a:endParaRPr>
              <a:solidFill>
                <a:srgbClr val="000000"/>
              </a:solidFill>
            </a:endParaRPr>
          </a:p>
          <a:p>
            <a:pPr defTabSz="642937">
              <a:lnSpc>
                <a:spcPct val="100000"/>
              </a:lnSpc>
              <a:spcBef>
                <a:spcPts val="0"/>
              </a:spcBef>
              <a:defRPr sz="4000">
                <a:solidFill>
                  <a:srgbClr val="FF2600"/>
                </a:solidFill>
                <a:latin typeface="Courier"/>
                <a:ea typeface="Courier"/>
                <a:cs typeface="Courier"/>
                <a:sym typeface="Courier"/>
              </a:defRPr>
            </a:pPr>
            <a:r>
              <a:t>This</a:t>
            </a:r>
            <a:r>
              <a:rPr>
                <a:solidFill>
                  <a:srgbClr val="000000"/>
                </a:solidFill>
              </a:rPr>
              <a:t> </a:t>
            </a:r>
            <a:r>
              <a:t>is</a:t>
            </a:r>
            <a:r>
              <a:rPr>
                <a:solidFill>
                  <a:srgbClr val="000000"/>
                </a:solidFill>
              </a:rPr>
              <a:t> </a:t>
            </a:r>
            <a:r>
              <a:t>a</a:t>
            </a:r>
            <a:endParaRPr>
              <a:solidFill>
                <a:srgbClr val="000000"/>
              </a:solidFill>
            </a:endParaRPr>
          </a:p>
          <a:p>
            <a:pPr defTabSz="642937">
              <a:lnSpc>
                <a:spcPct val="100000"/>
              </a:lnSpc>
              <a:spcBef>
                <a:spcPts val="0"/>
              </a:spcBef>
              <a:defRPr sz="4000">
                <a:solidFill>
                  <a:srgbClr val="FF2600"/>
                </a:solidFill>
                <a:latin typeface="Courier"/>
                <a:ea typeface="Courier"/>
                <a:cs typeface="Courier"/>
                <a:sym typeface="Courier"/>
              </a:defRPr>
            </a:pPr>
            <a:r>
              <a:t>multiline</a:t>
            </a:r>
            <a:endParaRPr>
              <a:solidFill>
                <a:srgbClr val="000000"/>
              </a:solidFill>
            </a:endParaRPr>
          </a:p>
          <a:p>
            <a:pPr defTabSz="642937">
              <a:lnSpc>
                <a:spcPct val="100000"/>
              </a:lnSpc>
              <a:spcBef>
                <a:spcPts val="0"/>
              </a:spcBef>
              <a:defRPr sz="4000">
                <a:solidFill>
                  <a:srgbClr val="FF2600"/>
                </a:solidFill>
                <a:latin typeface="Courier"/>
                <a:ea typeface="Courier"/>
                <a:cs typeface="Courier"/>
                <a:sym typeface="Courier"/>
              </a:defRPr>
            </a:pPr>
            <a:r>
              <a:t>string</a:t>
            </a:r>
            <a:endParaRPr>
              <a:solidFill>
                <a:srgbClr val="000000"/>
              </a:solidFill>
            </a:endParaRPr>
          </a:p>
          <a:p>
            <a:pPr defTabSz="642937">
              <a:lnSpc>
                <a:spcPct val="100000"/>
              </a:lnSpc>
              <a:spcBef>
                <a:spcPts val="0"/>
              </a:spcBef>
              <a:defRPr sz="4000">
                <a:solidFill>
                  <a:srgbClr val="FF2600"/>
                </a:solidFill>
                <a:latin typeface="Courier"/>
                <a:ea typeface="Courier"/>
                <a:cs typeface="Courier"/>
                <a:sym typeface="Courier"/>
              </a:defRPr>
            </a:pPr>
            <a:r>
              <a:t>EOF</a:t>
            </a:r>
            <a:endParaRPr>
              <a:solidFill>
                <a:srgbClr val="000000"/>
              </a:solidFill>
            </a:endParaRPr>
          </a:p>
          <a:p>
            <a:pPr defTabSz="642937">
              <a:lnSpc>
                <a:spcPct val="100000"/>
              </a:lnSpc>
              <a:spcBef>
                <a:spcPts val="0"/>
              </a:spcBef>
              <a:defRPr sz="4000">
                <a:latin typeface="Courier"/>
                <a:ea typeface="Courier"/>
                <a:cs typeface="Courier"/>
                <a:sym typeface="Courier"/>
              </a:defRPr>
            </a:pPr>
            <a:r>
              <a:t>}</a:t>
            </a:r>
          </a:p>
        </p:txBody>
      </p:sp>
      <p:sp>
        <p:nvSpPr>
          <p:cNvPr id="1124" name="main.tf"/>
          <p:cNvSpPr txBox="1"/>
          <p:nvPr>
            <p:ph type="body" idx="14"/>
          </p:nvPr>
        </p:nvSpPr>
        <p:spPr>
          <a:prstGeom prst="rect">
            <a:avLst/>
          </a:prstGeom>
        </p:spPr>
        <p:txBody>
          <a:bodyPr/>
          <a:lstStyle/>
          <a:p>
            <a:pPr/>
            <a:r>
              <a:t>main.tf</a:t>
            </a:r>
          </a:p>
        </p:txBody>
      </p:sp>
      <p:sp>
        <p:nvSpPr>
          <p:cNvPr id="1125"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9" name="Syntax Highlighting"/>
          <p:cNvSpPr txBox="1"/>
          <p:nvPr>
            <p:ph type="title"/>
          </p:nvPr>
        </p:nvSpPr>
        <p:spPr>
          <a:prstGeom prst="rect">
            <a:avLst/>
          </a:prstGeom>
        </p:spPr>
        <p:txBody>
          <a:bodyPr/>
          <a:lstStyle/>
          <a:p>
            <a:pPr/>
            <a:r>
              <a:t>Syntax Highlighting</a:t>
            </a:r>
          </a:p>
        </p:txBody>
      </p:sp>
      <p:sp>
        <p:nvSpPr>
          <p:cNvPr id="1130" name="Plugins for Terraform/HCL exist for most major editors, but ruby tends to work best if one does not exist."/>
          <p:cNvSpPr txBox="1"/>
          <p:nvPr>
            <p:ph type="body" idx="1"/>
          </p:nvPr>
        </p:nvSpPr>
        <p:spPr>
          <a:prstGeom prst="rect">
            <a:avLst/>
          </a:prstGeom>
        </p:spPr>
        <p:txBody>
          <a:bodyPr/>
          <a:lstStyle/>
          <a:p>
            <a:pPr/>
            <a:r>
              <a:t>Plugins for Terraform/HCL exist for most major editors, but </a:t>
            </a:r>
            <a:r>
              <a:rPr>
                <a:latin typeface="Courier"/>
                <a:ea typeface="Courier"/>
                <a:cs typeface="Courier"/>
                <a:sym typeface="Courier"/>
              </a:rPr>
              <a:t>ruby</a:t>
            </a:r>
            <a:r>
              <a:t> tends to work best if one does not exist.</a:t>
            </a:r>
          </a:p>
        </p:txBody>
      </p:sp>
      <p:sp>
        <p:nvSpPr>
          <p:cNvPr id="1131"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5" name="Modules"/>
          <p:cNvSpPr txBox="1"/>
          <p:nvPr>
            <p:ph type="title"/>
          </p:nvPr>
        </p:nvSpPr>
        <p:spPr>
          <a:prstGeom prst="rect">
            <a:avLst/>
          </a:prstGeom>
        </p:spPr>
        <p:txBody>
          <a:bodyPr/>
          <a:lstStyle/>
          <a:p>
            <a:pPr/>
            <a:r>
              <a:t>Modules</a:t>
            </a:r>
          </a:p>
        </p:txBody>
      </p:sp>
      <p:sp>
        <p:nvSpPr>
          <p:cNvPr id="1136"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8" name="What You’ll Learn"/>
          <p:cNvSpPr txBox="1"/>
          <p:nvPr>
            <p:ph type="title"/>
          </p:nvPr>
        </p:nvSpPr>
        <p:spPr>
          <a:prstGeom prst="rect">
            <a:avLst/>
          </a:prstGeom>
        </p:spPr>
        <p:txBody>
          <a:bodyPr/>
          <a:lstStyle/>
          <a:p>
            <a:pPr/>
            <a:r>
              <a:t>What You’ll Learn</a:t>
            </a:r>
          </a:p>
        </p:txBody>
      </p:sp>
      <p:sp>
        <p:nvSpPr>
          <p:cNvPr id="1139" name="The Terraform Public Module Registry…"/>
          <p:cNvSpPr txBox="1"/>
          <p:nvPr>
            <p:ph type="body" idx="1"/>
          </p:nvPr>
        </p:nvSpPr>
        <p:spPr>
          <a:prstGeom prst="rect">
            <a:avLst/>
          </a:prstGeom>
        </p:spPr>
        <p:txBody>
          <a:bodyPr/>
          <a:lstStyle/>
          <a:p>
            <a:pPr marL="952500" indent="-952500">
              <a:buSzPct val="75000"/>
              <a:buBlip>
                <a:blip r:embed="rId2"/>
              </a:buBlip>
            </a:pPr>
            <a:r>
              <a:t>The Terraform Public Module Registry</a:t>
            </a:r>
          </a:p>
          <a:p>
            <a:pPr marL="952500" indent="-952500">
              <a:buSzPct val="75000"/>
              <a:buBlip>
                <a:blip r:embed="rId2"/>
              </a:buBlip>
            </a:pPr>
            <a:r>
              <a:t>Use a module from </a:t>
            </a:r>
            <a:r>
              <a:rPr>
                <a:latin typeface="Courier"/>
                <a:ea typeface="Courier"/>
                <a:cs typeface="Courier"/>
                <a:sym typeface="Courier"/>
              </a:rPr>
              <a:t>main.tf</a:t>
            </a:r>
          </a:p>
          <a:p>
            <a:pPr marL="952500" indent="-952500">
              <a:buSzPct val="75000"/>
              <a:buBlip>
                <a:blip r:embed="rId2"/>
              </a:buBlip>
            </a:pPr>
            <a:r>
              <a:t>Understand how modules are stored on disk</a:t>
            </a:r>
          </a:p>
        </p:txBody>
      </p:sp>
      <p:grpSp>
        <p:nvGrpSpPr>
          <p:cNvPr id="1143" name="Group"/>
          <p:cNvGrpSpPr/>
          <p:nvPr/>
        </p:nvGrpSpPr>
        <p:grpSpPr>
          <a:xfrm>
            <a:off x="-3678116" y="3521744"/>
            <a:ext cx="1103444" cy="1018894"/>
            <a:chOff x="0" y="0"/>
            <a:chExt cx="1103442" cy="1018892"/>
          </a:xfrm>
        </p:grpSpPr>
        <p:sp>
          <p:nvSpPr>
            <p:cNvPr id="1140" name="Circle"/>
            <p:cNvSpPr/>
            <p:nvPr/>
          </p:nvSpPr>
          <p:spPr>
            <a:xfrm>
              <a:off x="0" y="4106"/>
              <a:ext cx="1014787" cy="1014787"/>
            </a:xfrm>
            <a:prstGeom prst="ellipse">
              <a:avLst/>
            </a:pr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41" name="Line"/>
            <p:cNvSpPr/>
            <p:nvPr/>
          </p:nvSpPr>
          <p:spPr>
            <a:xfrm>
              <a:off x="237635" y="0"/>
              <a:ext cx="865808" cy="63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07"/>
                  </a:moveTo>
                  <a:lnTo>
                    <a:pt x="6667" y="21600"/>
                  </a:lnTo>
                  <a:lnTo>
                    <a:pt x="21600" y="0"/>
                  </a:lnTo>
                </a:path>
              </a:pathLst>
            </a:custGeom>
            <a:noFill/>
            <a:ln w="4445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42" name="Line"/>
            <p:cNvSpPr/>
            <p:nvPr/>
          </p:nvSpPr>
          <p:spPr>
            <a:xfrm>
              <a:off x="260674" y="22245"/>
              <a:ext cx="819777" cy="625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062"/>
                  </a:moveTo>
                  <a:lnTo>
                    <a:pt x="5783" y="21600"/>
                  </a:lnTo>
                  <a:lnTo>
                    <a:pt x="21600" y="0"/>
                  </a:lnTo>
                </a:path>
              </a:pathLst>
            </a:cu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1147" name="Group"/>
          <p:cNvGrpSpPr/>
          <p:nvPr/>
        </p:nvGrpSpPr>
        <p:grpSpPr>
          <a:xfrm>
            <a:off x="-3678116" y="5013311"/>
            <a:ext cx="1103444" cy="1018893"/>
            <a:chOff x="0" y="0"/>
            <a:chExt cx="1103442" cy="1018892"/>
          </a:xfrm>
        </p:grpSpPr>
        <p:sp>
          <p:nvSpPr>
            <p:cNvPr id="1144" name="Circle"/>
            <p:cNvSpPr/>
            <p:nvPr/>
          </p:nvSpPr>
          <p:spPr>
            <a:xfrm>
              <a:off x="0" y="4106"/>
              <a:ext cx="1014787" cy="1014787"/>
            </a:xfrm>
            <a:prstGeom prst="ellipse">
              <a:avLst/>
            </a:pr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45" name="Line"/>
            <p:cNvSpPr/>
            <p:nvPr/>
          </p:nvSpPr>
          <p:spPr>
            <a:xfrm>
              <a:off x="237635" y="0"/>
              <a:ext cx="865808" cy="63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07"/>
                  </a:moveTo>
                  <a:lnTo>
                    <a:pt x="6667" y="21600"/>
                  </a:lnTo>
                  <a:lnTo>
                    <a:pt x="21600" y="0"/>
                  </a:lnTo>
                </a:path>
              </a:pathLst>
            </a:custGeom>
            <a:noFill/>
            <a:ln w="4445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46" name="Line"/>
            <p:cNvSpPr/>
            <p:nvPr/>
          </p:nvSpPr>
          <p:spPr>
            <a:xfrm>
              <a:off x="260674" y="22245"/>
              <a:ext cx="819777" cy="625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062"/>
                  </a:moveTo>
                  <a:lnTo>
                    <a:pt x="5783" y="21600"/>
                  </a:lnTo>
                  <a:lnTo>
                    <a:pt x="21600" y="0"/>
                  </a:lnTo>
                </a:path>
              </a:pathLst>
            </a:cu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1151" name="Group"/>
          <p:cNvGrpSpPr/>
          <p:nvPr/>
        </p:nvGrpSpPr>
        <p:grpSpPr>
          <a:xfrm>
            <a:off x="-3678116" y="6504877"/>
            <a:ext cx="1103444" cy="1018894"/>
            <a:chOff x="0" y="0"/>
            <a:chExt cx="1103442" cy="1018892"/>
          </a:xfrm>
        </p:grpSpPr>
        <p:sp>
          <p:nvSpPr>
            <p:cNvPr id="1148" name="Circle"/>
            <p:cNvSpPr/>
            <p:nvPr/>
          </p:nvSpPr>
          <p:spPr>
            <a:xfrm>
              <a:off x="0" y="4106"/>
              <a:ext cx="1014787" cy="1014787"/>
            </a:xfrm>
            <a:prstGeom prst="ellipse">
              <a:avLst/>
            </a:pr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49" name="Line"/>
            <p:cNvSpPr/>
            <p:nvPr/>
          </p:nvSpPr>
          <p:spPr>
            <a:xfrm>
              <a:off x="237635" y="0"/>
              <a:ext cx="865808" cy="63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07"/>
                  </a:moveTo>
                  <a:lnTo>
                    <a:pt x="6667" y="21600"/>
                  </a:lnTo>
                  <a:lnTo>
                    <a:pt x="21600" y="0"/>
                  </a:lnTo>
                </a:path>
              </a:pathLst>
            </a:custGeom>
            <a:noFill/>
            <a:ln w="4445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50" name="Line"/>
            <p:cNvSpPr/>
            <p:nvPr/>
          </p:nvSpPr>
          <p:spPr>
            <a:xfrm>
              <a:off x="260674" y="22245"/>
              <a:ext cx="819777" cy="625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062"/>
                  </a:moveTo>
                  <a:lnTo>
                    <a:pt x="5783" y="21600"/>
                  </a:lnTo>
                  <a:lnTo>
                    <a:pt x="21600" y="0"/>
                  </a:lnTo>
                </a:path>
              </a:pathLst>
            </a:cu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1155" name="Group"/>
          <p:cNvGrpSpPr/>
          <p:nvPr/>
        </p:nvGrpSpPr>
        <p:grpSpPr>
          <a:xfrm>
            <a:off x="-3678116" y="7996442"/>
            <a:ext cx="1103444" cy="1018894"/>
            <a:chOff x="0" y="0"/>
            <a:chExt cx="1103442" cy="1018892"/>
          </a:xfrm>
        </p:grpSpPr>
        <p:sp>
          <p:nvSpPr>
            <p:cNvPr id="1152" name="Circle"/>
            <p:cNvSpPr/>
            <p:nvPr/>
          </p:nvSpPr>
          <p:spPr>
            <a:xfrm>
              <a:off x="0" y="4106"/>
              <a:ext cx="1014787" cy="1014787"/>
            </a:xfrm>
            <a:prstGeom prst="ellipse">
              <a:avLst/>
            </a:pr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53" name="Line"/>
            <p:cNvSpPr/>
            <p:nvPr/>
          </p:nvSpPr>
          <p:spPr>
            <a:xfrm>
              <a:off x="237635" y="0"/>
              <a:ext cx="865808" cy="63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07"/>
                  </a:moveTo>
                  <a:lnTo>
                    <a:pt x="6667" y="21600"/>
                  </a:lnTo>
                  <a:lnTo>
                    <a:pt x="21600" y="0"/>
                  </a:lnTo>
                </a:path>
              </a:pathLst>
            </a:custGeom>
            <a:noFill/>
            <a:ln w="4445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54" name="Line"/>
            <p:cNvSpPr/>
            <p:nvPr/>
          </p:nvSpPr>
          <p:spPr>
            <a:xfrm>
              <a:off x="260674" y="22245"/>
              <a:ext cx="819777" cy="625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062"/>
                  </a:moveTo>
                  <a:lnTo>
                    <a:pt x="5783" y="21600"/>
                  </a:lnTo>
                  <a:lnTo>
                    <a:pt x="21600" y="0"/>
                  </a:lnTo>
                </a:path>
              </a:pathLst>
            </a:cu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sp>
        <p:nvSpPr>
          <p:cNvPr id="1156"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8" name="Modules"/>
          <p:cNvSpPr txBox="1"/>
          <p:nvPr>
            <p:ph type="title"/>
          </p:nvPr>
        </p:nvSpPr>
        <p:spPr>
          <a:prstGeom prst="rect">
            <a:avLst/>
          </a:prstGeom>
        </p:spPr>
        <p:txBody>
          <a:bodyPr/>
          <a:lstStyle/>
          <a:p>
            <a:pPr/>
            <a:r>
              <a:t>Modules</a:t>
            </a:r>
          </a:p>
        </p:txBody>
      </p:sp>
      <p:sp>
        <p:nvSpPr>
          <p:cNvPr id="1159" name="Portable Terraform configurations (packages)…"/>
          <p:cNvSpPr txBox="1"/>
          <p:nvPr>
            <p:ph type="body" idx="1"/>
          </p:nvPr>
        </p:nvSpPr>
        <p:spPr>
          <a:prstGeom prst="rect">
            <a:avLst/>
          </a:prstGeom>
        </p:spPr>
        <p:txBody>
          <a:bodyPr/>
          <a:lstStyle/>
          <a:p>
            <a:pPr/>
            <a:r>
              <a:t>Portable Terraform configurations (packages)</a:t>
            </a:r>
          </a:p>
          <a:p>
            <a:pPr/>
            <a:r>
              <a:t>Allow separation of concerns and responsibilities among teams</a:t>
            </a:r>
          </a:p>
          <a:p>
            <a:pPr/>
            <a:r>
              <a:t>Parallels: Chef Cookbook, Puppet Module, Ruby gem</a:t>
            </a:r>
          </a:p>
        </p:txBody>
      </p:sp>
      <p:sp>
        <p:nvSpPr>
          <p:cNvPr id="1160"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2" name="Modules"/>
          <p:cNvSpPr txBox="1"/>
          <p:nvPr>
            <p:ph type="title"/>
          </p:nvPr>
        </p:nvSpPr>
        <p:spPr>
          <a:prstGeom prst="rect">
            <a:avLst/>
          </a:prstGeom>
        </p:spPr>
        <p:txBody>
          <a:bodyPr/>
          <a:lstStyle/>
          <a:p>
            <a:pPr/>
            <a:r>
              <a:t>Modules</a:t>
            </a:r>
          </a:p>
        </p:txBody>
      </p:sp>
      <p:sp>
        <p:nvSpPr>
          <p:cNvPr id="1163" name="Modules are just Terraform configurations inside a folder - there's nothing special about them.…"/>
          <p:cNvSpPr txBox="1"/>
          <p:nvPr>
            <p:ph type="body" idx="1"/>
          </p:nvPr>
        </p:nvSpPr>
        <p:spPr>
          <a:prstGeom prst="rect">
            <a:avLst/>
          </a:prstGeom>
        </p:spPr>
        <p:txBody>
          <a:bodyPr/>
          <a:lstStyle/>
          <a:p>
            <a:pPr/>
            <a:r>
              <a:t>Modules are just Terraform configurations inside a folder - there's nothing special about them.</a:t>
            </a:r>
          </a:p>
          <a:p>
            <a:pPr/>
            <a:r>
              <a:t>Complex configurations, team projects, and multi-repository codebases will benefit from modules. Get into the habit of using them wherever it makes sense.</a:t>
            </a:r>
          </a:p>
        </p:txBody>
      </p:sp>
      <p:sp>
        <p:nvSpPr>
          <p:cNvPr id="1164"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6" name="&gt; tree my-module…"/>
          <p:cNvSpPr txBox="1"/>
          <p:nvPr>
            <p:ph type="body" idx="13"/>
          </p:nvPr>
        </p:nvSpPr>
        <p:spPr>
          <a:xfrm>
            <a:off x="5634672" y="1698656"/>
            <a:ext cx="17650044" cy="2174241"/>
          </a:xfrm>
          <a:prstGeom prst="rect">
            <a:avLst/>
          </a:prstGeom>
          <a:extLst>
            <a:ext uri="{C572A759-6A51-4108-AA02-DFA0A04FC94B}">
              <ma14:wrappingTextBoxFlag xmlns:ma14="http://schemas.microsoft.com/office/mac/drawingml/2011/main" val="1"/>
            </a:ext>
          </a:extLst>
        </p:spPr>
        <p:txBody>
          <a:bodyPr/>
          <a:lstStyle/>
          <a:p>
            <a:pPr>
              <a:lnSpc>
                <a:spcPct val="120000"/>
              </a:lnSpc>
              <a:spcBef>
                <a:spcPts val="0"/>
              </a:spcBef>
              <a:defRPr sz="4000">
                <a:solidFill>
                  <a:srgbClr val="FFFFFF"/>
                </a:solidFill>
                <a:latin typeface="Courier"/>
                <a:ea typeface="Courier"/>
                <a:cs typeface="Courier"/>
                <a:sym typeface="Courier"/>
              </a:defRPr>
            </a:pPr>
            <a:r>
              <a:t>&gt; tree my-module</a:t>
            </a:r>
          </a:p>
          <a:p>
            <a:pPr>
              <a:lnSpc>
                <a:spcPct val="120000"/>
              </a:lnSpc>
              <a:spcBef>
                <a:spcPts val="0"/>
              </a:spcBef>
              <a:defRPr sz="4000">
                <a:solidFill>
                  <a:srgbClr val="FFFFFF"/>
                </a:solidFill>
                <a:latin typeface="Courier"/>
                <a:ea typeface="Courier"/>
                <a:cs typeface="Courier"/>
                <a:sym typeface="Courier"/>
              </a:defRPr>
            </a:pPr>
            <a:r>
              <a:t>my-module</a:t>
            </a:r>
          </a:p>
          <a:p>
            <a:pPr>
              <a:lnSpc>
                <a:spcPct val="120000"/>
              </a:lnSpc>
              <a:spcBef>
                <a:spcPts val="0"/>
              </a:spcBef>
              <a:defRPr sz="4000">
                <a:solidFill>
                  <a:srgbClr val="FFFFFF"/>
                </a:solidFill>
                <a:latin typeface="Courier"/>
                <a:ea typeface="Courier"/>
                <a:cs typeface="Courier"/>
                <a:sym typeface="Courier"/>
              </a:defRPr>
            </a:pPr>
            <a:r>
              <a:t>└── main.tf</a:t>
            </a:r>
          </a:p>
        </p:txBody>
      </p:sp>
      <p:sp>
        <p:nvSpPr>
          <p:cNvPr id="1167"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1" name="variable &quot;ami_id&quot; {}…"/>
          <p:cNvSpPr txBox="1"/>
          <p:nvPr>
            <p:ph type="body" idx="13"/>
          </p:nvPr>
        </p:nvSpPr>
        <p:spPr>
          <a:xfrm>
            <a:off x="5672772" y="1673256"/>
            <a:ext cx="17649350" cy="6807201"/>
          </a:xfrm>
          <a:prstGeom prst="rect">
            <a:avLst/>
          </a:prstGeom>
          <a:extLst>
            <a:ext uri="{C572A759-6A51-4108-AA02-DFA0A04FC94B}">
              <ma14:wrappingTextBoxFlag xmlns:ma14="http://schemas.microsoft.com/office/mac/drawingml/2011/main" val="1"/>
            </a:ext>
          </a:extLst>
        </p:spPr>
        <p:txBody>
          <a:bodyPr/>
          <a:lstStyle/>
          <a:p>
            <a:pPr defTabSz="642937">
              <a:lnSpc>
                <a:spcPct val="100000"/>
              </a:lnSpc>
              <a:spcBef>
                <a:spcPts val="0"/>
              </a:spcBef>
              <a:defRPr sz="4000">
                <a:solidFill>
                  <a:srgbClr val="0222B9"/>
                </a:solidFill>
                <a:latin typeface="Courier"/>
                <a:ea typeface="Courier"/>
                <a:cs typeface="Courier"/>
                <a:sym typeface="Courier"/>
              </a:defRPr>
            </a:pPr>
            <a:r>
              <a:t>variable</a:t>
            </a:r>
            <a:r>
              <a:rPr>
                <a:solidFill>
                  <a:srgbClr val="000000"/>
                </a:solidFill>
              </a:rPr>
              <a:t> </a:t>
            </a:r>
            <a:r>
              <a:rPr>
                <a:solidFill>
                  <a:srgbClr val="BA6900"/>
                </a:solidFill>
              </a:rPr>
              <a:t>"ami_id"</a:t>
            </a:r>
            <a:r>
              <a:rPr>
                <a:solidFill>
                  <a:srgbClr val="000000"/>
                </a:solidFill>
              </a:rPr>
              <a:t> {}</a:t>
            </a:r>
            <a:endParaRPr>
              <a:solidFill>
                <a:srgbClr val="000000"/>
              </a:solidFill>
            </a:endParaRPr>
          </a:p>
          <a:p>
            <a:pPr defTabSz="642937">
              <a:lnSpc>
                <a:spcPct val="100000"/>
              </a:lnSpc>
              <a:spcBef>
                <a:spcPts val="0"/>
              </a:spcBef>
              <a:defRPr sz="4000">
                <a:solidFill>
                  <a:srgbClr val="BA6900"/>
                </a:solidFill>
                <a:latin typeface="Courier"/>
                <a:ea typeface="Courier"/>
                <a:cs typeface="Courier"/>
                <a:sym typeface="Courier"/>
              </a:defRPr>
            </a:pPr>
            <a:r>
              <a:rPr>
                <a:solidFill>
                  <a:srgbClr val="0222B9"/>
                </a:solidFill>
              </a:rPr>
              <a:t>variable</a:t>
            </a:r>
            <a:r>
              <a:rPr>
                <a:solidFill>
                  <a:srgbClr val="000000"/>
                </a:solidFill>
              </a:rPr>
              <a:t> </a:t>
            </a:r>
            <a:r>
              <a:t>"instance_type"</a:t>
            </a:r>
            <a:r>
              <a:rPr>
                <a:solidFill>
                  <a:srgbClr val="000000"/>
                </a:solidFill>
              </a:rPr>
              <a:t> {}</a:t>
            </a:r>
            <a:endParaRPr>
              <a:solidFill>
                <a:srgbClr val="000000"/>
              </a:solidFill>
            </a:endParaRPr>
          </a:p>
          <a:p>
            <a:pPr defTabSz="642937">
              <a:lnSpc>
                <a:spcPct val="100000"/>
              </a:lnSpc>
              <a:spcBef>
                <a:spcPts val="0"/>
              </a:spcBef>
              <a:defRPr sz="4000">
                <a:latin typeface="Courier"/>
                <a:ea typeface="Courier"/>
                <a:cs typeface="Courier"/>
                <a:sym typeface="Courier"/>
              </a:defRPr>
            </a:pPr>
          </a:p>
          <a:p>
            <a:pPr defTabSz="642937">
              <a:lnSpc>
                <a:spcPct val="100000"/>
              </a:lnSpc>
              <a:spcBef>
                <a:spcPts val="0"/>
              </a:spcBef>
              <a:defRPr sz="4000">
                <a:solidFill>
                  <a:srgbClr val="BA6900"/>
                </a:solidFill>
                <a:latin typeface="Courier"/>
                <a:ea typeface="Courier"/>
                <a:cs typeface="Courier"/>
                <a:sym typeface="Courier"/>
              </a:defRPr>
            </a:pPr>
            <a:r>
              <a:rPr>
                <a:solidFill>
                  <a:srgbClr val="0222B9"/>
                </a:solidFill>
              </a:rPr>
              <a:t>resource</a:t>
            </a:r>
            <a:r>
              <a:rPr>
                <a:solidFill>
                  <a:srgbClr val="000000"/>
                </a:solidFill>
              </a:rPr>
              <a:t> </a:t>
            </a:r>
            <a:r>
              <a:t>"aws_instance" "db"</a:t>
            </a:r>
            <a:r>
              <a:rPr>
                <a:solidFill>
                  <a:srgbClr val="000000"/>
                </a:solidFill>
              </a:rPr>
              <a:t> {</a:t>
            </a:r>
            <a:endParaRPr>
              <a:solidFill>
                <a:srgbClr val="000000"/>
              </a:solidFill>
            </a:endParaRPr>
          </a:p>
          <a:p>
            <a:pPr defTabSz="642937">
              <a:lnSpc>
                <a:spcPct val="100000"/>
              </a:lnSpc>
              <a:spcBef>
                <a:spcPts val="0"/>
              </a:spcBef>
              <a:defRPr i="1" sz="4000">
                <a:solidFill>
                  <a:srgbClr val="B8B8B8"/>
                </a:solidFill>
                <a:latin typeface="Courier"/>
                <a:ea typeface="Courier"/>
                <a:cs typeface="Courier"/>
                <a:sym typeface="Courier"/>
              </a:defRPr>
            </a:pPr>
            <a:r>
              <a:t>  # ...</a:t>
            </a:r>
          </a:p>
          <a:p>
            <a:pPr defTabSz="642937">
              <a:lnSpc>
                <a:spcPct val="100000"/>
              </a:lnSpc>
              <a:spcBef>
                <a:spcPts val="0"/>
              </a:spcBef>
              <a:defRPr sz="4000">
                <a:latin typeface="Courier"/>
                <a:ea typeface="Courier"/>
                <a:cs typeface="Courier"/>
                <a:sym typeface="Courier"/>
              </a:defRPr>
            </a:pPr>
            <a:r>
              <a:t>}</a:t>
            </a:r>
          </a:p>
          <a:p>
            <a:pPr defTabSz="642937">
              <a:lnSpc>
                <a:spcPct val="100000"/>
              </a:lnSpc>
              <a:spcBef>
                <a:spcPts val="0"/>
              </a:spcBef>
              <a:defRPr sz="4000">
                <a:latin typeface="Courier"/>
                <a:ea typeface="Courier"/>
                <a:cs typeface="Courier"/>
                <a:sym typeface="Courier"/>
              </a:defRPr>
            </a:pPr>
          </a:p>
          <a:p>
            <a:pPr defTabSz="642937">
              <a:lnSpc>
                <a:spcPct val="100000"/>
              </a:lnSpc>
              <a:spcBef>
                <a:spcPts val="0"/>
              </a:spcBef>
              <a:defRPr sz="4000">
                <a:solidFill>
                  <a:srgbClr val="BA6900"/>
                </a:solidFill>
                <a:latin typeface="Courier"/>
                <a:ea typeface="Courier"/>
                <a:cs typeface="Courier"/>
                <a:sym typeface="Courier"/>
              </a:defRPr>
            </a:pPr>
            <a:r>
              <a:rPr>
                <a:solidFill>
                  <a:srgbClr val="0222B9"/>
                </a:solidFill>
              </a:rPr>
              <a:t>output</a:t>
            </a:r>
            <a:r>
              <a:rPr>
                <a:solidFill>
                  <a:srgbClr val="000000"/>
                </a:solidFill>
              </a:rPr>
              <a:t> </a:t>
            </a:r>
            <a:r>
              <a:t>"address"</a:t>
            </a:r>
            <a:r>
              <a:rPr>
                <a:solidFill>
                  <a:srgbClr val="000000"/>
                </a:solidFill>
              </a:rPr>
              <a:t> {</a:t>
            </a:r>
            <a:endParaRPr>
              <a:solidFill>
                <a:srgbClr val="000000"/>
              </a:solidFill>
            </a:endParaRPr>
          </a:p>
          <a:p>
            <a:pPr defTabSz="642937">
              <a:lnSpc>
                <a:spcPct val="100000"/>
              </a:lnSpc>
              <a:spcBef>
                <a:spcPts val="0"/>
              </a:spcBef>
              <a:defRPr sz="4000">
                <a:solidFill>
                  <a:srgbClr val="BA6900"/>
                </a:solidFill>
                <a:latin typeface="Courier"/>
                <a:ea typeface="Courier"/>
                <a:cs typeface="Courier"/>
                <a:sym typeface="Courier"/>
              </a:defRPr>
            </a:pPr>
            <a:r>
              <a:rPr>
                <a:solidFill>
                  <a:srgbClr val="1FA4FF"/>
                </a:solidFill>
              </a:rPr>
              <a:t>  value</a:t>
            </a:r>
            <a:r>
              <a:rPr>
                <a:solidFill>
                  <a:srgbClr val="000000"/>
                </a:solidFill>
              </a:rPr>
              <a:t> = </a:t>
            </a:r>
            <a:r>
              <a:t>aws_instance.db.public_dns</a:t>
            </a:r>
            <a:endParaRPr>
              <a:solidFill>
                <a:srgbClr val="000000"/>
              </a:solidFill>
            </a:endParaRPr>
          </a:p>
          <a:p>
            <a:pPr defTabSz="642937">
              <a:lnSpc>
                <a:spcPct val="100000"/>
              </a:lnSpc>
              <a:spcBef>
                <a:spcPts val="0"/>
              </a:spcBef>
              <a:defRPr sz="4000">
                <a:latin typeface="Courier"/>
                <a:ea typeface="Courier"/>
                <a:cs typeface="Courier"/>
                <a:sym typeface="Courier"/>
              </a:defRPr>
            </a:pPr>
            <a:r>
              <a:t>}</a:t>
            </a:r>
          </a:p>
        </p:txBody>
      </p:sp>
      <p:sp>
        <p:nvSpPr>
          <p:cNvPr id="1172" name="my-module/main.tf"/>
          <p:cNvSpPr txBox="1"/>
          <p:nvPr>
            <p:ph type="body" idx="14"/>
          </p:nvPr>
        </p:nvSpPr>
        <p:spPr>
          <a:prstGeom prst="rect">
            <a:avLst/>
          </a:prstGeom>
        </p:spPr>
        <p:txBody>
          <a:bodyPr/>
          <a:lstStyle/>
          <a:p>
            <a:pPr/>
            <a:r>
              <a:t>my-module/main.tf</a:t>
            </a:r>
          </a:p>
        </p:txBody>
      </p:sp>
      <p:sp>
        <p:nvSpPr>
          <p:cNvPr id="1173"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Rectangle"/>
          <p:cNvSpPr/>
          <p:nvPr/>
        </p:nvSpPr>
        <p:spPr>
          <a:xfrm>
            <a:off x="10678519" y="4095753"/>
            <a:ext cx="494306" cy="1460494"/>
          </a:xfrm>
          <a:prstGeom prst="rect">
            <a:avLst/>
          </a:prstGeom>
          <a:solidFill>
            <a:srgbClr val="FFFFFF">
              <a:alpha val="89513"/>
            </a:srgbClr>
          </a:solidFill>
          <a:ln w="12700">
            <a:miter lim="400000"/>
          </a:ln>
        </p:spPr>
        <p:txBody>
          <a:bodyPr lIns="50800" tIns="50800" rIns="50800" bIns="50800" anchor="ctr"/>
          <a:lstStyle/>
          <a:p>
            <a:pPr defTabSz="825500">
              <a:defRPr sz="3200"/>
            </a:pPr>
          </a:p>
        </p:txBody>
      </p:sp>
      <p:sp>
        <p:nvSpPr>
          <p:cNvPr id="366" name="Rectangle"/>
          <p:cNvSpPr/>
          <p:nvPr/>
        </p:nvSpPr>
        <p:spPr>
          <a:xfrm>
            <a:off x="14820999" y="6168082"/>
            <a:ext cx="272257" cy="993230"/>
          </a:xfrm>
          <a:prstGeom prst="rect">
            <a:avLst/>
          </a:prstGeom>
          <a:solidFill>
            <a:srgbClr val="FFFFFF">
              <a:alpha val="89513"/>
            </a:srgbClr>
          </a:solidFill>
          <a:ln w="12700">
            <a:miter lim="400000"/>
          </a:ln>
        </p:spPr>
        <p:txBody>
          <a:bodyPr lIns="50800" tIns="50800" rIns="50800" bIns="50800" anchor="ctr"/>
          <a:lstStyle/>
          <a:p>
            <a:pPr defTabSz="825500">
              <a:defRPr sz="3200"/>
            </a:pPr>
          </a:p>
        </p:txBody>
      </p:sp>
      <p:sp>
        <p:nvSpPr>
          <p:cNvPr id="367" name="*aaS"/>
          <p:cNvSpPr txBox="1"/>
          <p:nvPr>
            <p:ph type="title"/>
          </p:nvPr>
        </p:nvSpPr>
        <p:spPr>
          <a:xfrm>
            <a:off x="1496159" y="8360344"/>
            <a:ext cx="21391682" cy="4648201"/>
          </a:xfrm>
          <a:prstGeom prst="rect">
            <a:avLst/>
          </a:prstGeom>
        </p:spPr>
        <p:txBody>
          <a:bodyPr/>
          <a:lstStyle>
            <a:lvl1pPr>
              <a:lnSpc>
                <a:spcPct val="120000"/>
              </a:lnSpc>
            </a:lvl1pPr>
          </a:lstStyle>
          <a:p>
            <a:pPr/>
            <a:r>
              <a:t>*aaS</a:t>
            </a:r>
          </a:p>
        </p:txBody>
      </p:sp>
      <p:pic>
        <p:nvPicPr>
          <p:cNvPr id="368" name="increase-plant-growth.jpg" descr="increase-plant-growth.jpg"/>
          <p:cNvPicPr>
            <a:picLocks noChangeAspect="1"/>
          </p:cNvPicPr>
          <p:nvPr/>
        </p:nvPicPr>
        <p:blipFill>
          <a:blip r:embed="rId3">
            <a:extLst/>
          </a:blip>
          <a:srcRect l="0" t="2044" r="2425" b="0"/>
          <a:stretch>
            <a:fillRect/>
          </a:stretch>
        </p:blipFill>
        <p:spPr>
          <a:xfrm>
            <a:off x="1755471" y="750292"/>
            <a:ext cx="20873018" cy="8151548"/>
          </a:xfrm>
          <a:prstGeom prst="rect">
            <a:avLst/>
          </a:prstGeom>
          <a:ln w="12700">
            <a:miter lim="400000"/>
          </a:ln>
        </p:spPr>
      </p:pic>
      <p:pic>
        <p:nvPicPr>
          <p:cNvPr id="369" name="Image" descr="Image"/>
          <p:cNvPicPr>
            <a:picLocks noChangeAspect="1"/>
          </p:cNvPicPr>
          <p:nvPr/>
        </p:nvPicPr>
        <p:blipFill>
          <a:blip r:embed="rId4">
            <a:extLst/>
          </a:blip>
          <a:stretch>
            <a:fillRect/>
          </a:stretch>
        </p:blipFill>
        <p:spPr>
          <a:xfrm>
            <a:off x="13507453" y="2405266"/>
            <a:ext cx="897283" cy="635001"/>
          </a:xfrm>
          <a:prstGeom prst="rect">
            <a:avLst/>
          </a:prstGeom>
          <a:ln w="12700">
            <a:miter lim="400000"/>
          </a:ln>
        </p:spPr>
      </p:pic>
      <p:pic>
        <p:nvPicPr>
          <p:cNvPr id="370" name="Image" descr="Image"/>
          <p:cNvPicPr>
            <a:picLocks noChangeAspect="1"/>
          </p:cNvPicPr>
          <p:nvPr/>
        </p:nvPicPr>
        <p:blipFill>
          <a:blip r:embed="rId5">
            <a:extLst/>
          </a:blip>
          <a:srcRect l="27016" t="0" r="27578" b="30235"/>
          <a:stretch>
            <a:fillRect/>
          </a:stretch>
        </p:blipFill>
        <p:spPr>
          <a:xfrm>
            <a:off x="14551323" y="2113267"/>
            <a:ext cx="811762" cy="873200"/>
          </a:xfrm>
          <a:prstGeom prst="rect">
            <a:avLst/>
          </a:prstGeom>
          <a:ln w="12700">
            <a:miter lim="400000"/>
          </a:ln>
        </p:spPr>
      </p:pic>
      <p:sp>
        <p:nvSpPr>
          <p:cNvPr id="371" name="Rectangle"/>
          <p:cNvSpPr/>
          <p:nvPr/>
        </p:nvSpPr>
        <p:spPr>
          <a:xfrm>
            <a:off x="1213120" y="4681509"/>
            <a:ext cx="11404192" cy="5167803"/>
          </a:xfrm>
          <a:prstGeom prst="rect">
            <a:avLst/>
          </a:prstGeom>
          <a:solidFill>
            <a:srgbClr val="FFFFFF">
              <a:alpha val="89513"/>
            </a:srgbClr>
          </a:solidFill>
          <a:ln w="12700">
            <a:miter lim="400000"/>
          </a:ln>
        </p:spPr>
        <p:txBody>
          <a:bodyPr lIns="50800" tIns="50800" rIns="50800" bIns="50800" anchor="ctr"/>
          <a:lstStyle/>
          <a:p>
            <a:pPr defTabSz="825500">
              <a:defRPr sz="3200"/>
            </a:pPr>
          </a:p>
        </p:txBody>
      </p:sp>
      <p:pic>
        <p:nvPicPr>
          <p:cNvPr id="372" name="Image" descr="Image"/>
          <p:cNvPicPr>
            <a:picLocks noChangeAspect="1"/>
          </p:cNvPicPr>
          <p:nvPr/>
        </p:nvPicPr>
        <p:blipFill>
          <a:blip r:embed="rId6">
            <a:extLst/>
          </a:blip>
          <a:stretch>
            <a:fillRect/>
          </a:stretch>
        </p:blipFill>
        <p:spPr>
          <a:xfrm>
            <a:off x="15509518" y="2053215"/>
            <a:ext cx="993230" cy="993230"/>
          </a:xfrm>
          <a:prstGeom prst="rect">
            <a:avLst/>
          </a:prstGeom>
          <a:ln w="12700">
            <a:miter lim="400000"/>
          </a:ln>
        </p:spPr>
      </p:pic>
      <p:sp>
        <p:nvSpPr>
          <p:cNvPr id="373" name="Rectangle"/>
          <p:cNvSpPr/>
          <p:nvPr/>
        </p:nvSpPr>
        <p:spPr>
          <a:xfrm>
            <a:off x="16878476" y="750291"/>
            <a:ext cx="5979942" cy="8151417"/>
          </a:xfrm>
          <a:prstGeom prst="rect">
            <a:avLst/>
          </a:prstGeom>
          <a:solidFill>
            <a:srgbClr val="FFFFFF">
              <a:alpha val="89513"/>
            </a:srgbClr>
          </a:solidFill>
          <a:ln w="12700">
            <a:miter lim="400000"/>
          </a:ln>
        </p:spPr>
        <p:txBody>
          <a:bodyPr lIns="50800" tIns="50800" rIns="50800" bIns="50800" anchor="ctr"/>
          <a:lstStyle/>
          <a:p>
            <a:pPr defTabSz="825500">
              <a:defRPr sz="3200"/>
            </a:pPr>
          </a:p>
        </p:txBody>
      </p:sp>
      <p:sp>
        <p:nvSpPr>
          <p:cNvPr id="37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7" name="module &quot;my-module&quot; {…"/>
          <p:cNvSpPr txBox="1"/>
          <p:nvPr>
            <p:ph type="body" idx="13"/>
          </p:nvPr>
        </p:nvSpPr>
        <p:spPr>
          <a:xfrm>
            <a:off x="5672772" y="1673256"/>
            <a:ext cx="17649350" cy="3759201"/>
          </a:xfrm>
          <a:prstGeom prst="rect">
            <a:avLst/>
          </a:prstGeom>
          <a:extLst>
            <a:ext uri="{C572A759-6A51-4108-AA02-DFA0A04FC94B}">
              <ma14:wrappingTextBoxFlag xmlns:ma14="http://schemas.microsoft.com/office/mac/drawingml/2011/main" val="1"/>
            </a:ext>
          </a:extLst>
        </p:spPr>
        <p:txBody>
          <a:bodyPr/>
          <a:lstStyle/>
          <a:p>
            <a:pPr defTabSz="642937">
              <a:lnSpc>
                <a:spcPct val="100000"/>
              </a:lnSpc>
              <a:spcBef>
                <a:spcPts val="0"/>
              </a:spcBef>
              <a:defRPr sz="4000">
                <a:solidFill>
                  <a:srgbClr val="BA6900"/>
                </a:solidFill>
                <a:latin typeface="Courier"/>
                <a:ea typeface="Courier"/>
                <a:cs typeface="Courier"/>
                <a:sym typeface="Courier"/>
              </a:defRPr>
            </a:pPr>
            <a:r>
              <a:rPr>
                <a:solidFill>
                  <a:srgbClr val="0222B9"/>
                </a:solidFill>
              </a:rPr>
              <a:t>module</a:t>
            </a:r>
            <a:r>
              <a:rPr>
                <a:solidFill>
                  <a:srgbClr val="000000"/>
                </a:solidFill>
              </a:rPr>
              <a:t> </a:t>
            </a:r>
            <a:r>
              <a:t>"my-module"</a:t>
            </a:r>
            <a:r>
              <a:rPr>
                <a:solidFill>
                  <a:srgbClr val="000000"/>
                </a:solidFill>
              </a:rPr>
              <a:t> {</a:t>
            </a:r>
            <a:endParaRPr>
              <a:solidFill>
                <a:srgbClr val="000000"/>
              </a:solidFill>
            </a:endParaRPr>
          </a:p>
          <a:p>
            <a:pPr defTabSz="642937">
              <a:lnSpc>
                <a:spcPct val="100000"/>
              </a:lnSpc>
              <a:spcBef>
                <a:spcPts val="0"/>
              </a:spcBef>
              <a:defRPr i="1" sz="4000">
                <a:solidFill>
                  <a:srgbClr val="B8B8B8"/>
                </a:solidFill>
                <a:latin typeface="Courier"/>
                <a:ea typeface="Courier"/>
                <a:cs typeface="Courier"/>
                <a:sym typeface="Courier"/>
              </a:defRPr>
            </a:pPr>
            <a:r>
              <a:rPr>
                <a:solidFill>
                  <a:srgbClr val="000000"/>
                </a:solidFill>
              </a:rPr>
              <a:t>  </a:t>
            </a:r>
            <a:r>
              <a:rPr>
                <a:solidFill>
                  <a:srgbClr val="B3BAC6"/>
                </a:solidFill>
              </a:rPr>
              <a:t># Source can be any URL or file path</a:t>
            </a:r>
            <a:r>
              <a:rPr i="0">
                <a:solidFill>
                  <a:srgbClr val="B3BAC6"/>
                </a:solidFill>
              </a:rPr>
              <a:t>  </a:t>
            </a:r>
            <a:endParaRPr i="0">
              <a:solidFill>
                <a:srgbClr val="1FA4FF"/>
              </a:solidFill>
            </a:endParaRPr>
          </a:p>
          <a:p>
            <a:pPr defTabSz="642937">
              <a:lnSpc>
                <a:spcPct val="100000"/>
              </a:lnSpc>
              <a:spcBef>
                <a:spcPts val="0"/>
              </a:spcBef>
              <a:defRPr i="1" sz="4000">
                <a:solidFill>
                  <a:srgbClr val="B8B8B8"/>
                </a:solidFill>
                <a:latin typeface="Courier"/>
                <a:ea typeface="Courier"/>
                <a:cs typeface="Courier"/>
                <a:sym typeface="Courier"/>
              </a:defRPr>
            </a:pPr>
            <a:r>
              <a:rPr i="0">
                <a:solidFill>
                  <a:srgbClr val="1FA4FF"/>
                </a:solidFill>
              </a:rPr>
              <a:t>  source</a:t>
            </a:r>
            <a:r>
              <a:rPr i="0">
                <a:solidFill>
                  <a:srgbClr val="000000"/>
                </a:solidFill>
              </a:rPr>
              <a:t> = </a:t>
            </a:r>
            <a:r>
              <a:rPr i="0">
                <a:solidFill>
                  <a:srgbClr val="BA6900"/>
                </a:solidFill>
              </a:rPr>
              <a:t>"../../my-module"</a:t>
            </a:r>
            <a:r>
              <a:t> </a:t>
            </a:r>
          </a:p>
          <a:p>
            <a:pPr defTabSz="642937">
              <a:lnSpc>
                <a:spcPct val="100000"/>
              </a:lnSpc>
              <a:spcBef>
                <a:spcPts val="0"/>
              </a:spcBef>
              <a:defRPr i="1" sz="4000">
                <a:solidFill>
                  <a:srgbClr val="B8B8B8"/>
                </a:solidFill>
                <a:latin typeface="Courier"/>
                <a:ea typeface="Courier"/>
                <a:cs typeface="Courier"/>
                <a:sym typeface="Courier"/>
              </a:defRPr>
            </a:pPr>
            <a:r>
              <a:t> </a:t>
            </a:r>
          </a:p>
          <a:p>
            <a:pPr defTabSz="642937">
              <a:lnSpc>
                <a:spcPct val="100000"/>
              </a:lnSpc>
              <a:spcBef>
                <a:spcPts val="0"/>
              </a:spcBef>
              <a:defRPr sz="4000">
                <a:latin typeface="Courier"/>
                <a:ea typeface="Courier"/>
                <a:cs typeface="Courier"/>
                <a:sym typeface="Courier"/>
              </a:defRPr>
            </a:pPr>
            <a:r>
              <a:t>}</a:t>
            </a:r>
          </a:p>
        </p:txBody>
      </p:sp>
      <p:sp>
        <p:nvSpPr>
          <p:cNvPr id="1178" name="main.tf"/>
          <p:cNvSpPr txBox="1"/>
          <p:nvPr>
            <p:ph type="body" idx="14"/>
          </p:nvPr>
        </p:nvSpPr>
        <p:spPr>
          <a:prstGeom prst="rect">
            <a:avLst/>
          </a:prstGeom>
        </p:spPr>
        <p:txBody>
          <a:bodyPr/>
          <a:lstStyle/>
          <a:p>
            <a:pPr/>
            <a:r>
              <a:t>main.tf</a:t>
            </a:r>
          </a:p>
        </p:txBody>
      </p:sp>
      <p:sp>
        <p:nvSpPr>
          <p:cNvPr id="1179"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3" name="module &quot;my-module&quot; {…"/>
          <p:cNvSpPr txBox="1"/>
          <p:nvPr>
            <p:ph type="body" idx="13"/>
          </p:nvPr>
        </p:nvSpPr>
        <p:spPr>
          <a:xfrm>
            <a:off x="5672772" y="1673256"/>
            <a:ext cx="17649350" cy="4978401"/>
          </a:xfrm>
          <a:prstGeom prst="rect">
            <a:avLst/>
          </a:prstGeom>
          <a:extLst>
            <a:ext uri="{C572A759-6A51-4108-AA02-DFA0A04FC94B}">
              <ma14:wrappingTextBoxFlag xmlns:ma14="http://schemas.microsoft.com/office/mac/drawingml/2011/main" val="1"/>
            </a:ext>
          </a:extLst>
        </p:spPr>
        <p:txBody>
          <a:bodyPr/>
          <a:lstStyle/>
          <a:p>
            <a:pPr defTabSz="642937">
              <a:lnSpc>
                <a:spcPct val="100000"/>
              </a:lnSpc>
              <a:spcBef>
                <a:spcPts val="0"/>
              </a:spcBef>
              <a:defRPr sz="4000">
                <a:solidFill>
                  <a:srgbClr val="BA6900"/>
                </a:solidFill>
                <a:latin typeface="Courier"/>
                <a:ea typeface="Courier"/>
                <a:cs typeface="Courier"/>
                <a:sym typeface="Courier"/>
              </a:defRPr>
            </a:pPr>
            <a:r>
              <a:rPr>
                <a:solidFill>
                  <a:srgbClr val="0222B9"/>
                </a:solidFill>
              </a:rPr>
              <a:t>module</a:t>
            </a:r>
            <a:r>
              <a:rPr>
                <a:solidFill>
                  <a:srgbClr val="000000"/>
                </a:solidFill>
              </a:rPr>
              <a:t> </a:t>
            </a:r>
            <a:r>
              <a:t>"my-module"</a:t>
            </a:r>
            <a:r>
              <a:rPr>
                <a:solidFill>
                  <a:srgbClr val="000000"/>
                </a:solidFill>
              </a:rPr>
              <a:t> {</a:t>
            </a:r>
            <a:endParaRPr>
              <a:solidFill>
                <a:srgbClr val="000000"/>
              </a:solidFill>
            </a:endParaRPr>
          </a:p>
          <a:p>
            <a:pPr defTabSz="642937">
              <a:lnSpc>
                <a:spcPct val="100000"/>
              </a:lnSpc>
              <a:spcBef>
                <a:spcPts val="0"/>
              </a:spcBef>
              <a:defRPr i="1" sz="4000">
                <a:solidFill>
                  <a:srgbClr val="B8B8B8"/>
                </a:solidFill>
                <a:latin typeface="Courier"/>
                <a:ea typeface="Courier"/>
                <a:cs typeface="Courier"/>
                <a:sym typeface="Courier"/>
              </a:defRPr>
            </a:pPr>
            <a:r>
              <a:rPr>
                <a:solidFill>
                  <a:srgbClr val="000000"/>
                </a:solidFill>
              </a:rPr>
              <a:t>  </a:t>
            </a:r>
            <a:r>
              <a:rPr>
                <a:solidFill>
                  <a:srgbClr val="B3BAC6"/>
                </a:solidFill>
              </a:rPr>
              <a:t># Source can be any URL or file path</a:t>
            </a:r>
            <a:r>
              <a:rPr i="0">
                <a:solidFill>
                  <a:srgbClr val="B3BAC6"/>
                </a:solidFill>
              </a:rPr>
              <a:t>  </a:t>
            </a:r>
            <a:endParaRPr i="0">
              <a:solidFill>
                <a:srgbClr val="1FA4FF"/>
              </a:solidFill>
            </a:endParaRPr>
          </a:p>
          <a:p>
            <a:pPr defTabSz="642937">
              <a:lnSpc>
                <a:spcPct val="100000"/>
              </a:lnSpc>
              <a:spcBef>
                <a:spcPts val="0"/>
              </a:spcBef>
              <a:defRPr i="1" sz="4000">
                <a:solidFill>
                  <a:srgbClr val="B8B8B8"/>
                </a:solidFill>
                <a:latin typeface="Courier"/>
                <a:ea typeface="Courier"/>
                <a:cs typeface="Courier"/>
                <a:sym typeface="Courier"/>
              </a:defRPr>
            </a:pPr>
            <a:r>
              <a:rPr i="0">
                <a:solidFill>
                  <a:srgbClr val="1FA4FF"/>
                </a:solidFill>
              </a:rPr>
              <a:t>  source</a:t>
            </a:r>
            <a:r>
              <a:rPr i="0">
                <a:solidFill>
                  <a:srgbClr val="000000"/>
                </a:solidFill>
              </a:rPr>
              <a:t> = </a:t>
            </a:r>
            <a:r>
              <a:rPr i="0">
                <a:solidFill>
                  <a:srgbClr val="BA6900"/>
                </a:solidFill>
              </a:rPr>
              <a:t>"../../my-module"</a:t>
            </a:r>
            <a:r>
              <a:t> </a:t>
            </a:r>
          </a:p>
          <a:p>
            <a:pPr defTabSz="642937">
              <a:lnSpc>
                <a:spcPct val="100000"/>
              </a:lnSpc>
              <a:spcBef>
                <a:spcPts val="0"/>
              </a:spcBef>
              <a:defRPr i="1" sz="4000">
                <a:solidFill>
                  <a:srgbClr val="B8B8B8"/>
                </a:solidFill>
                <a:latin typeface="Courier"/>
                <a:ea typeface="Courier"/>
                <a:cs typeface="Courier"/>
                <a:sym typeface="Courier"/>
              </a:defRPr>
            </a:pPr>
            <a:r>
              <a:t> </a:t>
            </a:r>
          </a:p>
          <a:p>
            <a:pPr defTabSz="642937">
              <a:lnSpc>
                <a:spcPct val="100000"/>
              </a:lnSpc>
              <a:spcBef>
                <a:spcPts val="0"/>
              </a:spcBef>
              <a:defRPr sz="4000">
                <a:latin typeface="Courier"/>
                <a:ea typeface="Courier"/>
                <a:cs typeface="Courier"/>
                <a:sym typeface="Courier"/>
              </a:defRPr>
            </a:pPr>
            <a:r>
              <a:rPr>
                <a:solidFill>
                  <a:srgbClr val="1FA4FF"/>
                </a:solidFill>
              </a:rPr>
              <a:t>  ami   </a:t>
            </a:r>
            <a:r>
              <a:t>        = </a:t>
            </a:r>
            <a:r>
              <a:rPr>
                <a:solidFill>
                  <a:srgbClr val="BA6900"/>
                </a:solidFill>
              </a:rPr>
              <a:t>"</a:t>
            </a:r>
            <a:r>
              <a:rPr>
                <a:solidFill>
                  <a:srgbClr val="BA6900"/>
                </a:solidFill>
              </a:rPr>
              <a:t>ami-</a:t>
            </a:r>
            <a:r>
              <a:rPr>
                <a:solidFill>
                  <a:srgbClr val="BA6900"/>
                </a:solidFill>
              </a:rPr>
              <a:t>0e63f50857fdc1f9f</a:t>
            </a:r>
            <a:r>
              <a:rPr>
                <a:solidFill>
                  <a:srgbClr val="BA6900"/>
                </a:solidFill>
              </a:rPr>
              <a:t>"</a:t>
            </a:r>
          </a:p>
          <a:p>
            <a:pPr defTabSz="642937">
              <a:lnSpc>
                <a:spcPct val="100000"/>
              </a:lnSpc>
              <a:spcBef>
                <a:spcPts val="0"/>
              </a:spcBef>
              <a:defRPr sz="4000">
                <a:solidFill>
                  <a:srgbClr val="1FA4FF"/>
                </a:solidFill>
                <a:latin typeface="Courier"/>
                <a:ea typeface="Courier"/>
                <a:cs typeface="Courier"/>
                <a:sym typeface="Courier"/>
              </a:defRPr>
            </a:pPr>
            <a:r>
              <a:t>  instance_type</a:t>
            </a:r>
            <a:r>
              <a:rPr>
                <a:solidFill>
                  <a:srgbClr val="000000"/>
                </a:solidFill>
              </a:rPr>
              <a:t> = </a:t>
            </a:r>
            <a:r>
              <a:rPr>
                <a:solidFill>
                  <a:srgbClr val="BA6900"/>
                </a:solidFill>
              </a:rPr>
              <a:t>"m5.large"</a:t>
            </a:r>
            <a:endParaRPr>
              <a:solidFill>
                <a:srgbClr val="000000"/>
              </a:solidFill>
            </a:endParaRPr>
          </a:p>
          <a:p>
            <a:pPr defTabSz="642937">
              <a:lnSpc>
                <a:spcPct val="100000"/>
              </a:lnSpc>
              <a:spcBef>
                <a:spcPts val="0"/>
              </a:spcBef>
              <a:defRPr sz="4000">
                <a:latin typeface="Courier"/>
                <a:ea typeface="Courier"/>
                <a:cs typeface="Courier"/>
                <a:sym typeface="Courier"/>
              </a:defRPr>
            </a:pPr>
            <a:r>
              <a:t>}</a:t>
            </a:r>
          </a:p>
        </p:txBody>
      </p:sp>
      <p:sp>
        <p:nvSpPr>
          <p:cNvPr id="1184" name="main.tf"/>
          <p:cNvSpPr txBox="1"/>
          <p:nvPr>
            <p:ph type="body" idx="14"/>
          </p:nvPr>
        </p:nvSpPr>
        <p:spPr>
          <a:prstGeom prst="rect">
            <a:avLst/>
          </a:prstGeom>
        </p:spPr>
        <p:txBody>
          <a:bodyPr/>
          <a:lstStyle/>
          <a:p>
            <a:pPr/>
            <a:r>
              <a:t>main.tf</a:t>
            </a:r>
          </a:p>
        </p:txBody>
      </p:sp>
      <p:sp>
        <p:nvSpPr>
          <p:cNvPr id="1185"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9" name="module &quot;my-module&quot; {…"/>
          <p:cNvSpPr txBox="1"/>
          <p:nvPr>
            <p:ph type="body" idx="13"/>
          </p:nvPr>
        </p:nvSpPr>
        <p:spPr>
          <a:xfrm>
            <a:off x="5672772" y="1673256"/>
            <a:ext cx="17649350" cy="8026401"/>
          </a:xfrm>
          <a:prstGeom prst="rect">
            <a:avLst/>
          </a:prstGeom>
          <a:extLst>
            <a:ext uri="{C572A759-6A51-4108-AA02-DFA0A04FC94B}">
              <ma14:wrappingTextBoxFlag xmlns:ma14="http://schemas.microsoft.com/office/mac/drawingml/2011/main" val="1"/>
            </a:ext>
          </a:extLst>
        </p:spPr>
        <p:txBody>
          <a:bodyPr/>
          <a:lstStyle/>
          <a:p>
            <a:pPr defTabSz="642937">
              <a:lnSpc>
                <a:spcPct val="100000"/>
              </a:lnSpc>
              <a:spcBef>
                <a:spcPts val="0"/>
              </a:spcBef>
              <a:defRPr sz="4000">
                <a:solidFill>
                  <a:srgbClr val="BA6900"/>
                </a:solidFill>
                <a:latin typeface="Courier"/>
                <a:ea typeface="Courier"/>
                <a:cs typeface="Courier"/>
                <a:sym typeface="Courier"/>
              </a:defRPr>
            </a:pPr>
            <a:r>
              <a:rPr>
                <a:solidFill>
                  <a:srgbClr val="0222B9"/>
                </a:solidFill>
              </a:rPr>
              <a:t>module</a:t>
            </a:r>
            <a:r>
              <a:rPr>
                <a:solidFill>
                  <a:srgbClr val="000000"/>
                </a:solidFill>
              </a:rPr>
              <a:t> </a:t>
            </a:r>
            <a:r>
              <a:t>"my-module"</a:t>
            </a:r>
            <a:r>
              <a:rPr>
                <a:solidFill>
                  <a:srgbClr val="000000"/>
                </a:solidFill>
              </a:rPr>
              <a:t> {</a:t>
            </a:r>
            <a:endParaRPr>
              <a:solidFill>
                <a:srgbClr val="000000"/>
              </a:solidFill>
            </a:endParaRPr>
          </a:p>
          <a:p>
            <a:pPr defTabSz="642937">
              <a:lnSpc>
                <a:spcPct val="100000"/>
              </a:lnSpc>
              <a:spcBef>
                <a:spcPts val="0"/>
              </a:spcBef>
              <a:defRPr i="1" sz="4000">
                <a:solidFill>
                  <a:srgbClr val="B8B8B8"/>
                </a:solidFill>
                <a:latin typeface="Courier"/>
                <a:ea typeface="Courier"/>
                <a:cs typeface="Courier"/>
                <a:sym typeface="Courier"/>
              </a:defRPr>
            </a:pPr>
            <a:r>
              <a:rPr>
                <a:solidFill>
                  <a:srgbClr val="000000"/>
                </a:solidFill>
              </a:rPr>
              <a:t>  </a:t>
            </a:r>
            <a:r>
              <a:rPr>
                <a:solidFill>
                  <a:srgbClr val="B3BAC6"/>
                </a:solidFill>
              </a:rPr>
              <a:t># Source can be any URL or file path</a:t>
            </a:r>
            <a:endParaRPr>
              <a:solidFill>
                <a:srgbClr val="000000"/>
              </a:solidFill>
            </a:endParaRPr>
          </a:p>
          <a:p>
            <a:pPr defTabSz="642937">
              <a:lnSpc>
                <a:spcPct val="100000"/>
              </a:lnSpc>
              <a:spcBef>
                <a:spcPts val="0"/>
              </a:spcBef>
              <a:defRPr i="1" sz="4000">
                <a:solidFill>
                  <a:srgbClr val="B8B8B8"/>
                </a:solidFill>
                <a:latin typeface="Courier"/>
                <a:ea typeface="Courier"/>
                <a:cs typeface="Courier"/>
                <a:sym typeface="Courier"/>
              </a:defRPr>
            </a:pPr>
            <a:r>
              <a:rPr i="0">
                <a:solidFill>
                  <a:srgbClr val="1FA4FF"/>
                </a:solidFill>
              </a:rPr>
              <a:t>  source</a:t>
            </a:r>
            <a:r>
              <a:rPr i="0">
                <a:solidFill>
                  <a:srgbClr val="000000"/>
                </a:solidFill>
              </a:rPr>
              <a:t> = </a:t>
            </a:r>
            <a:r>
              <a:rPr i="0">
                <a:solidFill>
                  <a:srgbClr val="BA6900"/>
                </a:solidFill>
              </a:rPr>
              <a:t>"../../my-module"</a:t>
            </a:r>
            <a:r>
              <a:t> </a:t>
            </a:r>
          </a:p>
          <a:p>
            <a:pPr defTabSz="642937">
              <a:lnSpc>
                <a:spcPct val="100000"/>
              </a:lnSpc>
              <a:spcBef>
                <a:spcPts val="0"/>
              </a:spcBef>
              <a:defRPr sz="4000">
                <a:latin typeface="Courier"/>
                <a:ea typeface="Courier"/>
                <a:cs typeface="Courier"/>
                <a:sym typeface="Courier"/>
              </a:defRPr>
            </a:pPr>
          </a:p>
          <a:p>
            <a:pPr defTabSz="642937">
              <a:lnSpc>
                <a:spcPct val="100000"/>
              </a:lnSpc>
              <a:spcBef>
                <a:spcPts val="0"/>
              </a:spcBef>
              <a:defRPr sz="4000">
                <a:latin typeface="Courier"/>
                <a:ea typeface="Courier"/>
                <a:cs typeface="Courier"/>
                <a:sym typeface="Courier"/>
              </a:defRPr>
            </a:pPr>
            <a:r>
              <a:rPr>
                <a:solidFill>
                  <a:srgbClr val="1FA4FF"/>
                </a:solidFill>
              </a:rPr>
              <a:t>  ami   </a:t>
            </a:r>
            <a:r>
              <a:t>        = </a:t>
            </a:r>
            <a:r>
              <a:rPr>
                <a:solidFill>
                  <a:srgbClr val="BA6900"/>
                </a:solidFill>
              </a:rPr>
              <a:t>"</a:t>
            </a:r>
            <a:r>
              <a:rPr>
                <a:solidFill>
                  <a:srgbClr val="BA6900"/>
                </a:solidFill>
              </a:rPr>
              <a:t>ami-</a:t>
            </a:r>
            <a:r>
              <a:rPr>
                <a:solidFill>
                  <a:srgbClr val="BA6900"/>
                </a:solidFill>
              </a:rPr>
              <a:t>0e63f50857fdc1f9f</a:t>
            </a:r>
            <a:r>
              <a:rPr>
                <a:solidFill>
                  <a:srgbClr val="BA6900"/>
                </a:solidFill>
              </a:rPr>
              <a:t>"</a:t>
            </a:r>
          </a:p>
          <a:p>
            <a:pPr defTabSz="642937">
              <a:lnSpc>
                <a:spcPct val="100000"/>
              </a:lnSpc>
              <a:spcBef>
                <a:spcPts val="0"/>
              </a:spcBef>
              <a:defRPr sz="4000">
                <a:solidFill>
                  <a:srgbClr val="1FA4FF"/>
                </a:solidFill>
                <a:latin typeface="Courier"/>
                <a:ea typeface="Courier"/>
                <a:cs typeface="Courier"/>
                <a:sym typeface="Courier"/>
              </a:defRPr>
            </a:pPr>
            <a:r>
              <a:t>  instance_type</a:t>
            </a:r>
            <a:r>
              <a:rPr>
                <a:solidFill>
                  <a:srgbClr val="000000"/>
                </a:solidFill>
              </a:rPr>
              <a:t> = </a:t>
            </a:r>
            <a:r>
              <a:rPr>
                <a:solidFill>
                  <a:srgbClr val="BA6900"/>
                </a:solidFill>
              </a:rPr>
              <a:t>"m5.large"</a:t>
            </a:r>
            <a:endParaRPr>
              <a:solidFill>
                <a:srgbClr val="000000"/>
              </a:solidFill>
            </a:endParaRPr>
          </a:p>
          <a:p>
            <a:pPr defTabSz="642937">
              <a:lnSpc>
                <a:spcPct val="100000"/>
              </a:lnSpc>
              <a:spcBef>
                <a:spcPts val="0"/>
              </a:spcBef>
              <a:defRPr sz="4000">
                <a:latin typeface="Courier"/>
                <a:ea typeface="Courier"/>
                <a:cs typeface="Courier"/>
                <a:sym typeface="Courier"/>
              </a:defRPr>
            </a:pPr>
            <a:r>
              <a:t>}</a:t>
            </a:r>
          </a:p>
          <a:p>
            <a:pPr defTabSz="642937">
              <a:lnSpc>
                <a:spcPct val="100000"/>
              </a:lnSpc>
              <a:spcBef>
                <a:spcPts val="0"/>
              </a:spcBef>
              <a:defRPr sz="4000">
                <a:latin typeface="Courier"/>
                <a:ea typeface="Courier"/>
                <a:cs typeface="Courier"/>
                <a:sym typeface="Courier"/>
              </a:defRPr>
            </a:pPr>
          </a:p>
          <a:p>
            <a:pPr defTabSz="642937">
              <a:lnSpc>
                <a:spcPct val="100000"/>
              </a:lnSpc>
              <a:spcBef>
                <a:spcPts val="0"/>
              </a:spcBef>
              <a:defRPr sz="4000">
                <a:solidFill>
                  <a:srgbClr val="BA6900"/>
                </a:solidFill>
                <a:latin typeface="Courier"/>
                <a:ea typeface="Courier"/>
                <a:cs typeface="Courier"/>
                <a:sym typeface="Courier"/>
              </a:defRPr>
            </a:pPr>
            <a:r>
              <a:rPr>
                <a:solidFill>
                  <a:srgbClr val="0222B9"/>
                </a:solidFill>
              </a:rPr>
              <a:t>output</a:t>
            </a:r>
            <a:r>
              <a:rPr>
                <a:solidFill>
                  <a:srgbClr val="000000"/>
                </a:solidFill>
              </a:rPr>
              <a:t> </a:t>
            </a:r>
            <a:r>
              <a:t>"db-address"</a:t>
            </a:r>
            <a:r>
              <a:rPr>
                <a:solidFill>
                  <a:srgbClr val="000000"/>
                </a:solidFill>
              </a:rPr>
              <a:t> {</a:t>
            </a:r>
            <a:endParaRPr>
              <a:solidFill>
                <a:srgbClr val="000000"/>
              </a:solidFill>
            </a:endParaRPr>
          </a:p>
          <a:p>
            <a:pPr defTabSz="642937">
              <a:lnSpc>
                <a:spcPct val="100000"/>
              </a:lnSpc>
              <a:spcBef>
                <a:spcPts val="0"/>
              </a:spcBef>
              <a:defRPr sz="4000">
                <a:solidFill>
                  <a:srgbClr val="BA6900"/>
                </a:solidFill>
                <a:latin typeface="Courier"/>
                <a:ea typeface="Courier"/>
                <a:cs typeface="Courier"/>
                <a:sym typeface="Courier"/>
              </a:defRPr>
            </a:pPr>
            <a:r>
              <a:rPr>
                <a:solidFill>
                  <a:srgbClr val="1FA4FF"/>
                </a:solidFill>
              </a:rPr>
              <a:t>  value</a:t>
            </a:r>
            <a:r>
              <a:rPr>
                <a:solidFill>
                  <a:srgbClr val="000000"/>
                </a:solidFill>
              </a:rPr>
              <a:t> = </a:t>
            </a:r>
            <a:r>
              <a:t>module.my-module.address</a:t>
            </a:r>
            <a:endParaRPr>
              <a:solidFill>
                <a:srgbClr val="000000"/>
              </a:solidFill>
            </a:endParaRPr>
          </a:p>
          <a:p>
            <a:pPr defTabSz="642937">
              <a:lnSpc>
                <a:spcPct val="100000"/>
              </a:lnSpc>
              <a:spcBef>
                <a:spcPts val="0"/>
              </a:spcBef>
              <a:defRPr sz="4000">
                <a:latin typeface="Courier"/>
                <a:ea typeface="Courier"/>
                <a:cs typeface="Courier"/>
                <a:sym typeface="Courier"/>
              </a:defRPr>
            </a:pPr>
            <a:r>
              <a:t>}</a:t>
            </a:r>
          </a:p>
          <a:p>
            <a:pPr defTabSz="642937">
              <a:lnSpc>
                <a:spcPct val="100000"/>
              </a:lnSpc>
              <a:spcBef>
                <a:spcPts val="0"/>
              </a:spcBef>
              <a:defRPr sz="4000">
                <a:latin typeface="Courier"/>
                <a:ea typeface="Courier"/>
                <a:cs typeface="Courier"/>
                <a:sym typeface="Courier"/>
              </a:defRPr>
            </a:pPr>
          </a:p>
        </p:txBody>
      </p:sp>
      <p:sp>
        <p:nvSpPr>
          <p:cNvPr id="1190" name="main.tf"/>
          <p:cNvSpPr txBox="1"/>
          <p:nvPr>
            <p:ph type="body" idx="14"/>
          </p:nvPr>
        </p:nvSpPr>
        <p:spPr>
          <a:prstGeom prst="rect">
            <a:avLst/>
          </a:prstGeom>
        </p:spPr>
        <p:txBody>
          <a:bodyPr/>
          <a:lstStyle/>
          <a:p>
            <a:pPr/>
            <a:r>
              <a:t>main.tf</a:t>
            </a:r>
          </a:p>
        </p:txBody>
      </p:sp>
      <p:sp>
        <p:nvSpPr>
          <p:cNvPr id="1191"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5" name="Modules"/>
          <p:cNvSpPr txBox="1"/>
          <p:nvPr>
            <p:ph type="title"/>
          </p:nvPr>
        </p:nvSpPr>
        <p:spPr>
          <a:prstGeom prst="rect">
            <a:avLst/>
          </a:prstGeom>
        </p:spPr>
        <p:txBody>
          <a:bodyPr/>
          <a:lstStyle/>
          <a:p>
            <a:pPr/>
            <a:r>
              <a:t>Modules</a:t>
            </a:r>
          </a:p>
        </p:txBody>
      </p:sp>
      <p:sp>
        <p:nvSpPr>
          <p:cNvPr id="1196" name="Variables defined in a module become arguments to module block…"/>
          <p:cNvSpPr txBox="1"/>
          <p:nvPr>
            <p:ph type="body" idx="1"/>
          </p:nvPr>
        </p:nvSpPr>
        <p:spPr>
          <a:prstGeom prst="rect">
            <a:avLst/>
          </a:prstGeom>
        </p:spPr>
        <p:txBody>
          <a:bodyPr/>
          <a:lstStyle/>
          <a:p>
            <a:pPr defTabSz="742950">
              <a:spcBef>
                <a:spcPts val="3600"/>
              </a:spcBef>
              <a:defRPr sz="5400"/>
            </a:pPr>
            <a:r>
              <a:t>Variables defined in a module become arguments to module block</a:t>
            </a:r>
          </a:p>
          <a:p>
            <a:pPr defTabSz="742950">
              <a:spcBef>
                <a:spcPts val="3600"/>
              </a:spcBef>
              <a:defRPr sz="5400"/>
            </a:pPr>
            <a:r>
              <a:t>Outputs defined in module become attributes from module definition</a:t>
            </a:r>
          </a:p>
          <a:p>
            <a:pPr defTabSz="742950">
              <a:spcBef>
                <a:spcPts val="3600"/>
              </a:spcBef>
              <a:defRPr sz="5400"/>
            </a:pPr>
            <a:r>
              <a:t>Configuration inside a module is a "black box" from the outside</a:t>
            </a:r>
          </a:p>
          <a:p>
            <a:pPr defTabSz="742950">
              <a:spcBef>
                <a:spcPts val="3600"/>
              </a:spcBef>
              <a:defRPr sz="5400"/>
            </a:pPr>
            <a:r>
              <a:t>Individual resources are not accessible outside the module</a:t>
            </a:r>
          </a:p>
        </p:txBody>
      </p:sp>
      <p:sp>
        <p:nvSpPr>
          <p:cNvPr id="1197"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9" name="module &quot;my-module&quot; {…"/>
          <p:cNvSpPr txBox="1"/>
          <p:nvPr>
            <p:ph type="body" idx="13"/>
          </p:nvPr>
        </p:nvSpPr>
        <p:spPr>
          <a:xfrm>
            <a:off x="6256972" y="2587656"/>
            <a:ext cx="16896179" cy="7416801"/>
          </a:xfrm>
          <a:prstGeom prst="rect">
            <a:avLst/>
          </a:prstGeom>
          <a:extLst>
            <a:ext uri="{C572A759-6A51-4108-AA02-DFA0A04FC94B}">
              <ma14:wrappingTextBoxFlag xmlns:ma14="http://schemas.microsoft.com/office/mac/drawingml/2011/main" val="1"/>
            </a:ext>
          </a:extLst>
        </p:spPr>
        <p:txBody>
          <a:bodyPr/>
          <a:lstStyle/>
          <a:p>
            <a:pPr defTabSz="642937">
              <a:lnSpc>
                <a:spcPct val="100000"/>
              </a:lnSpc>
              <a:spcBef>
                <a:spcPts val="0"/>
              </a:spcBef>
              <a:defRPr sz="4000">
                <a:solidFill>
                  <a:srgbClr val="BA6900"/>
                </a:solidFill>
                <a:latin typeface="Courier"/>
                <a:ea typeface="Courier"/>
                <a:cs typeface="Courier"/>
                <a:sym typeface="Courier"/>
              </a:defRPr>
            </a:pPr>
            <a:r>
              <a:rPr>
                <a:solidFill>
                  <a:srgbClr val="0222B9"/>
                </a:solidFill>
              </a:rPr>
              <a:t>module</a:t>
            </a:r>
            <a:r>
              <a:rPr>
                <a:solidFill>
                  <a:srgbClr val="000000"/>
                </a:solidFill>
              </a:rPr>
              <a:t> </a:t>
            </a:r>
            <a:r>
              <a:t>"my-module"</a:t>
            </a:r>
            <a:r>
              <a:rPr>
                <a:solidFill>
                  <a:srgbClr val="000000"/>
                </a:solidFill>
              </a:rPr>
              <a:t> {</a:t>
            </a:r>
            <a:endParaRPr>
              <a:solidFill>
                <a:srgbClr val="000000"/>
              </a:solidFill>
            </a:endParaRPr>
          </a:p>
          <a:p>
            <a:pPr defTabSz="642937">
              <a:lnSpc>
                <a:spcPct val="100000"/>
              </a:lnSpc>
              <a:spcBef>
                <a:spcPts val="0"/>
              </a:spcBef>
              <a:defRPr i="1" sz="4000">
                <a:solidFill>
                  <a:srgbClr val="B3BAC6"/>
                </a:solidFill>
                <a:latin typeface="Courier"/>
                <a:ea typeface="Courier"/>
                <a:cs typeface="Courier"/>
                <a:sym typeface="Courier"/>
              </a:defRPr>
            </a:pPr>
            <a:r>
              <a:t>  # Source can be any URL or file path</a:t>
            </a:r>
            <a:endParaRPr>
              <a:solidFill>
                <a:srgbClr val="000000"/>
              </a:solidFill>
            </a:endParaRPr>
          </a:p>
          <a:p>
            <a:pPr defTabSz="642937">
              <a:lnSpc>
                <a:spcPct val="100000"/>
              </a:lnSpc>
              <a:spcBef>
                <a:spcPts val="0"/>
              </a:spcBef>
              <a:defRPr i="1" sz="4000">
                <a:solidFill>
                  <a:srgbClr val="B8B8B8"/>
                </a:solidFill>
                <a:latin typeface="Courier"/>
                <a:ea typeface="Courier"/>
                <a:cs typeface="Courier"/>
                <a:sym typeface="Courier"/>
              </a:defRPr>
            </a:pPr>
            <a:r>
              <a:rPr i="0">
                <a:solidFill>
                  <a:srgbClr val="1FA4FF"/>
                </a:solidFill>
              </a:rPr>
              <a:t>  source</a:t>
            </a:r>
            <a:r>
              <a:rPr i="0">
                <a:solidFill>
                  <a:srgbClr val="000000"/>
                </a:solidFill>
              </a:rPr>
              <a:t> = </a:t>
            </a:r>
            <a:r>
              <a:rPr i="0">
                <a:solidFill>
                  <a:srgbClr val="BA6900"/>
                </a:solidFill>
              </a:rPr>
              <a:t>"../../my-module"</a:t>
            </a:r>
            <a:r>
              <a:t> </a:t>
            </a:r>
          </a:p>
          <a:p>
            <a:pPr defTabSz="642937">
              <a:lnSpc>
                <a:spcPct val="100000"/>
              </a:lnSpc>
              <a:spcBef>
                <a:spcPts val="0"/>
              </a:spcBef>
              <a:defRPr sz="4000">
                <a:latin typeface="Courier"/>
                <a:ea typeface="Courier"/>
                <a:cs typeface="Courier"/>
                <a:sym typeface="Courier"/>
              </a:defRPr>
            </a:pPr>
          </a:p>
          <a:p>
            <a:pPr defTabSz="642937">
              <a:lnSpc>
                <a:spcPct val="100000"/>
              </a:lnSpc>
              <a:spcBef>
                <a:spcPts val="0"/>
              </a:spcBef>
              <a:defRPr sz="4000">
                <a:solidFill>
                  <a:srgbClr val="1FA4FF"/>
                </a:solidFill>
                <a:latin typeface="Courier"/>
                <a:ea typeface="Courier"/>
                <a:cs typeface="Courier"/>
                <a:sym typeface="Courier"/>
              </a:defRPr>
            </a:pPr>
            <a:r>
              <a:t>  argument_1</a:t>
            </a:r>
            <a:r>
              <a:rPr>
                <a:solidFill>
                  <a:srgbClr val="000000"/>
                </a:solidFill>
              </a:rPr>
              <a:t> = </a:t>
            </a:r>
            <a:r>
              <a:rPr>
                <a:solidFill>
                  <a:srgbClr val="BA6900"/>
                </a:solidFill>
              </a:rPr>
              <a:t>"value"</a:t>
            </a:r>
            <a:endParaRPr>
              <a:solidFill>
                <a:srgbClr val="000000"/>
              </a:solidFill>
            </a:endParaRPr>
          </a:p>
          <a:p>
            <a:pPr defTabSz="642937">
              <a:lnSpc>
                <a:spcPct val="100000"/>
              </a:lnSpc>
              <a:spcBef>
                <a:spcPts val="0"/>
              </a:spcBef>
              <a:defRPr sz="4000">
                <a:solidFill>
                  <a:srgbClr val="1FA4FF"/>
                </a:solidFill>
                <a:latin typeface="Courier"/>
                <a:ea typeface="Courier"/>
                <a:cs typeface="Courier"/>
                <a:sym typeface="Courier"/>
              </a:defRPr>
            </a:pPr>
            <a:r>
              <a:t>  argument_2</a:t>
            </a:r>
            <a:r>
              <a:rPr>
                <a:solidFill>
                  <a:srgbClr val="000000"/>
                </a:solidFill>
              </a:rPr>
              <a:t> = </a:t>
            </a:r>
            <a:r>
              <a:rPr>
                <a:solidFill>
                  <a:srgbClr val="BA6900"/>
                </a:solidFill>
              </a:rPr>
              <a:t>"value"</a:t>
            </a:r>
            <a:endParaRPr>
              <a:solidFill>
                <a:srgbClr val="000000"/>
              </a:solidFill>
            </a:endParaRPr>
          </a:p>
          <a:p>
            <a:pPr defTabSz="642937">
              <a:lnSpc>
                <a:spcPct val="100000"/>
              </a:lnSpc>
              <a:spcBef>
                <a:spcPts val="0"/>
              </a:spcBef>
              <a:defRPr sz="4000">
                <a:latin typeface="Courier"/>
                <a:ea typeface="Courier"/>
                <a:cs typeface="Courier"/>
                <a:sym typeface="Courier"/>
              </a:defRPr>
            </a:pPr>
            <a:r>
              <a:t>}</a:t>
            </a:r>
          </a:p>
          <a:p>
            <a:pPr defTabSz="642937">
              <a:lnSpc>
                <a:spcPct val="100000"/>
              </a:lnSpc>
              <a:spcBef>
                <a:spcPts val="0"/>
              </a:spcBef>
              <a:defRPr sz="4000">
                <a:latin typeface="Courier"/>
                <a:ea typeface="Courier"/>
                <a:cs typeface="Courier"/>
                <a:sym typeface="Courier"/>
              </a:defRPr>
            </a:pPr>
          </a:p>
          <a:p>
            <a:pPr defTabSz="642937">
              <a:lnSpc>
                <a:spcPct val="100000"/>
              </a:lnSpc>
              <a:spcBef>
                <a:spcPts val="0"/>
              </a:spcBef>
              <a:defRPr sz="4000">
                <a:solidFill>
                  <a:srgbClr val="BA6900"/>
                </a:solidFill>
                <a:latin typeface="Courier"/>
                <a:ea typeface="Courier"/>
                <a:cs typeface="Courier"/>
                <a:sym typeface="Courier"/>
              </a:defRPr>
            </a:pPr>
            <a:r>
              <a:rPr>
                <a:solidFill>
                  <a:srgbClr val="0222B9"/>
                </a:solidFill>
              </a:rPr>
              <a:t>output</a:t>
            </a:r>
            <a:r>
              <a:rPr>
                <a:solidFill>
                  <a:srgbClr val="000000"/>
                </a:solidFill>
              </a:rPr>
              <a:t> </a:t>
            </a:r>
            <a:r>
              <a:t>"example"</a:t>
            </a:r>
            <a:r>
              <a:rPr>
                <a:solidFill>
                  <a:srgbClr val="000000"/>
                </a:solidFill>
              </a:rPr>
              <a:t> {</a:t>
            </a:r>
            <a:endParaRPr>
              <a:solidFill>
                <a:srgbClr val="000000"/>
              </a:solidFill>
            </a:endParaRPr>
          </a:p>
          <a:p>
            <a:pPr defTabSz="642937">
              <a:lnSpc>
                <a:spcPct val="100000"/>
              </a:lnSpc>
              <a:spcBef>
                <a:spcPts val="0"/>
              </a:spcBef>
              <a:defRPr sz="4000">
                <a:solidFill>
                  <a:srgbClr val="BA6900"/>
                </a:solidFill>
                <a:latin typeface="Courier"/>
                <a:ea typeface="Courier"/>
                <a:cs typeface="Courier"/>
                <a:sym typeface="Courier"/>
              </a:defRPr>
            </a:pPr>
            <a:r>
              <a:rPr>
                <a:solidFill>
                  <a:srgbClr val="1FA4FF"/>
                </a:solidFill>
              </a:rPr>
              <a:t>  value </a:t>
            </a:r>
            <a:r>
              <a:rPr>
                <a:solidFill>
                  <a:srgbClr val="000000"/>
                </a:solidFill>
              </a:rPr>
              <a:t>= </a:t>
            </a:r>
            <a:r>
              <a:rPr u="sng">
                <a:hlinkClick r:id="rId3" invalidUrl="" action="" tgtFrame="" tooltip="" history="1" highlightClick="0" endSnd="0"/>
              </a:rPr>
              <a:t>module.my</a:t>
            </a:r>
            <a:r>
              <a:t>-module.aws_instance.db.public_ip</a:t>
            </a:r>
            <a:endParaRPr>
              <a:solidFill>
                <a:srgbClr val="000000"/>
              </a:solidFill>
            </a:endParaRPr>
          </a:p>
          <a:p>
            <a:pPr defTabSz="642937">
              <a:lnSpc>
                <a:spcPct val="100000"/>
              </a:lnSpc>
              <a:spcBef>
                <a:spcPts val="0"/>
              </a:spcBef>
              <a:defRPr sz="4000">
                <a:latin typeface="Courier"/>
                <a:ea typeface="Courier"/>
                <a:cs typeface="Courier"/>
                <a:sym typeface="Courier"/>
              </a:defRPr>
            </a:pPr>
            <a:r>
              <a:t>}</a:t>
            </a:r>
          </a:p>
        </p:txBody>
      </p:sp>
      <p:sp>
        <p:nvSpPr>
          <p:cNvPr id="1200" name="main.tf"/>
          <p:cNvSpPr txBox="1"/>
          <p:nvPr>
            <p:ph type="body" idx="14"/>
          </p:nvPr>
        </p:nvSpPr>
        <p:spPr>
          <a:prstGeom prst="rect">
            <a:avLst/>
          </a:prstGeom>
        </p:spPr>
        <p:txBody>
          <a:bodyPr/>
          <a:lstStyle/>
          <a:p>
            <a:pPr/>
            <a:r>
              <a:t>main.tf</a:t>
            </a:r>
          </a:p>
        </p:txBody>
      </p:sp>
      <p:grpSp>
        <p:nvGrpSpPr>
          <p:cNvPr id="1203" name="Group"/>
          <p:cNvGrpSpPr/>
          <p:nvPr/>
        </p:nvGrpSpPr>
        <p:grpSpPr>
          <a:xfrm>
            <a:off x="6282266" y="7576542"/>
            <a:ext cx="14312340" cy="1941116"/>
            <a:chOff x="0" y="0"/>
            <a:chExt cx="14312338" cy="1941115"/>
          </a:xfrm>
        </p:grpSpPr>
        <p:sp>
          <p:nvSpPr>
            <p:cNvPr id="1201" name="Line"/>
            <p:cNvSpPr/>
            <p:nvPr/>
          </p:nvSpPr>
          <p:spPr>
            <a:xfrm flipV="1">
              <a:off x="-1" y="0"/>
              <a:ext cx="14312340" cy="1941116"/>
            </a:xfrm>
            <a:prstGeom prst="line">
              <a:avLst/>
            </a:prstGeom>
            <a:noFill/>
            <a:ln w="63500" cap="flat">
              <a:solidFill>
                <a:schemeClr val="accent5">
                  <a:hueOff val="1677601"/>
                  <a:satOff val="7082"/>
                  <a:lumOff val="-4184"/>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202" name="Line"/>
            <p:cNvSpPr/>
            <p:nvPr/>
          </p:nvSpPr>
          <p:spPr>
            <a:xfrm>
              <a:off x="0" y="257126"/>
              <a:ext cx="14312339" cy="1426864"/>
            </a:xfrm>
            <a:prstGeom prst="line">
              <a:avLst/>
            </a:prstGeom>
            <a:noFill/>
            <a:ln w="63500" cap="flat">
              <a:solidFill>
                <a:schemeClr val="accent5">
                  <a:hueOff val="1677601"/>
                  <a:satOff val="7082"/>
                  <a:lumOff val="-4184"/>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sp>
        <p:nvSpPr>
          <p:cNvPr id="1204"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208" name="Generate a public and private key to use with your EC2 instance using a public module.…"/>
          <p:cNvSpPr txBox="1"/>
          <p:nvPr>
            <p:ph type="body" idx="13"/>
          </p:nvPr>
        </p:nvSpPr>
        <p:spPr>
          <a:prstGeom prst="rect">
            <a:avLst/>
          </a:prstGeom>
        </p:spPr>
        <p:txBody>
          <a:bodyPr/>
          <a:lstStyle/>
          <a:p>
            <a:pPr>
              <a:defRPr>
                <a:solidFill>
                  <a:srgbClr val="FFFFFF"/>
                </a:solidFill>
              </a:defRPr>
            </a:pPr>
            <a:r>
              <a:t>Generate a public and private key to use with your EC2 instance using a public module.</a:t>
            </a:r>
          </a:p>
          <a:p>
            <a:pPr>
              <a:defRPr>
                <a:solidFill>
                  <a:srgbClr val="FFFFFF"/>
                </a:solidFill>
              </a:defRPr>
            </a:pPr>
          </a:p>
          <a:p>
            <a:pPr>
              <a:defRPr>
                <a:solidFill>
                  <a:srgbClr val="FFFFFF"/>
                </a:solidFill>
              </a:defRPr>
            </a:pPr>
            <a:r>
              <a:rPr u="sng">
                <a:hlinkClick r:id="rId3" invalidUrl="" action="" tgtFrame="" tooltip="" history="1" highlightClick="0" endSnd="0"/>
              </a:rPr>
              <a:t>https://registry.terraform.io/modules/mitchellh/dynamic-keys/aws/1.0.0</a:t>
            </a:r>
          </a:p>
        </p:txBody>
      </p:sp>
      <p:sp>
        <p:nvSpPr>
          <p:cNvPr id="1209"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13" name="module-registry.png" descr="module-registry.pn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
        <p:nvSpPr>
          <p:cNvPr id="1214"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1218" name="Screen Shot 2018-06-19 at 3.42.45 PM.png" descr="Screen Shot 2018-06-19 at 3.42.45 PM.png"/>
          <p:cNvPicPr>
            <a:picLocks noChangeAspect="1"/>
          </p:cNvPicPr>
          <p:nvPr/>
        </p:nvPicPr>
        <p:blipFill>
          <a:blip r:embed="rId2">
            <a:extLst/>
          </a:blip>
          <a:stretch>
            <a:fillRect/>
          </a:stretch>
        </p:blipFill>
        <p:spPr>
          <a:xfrm>
            <a:off x="1729780" y="3799253"/>
            <a:ext cx="20924440" cy="6117493"/>
          </a:xfrm>
          <a:prstGeom prst="rect">
            <a:avLst/>
          </a:prstGeom>
          <a:ln w="12700">
            <a:miter lim="400000"/>
          </a:ln>
        </p:spPr>
      </p:pic>
      <p:sp>
        <p:nvSpPr>
          <p:cNvPr id="1219"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21" name="Screen Shot 2018-06-19 at 4.17.10 PM.png" descr="Screen Shot 2018-06-19 at 4.17.10 PM.png"/>
          <p:cNvPicPr>
            <a:picLocks noChangeAspect="1"/>
          </p:cNvPicPr>
          <p:nvPr/>
        </p:nvPicPr>
        <p:blipFill>
          <a:blip r:embed="rId3">
            <a:extLst/>
          </a:blip>
          <a:stretch>
            <a:fillRect/>
          </a:stretch>
        </p:blipFill>
        <p:spPr>
          <a:xfrm>
            <a:off x="502277" y="3634371"/>
            <a:ext cx="23379446" cy="6447258"/>
          </a:xfrm>
          <a:prstGeom prst="rect">
            <a:avLst/>
          </a:prstGeom>
          <a:ln w="12700">
            <a:miter lim="400000"/>
          </a:ln>
        </p:spPr>
      </p:pic>
      <p:sp>
        <p:nvSpPr>
          <p:cNvPr id="1222" name="Arrow"/>
          <p:cNvSpPr/>
          <p:nvPr/>
        </p:nvSpPr>
        <p:spPr>
          <a:xfrm rot="10800000">
            <a:off x="22995021" y="6223000"/>
            <a:ext cx="1270001" cy="1270000"/>
          </a:xfrm>
          <a:prstGeom prst="rightArrow">
            <a:avLst>
              <a:gd name="adj1" fmla="val 32000"/>
              <a:gd name="adj2" fmla="val 64000"/>
            </a:avLst>
          </a:prstGeom>
          <a:solidFill>
            <a:schemeClr val="accent1">
              <a:satOff val="24038"/>
              <a:lumOff val="11059"/>
            </a:schemeClr>
          </a:solidFill>
          <a:ln w="12700">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1223"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7" name="variable &quot;identity&quot; {}…"/>
          <p:cNvSpPr txBox="1"/>
          <p:nvPr>
            <p:ph type="body" idx="13"/>
          </p:nvPr>
        </p:nvSpPr>
        <p:spPr>
          <a:xfrm>
            <a:off x="5672772" y="1609756"/>
            <a:ext cx="17649350" cy="5100321"/>
          </a:xfrm>
          <a:prstGeom prst="rect">
            <a:avLst/>
          </a:prstGeom>
          <a:extLst>
            <a:ext uri="{C572A759-6A51-4108-AA02-DFA0A04FC94B}">
              <ma14:wrappingTextBoxFlag xmlns:ma14="http://schemas.microsoft.com/office/mac/drawingml/2011/main" val="1"/>
            </a:ext>
          </a:extLst>
        </p:spPr>
        <p:txBody>
          <a:bodyPr/>
          <a:lstStyle/>
          <a:p>
            <a:pPr>
              <a:lnSpc>
                <a:spcPct val="120000"/>
              </a:lnSpc>
              <a:spcBef>
                <a:spcPts val="0"/>
              </a:spcBef>
              <a:defRPr sz="4000">
                <a:latin typeface="Courier"/>
                <a:ea typeface="Courier"/>
                <a:cs typeface="Courier"/>
                <a:sym typeface="Courier"/>
              </a:defRPr>
            </a:pPr>
            <a:r>
              <a:rPr>
                <a:solidFill>
                  <a:srgbClr val="244FCB"/>
                </a:solidFill>
              </a:rPr>
              <a:t>variable</a:t>
            </a:r>
            <a:r>
              <a:t> </a:t>
            </a:r>
            <a:r>
              <a:rPr>
                <a:solidFill>
                  <a:srgbClr val="BA6900"/>
                </a:solidFill>
              </a:rPr>
              <a:t>"identity"</a:t>
            </a:r>
            <a:r>
              <a:t> {}</a:t>
            </a:r>
          </a:p>
          <a:p>
            <a:pPr>
              <a:lnSpc>
                <a:spcPct val="120000"/>
              </a:lnSpc>
              <a:spcBef>
                <a:spcPts val="0"/>
              </a:spcBef>
              <a:defRPr sz="4000">
                <a:latin typeface="Courier"/>
                <a:ea typeface="Courier"/>
                <a:cs typeface="Courier"/>
                <a:sym typeface="Courier"/>
              </a:defRPr>
            </a:pPr>
          </a:p>
          <a:p>
            <a:pPr>
              <a:lnSpc>
                <a:spcPct val="120000"/>
              </a:lnSpc>
              <a:spcBef>
                <a:spcPts val="0"/>
              </a:spcBef>
              <a:defRPr sz="4000">
                <a:latin typeface="Courier"/>
                <a:ea typeface="Courier"/>
                <a:cs typeface="Courier"/>
                <a:sym typeface="Courier"/>
              </a:defRPr>
            </a:pPr>
            <a:r>
              <a:rPr>
                <a:solidFill>
                  <a:schemeClr val="accent3"/>
                </a:solidFill>
              </a:rPr>
              <a:t>module</a:t>
            </a:r>
            <a:r>
              <a:t> "keypair" {</a:t>
            </a:r>
          </a:p>
          <a:p>
            <a:pPr>
              <a:lnSpc>
                <a:spcPct val="120000"/>
              </a:lnSpc>
              <a:spcBef>
                <a:spcPts val="0"/>
              </a:spcBef>
              <a:defRPr sz="4000">
                <a:latin typeface="Courier"/>
                <a:ea typeface="Courier"/>
                <a:cs typeface="Courier"/>
                <a:sym typeface="Courier"/>
              </a:defRPr>
            </a:pPr>
            <a:r>
              <a:t>  </a:t>
            </a:r>
            <a:r>
              <a:rPr>
                <a:solidFill>
                  <a:schemeClr val="accent2">
                    <a:satOff val="19198"/>
                    <a:lumOff val="10156"/>
                  </a:schemeClr>
                </a:solidFill>
              </a:rPr>
              <a:t>source</a:t>
            </a:r>
            <a:r>
              <a:t> = </a:t>
            </a:r>
            <a:r>
              <a:rPr>
                <a:solidFill>
                  <a:srgbClr val="BA6900"/>
                </a:solidFill>
              </a:rPr>
              <a:t>"mitchellh/dynamic-keys/aws"</a:t>
            </a:r>
          </a:p>
          <a:p>
            <a:pPr>
              <a:lnSpc>
                <a:spcPct val="120000"/>
              </a:lnSpc>
              <a:spcBef>
                <a:spcPts val="0"/>
              </a:spcBef>
              <a:defRPr sz="4000">
                <a:latin typeface="Courier"/>
                <a:ea typeface="Courier"/>
                <a:cs typeface="Courier"/>
                <a:sym typeface="Courier"/>
              </a:defRPr>
            </a:pPr>
            <a:r>
              <a:t>  </a:t>
            </a:r>
            <a:r>
              <a:rPr>
                <a:solidFill>
                  <a:schemeClr val="accent2">
                    <a:satOff val="19198"/>
                    <a:lumOff val="10156"/>
                  </a:schemeClr>
                </a:solidFill>
              </a:rPr>
              <a:t>path</a:t>
            </a:r>
            <a:r>
              <a:t>   = </a:t>
            </a:r>
            <a:r>
              <a:rPr>
                <a:solidFill>
                  <a:srgbClr val="BA6900"/>
                </a:solidFill>
              </a:rPr>
              <a:t>"${path.root}/keys"</a:t>
            </a:r>
          </a:p>
          <a:p>
            <a:pPr>
              <a:lnSpc>
                <a:spcPct val="120000"/>
              </a:lnSpc>
              <a:spcBef>
                <a:spcPts val="0"/>
              </a:spcBef>
              <a:defRPr sz="4000">
                <a:latin typeface="Courier"/>
                <a:ea typeface="Courier"/>
                <a:cs typeface="Courier"/>
                <a:sym typeface="Courier"/>
              </a:defRPr>
            </a:pPr>
            <a:r>
              <a:t>  </a:t>
            </a:r>
            <a:r>
              <a:rPr>
                <a:solidFill>
                  <a:schemeClr val="accent2">
                    <a:satOff val="19198"/>
                    <a:lumOff val="10156"/>
                  </a:schemeClr>
                </a:solidFill>
              </a:rPr>
              <a:t>name</a:t>
            </a:r>
            <a:r>
              <a:t>   = </a:t>
            </a:r>
            <a:r>
              <a:rPr>
                <a:solidFill>
                  <a:srgbClr val="BA6900"/>
                </a:solidFill>
              </a:rPr>
              <a:t>"${var.identity}-key"</a:t>
            </a:r>
          </a:p>
          <a:p>
            <a:pPr>
              <a:lnSpc>
                <a:spcPct val="120000"/>
              </a:lnSpc>
              <a:spcBef>
                <a:spcPts val="0"/>
              </a:spcBef>
              <a:defRPr sz="4000">
                <a:latin typeface="Courier"/>
                <a:ea typeface="Courier"/>
                <a:cs typeface="Courier"/>
                <a:sym typeface="Courier"/>
              </a:defRPr>
            </a:pPr>
            <a:r>
              <a:t>}</a:t>
            </a:r>
          </a:p>
        </p:txBody>
      </p:sp>
      <p:sp>
        <p:nvSpPr>
          <p:cNvPr id="1228" name="Main.tf"/>
          <p:cNvSpPr txBox="1"/>
          <p:nvPr>
            <p:ph type="body" idx="14"/>
          </p:nvPr>
        </p:nvSpPr>
        <p:spPr>
          <a:prstGeom prst="rect">
            <a:avLst/>
          </a:prstGeom>
        </p:spPr>
        <p:txBody>
          <a:bodyPr/>
          <a:lstStyle/>
          <a:p>
            <a:pPr/>
            <a:r>
              <a:t>Main.tf</a:t>
            </a:r>
          </a:p>
        </p:txBody>
      </p:sp>
      <p:sp>
        <p:nvSpPr>
          <p:cNvPr id="1229"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8" name="Rectangle"/>
          <p:cNvSpPr/>
          <p:nvPr/>
        </p:nvSpPr>
        <p:spPr>
          <a:xfrm>
            <a:off x="17119699" y="2871688"/>
            <a:ext cx="2081511" cy="2391173"/>
          </a:xfrm>
          <a:prstGeom prst="rect">
            <a:avLst/>
          </a:prstGeom>
          <a:solidFill>
            <a:srgbClr val="FFFFFF">
              <a:alpha val="89513"/>
            </a:srgbClr>
          </a:solidFill>
          <a:ln w="12700">
            <a:miter lim="400000"/>
          </a:ln>
        </p:spPr>
        <p:txBody>
          <a:bodyPr lIns="50800" tIns="50800" rIns="50800" bIns="50800" anchor="ctr"/>
          <a:lstStyle/>
          <a:p>
            <a:pPr defTabSz="825500">
              <a:defRPr sz="3200"/>
            </a:pPr>
          </a:p>
        </p:txBody>
      </p:sp>
      <p:sp>
        <p:nvSpPr>
          <p:cNvPr id="379" name="Datacenter-as-Computer"/>
          <p:cNvSpPr txBox="1"/>
          <p:nvPr>
            <p:ph type="title"/>
          </p:nvPr>
        </p:nvSpPr>
        <p:spPr>
          <a:xfrm>
            <a:off x="1496159" y="8288780"/>
            <a:ext cx="21391682" cy="4648201"/>
          </a:xfrm>
          <a:prstGeom prst="rect">
            <a:avLst/>
          </a:prstGeom>
        </p:spPr>
        <p:txBody>
          <a:bodyPr/>
          <a:lstStyle>
            <a:lvl1pPr>
              <a:lnSpc>
                <a:spcPct val="120000"/>
              </a:lnSpc>
            </a:lvl1pPr>
          </a:lstStyle>
          <a:p>
            <a:pPr/>
            <a:r>
              <a:t>Datacenter-as-Computer</a:t>
            </a:r>
          </a:p>
        </p:txBody>
      </p:sp>
      <p:sp>
        <p:nvSpPr>
          <p:cNvPr id="380" name="Rectangle"/>
          <p:cNvSpPr/>
          <p:nvPr/>
        </p:nvSpPr>
        <p:spPr>
          <a:xfrm>
            <a:off x="14864804" y="3745185"/>
            <a:ext cx="272257" cy="993230"/>
          </a:xfrm>
          <a:prstGeom prst="rect">
            <a:avLst/>
          </a:prstGeom>
          <a:solidFill>
            <a:srgbClr val="FFFFFF">
              <a:alpha val="89513"/>
            </a:srgbClr>
          </a:solidFill>
          <a:ln w="12700">
            <a:miter lim="400000"/>
          </a:ln>
        </p:spPr>
        <p:txBody>
          <a:bodyPr lIns="50800" tIns="50800" rIns="50800" bIns="50800" anchor="ctr"/>
          <a:lstStyle/>
          <a:p>
            <a:pPr defTabSz="825500">
              <a:defRPr sz="3200"/>
            </a:pPr>
          </a:p>
        </p:txBody>
      </p:sp>
      <p:pic>
        <p:nvPicPr>
          <p:cNvPr id="381" name="increase-plant-growth.jpg" descr="increase-plant-growth.jpg"/>
          <p:cNvPicPr>
            <a:picLocks noChangeAspect="1"/>
          </p:cNvPicPr>
          <p:nvPr/>
        </p:nvPicPr>
        <p:blipFill>
          <a:blip r:embed="rId3">
            <a:extLst/>
          </a:blip>
          <a:srcRect l="0" t="0" r="0" b="0"/>
          <a:stretch>
            <a:fillRect/>
          </a:stretch>
        </p:blipFill>
        <p:spPr>
          <a:xfrm>
            <a:off x="1496020" y="1173642"/>
            <a:ext cx="21391827" cy="8321656"/>
          </a:xfrm>
          <a:prstGeom prst="rect">
            <a:avLst/>
          </a:prstGeom>
          <a:ln w="12700">
            <a:miter lim="400000"/>
          </a:ln>
        </p:spPr>
      </p:pic>
      <p:pic>
        <p:nvPicPr>
          <p:cNvPr id="382" name="Image" descr="Image"/>
          <p:cNvPicPr>
            <a:picLocks noChangeAspect="1"/>
          </p:cNvPicPr>
          <p:nvPr/>
        </p:nvPicPr>
        <p:blipFill>
          <a:blip r:embed="rId4">
            <a:extLst/>
          </a:blip>
          <a:stretch>
            <a:fillRect/>
          </a:stretch>
        </p:blipFill>
        <p:spPr>
          <a:xfrm>
            <a:off x="21332079" y="1574638"/>
            <a:ext cx="993230" cy="993230"/>
          </a:xfrm>
          <a:prstGeom prst="rect">
            <a:avLst/>
          </a:prstGeom>
          <a:ln w="12700">
            <a:miter lim="400000"/>
          </a:ln>
        </p:spPr>
      </p:pic>
      <p:pic>
        <p:nvPicPr>
          <p:cNvPr id="383" name="Image" descr="Image"/>
          <p:cNvPicPr>
            <a:picLocks noChangeAspect="1"/>
          </p:cNvPicPr>
          <p:nvPr/>
        </p:nvPicPr>
        <p:blipFill>
          <a:blip r:embed="rId5">
            <a:extLst/>
          </a:blip>
          <a:stretch>
            <a:fillRect/>
          </a:stretch>
        </p:blipFill>
        <p:spPr>
          <a:xfrm>
            <a:off x="20554725" y="688423"/>
            <a:ext cx="993230" cy="1135120"/>
          </a:xfrm>
          <a:prstGeom prst="rect">
            <a:avLst/>
          </a:prstGeom>
          <a:ln w="12700">
            <a:miter lim="400000"/>
          </a:ln>
        </p:spPr>
      </p:pic>
      <p:sp>
        <p:nvSpPr>
          <p:cNvPr id="384" name="Rectangle"/>
          <p:cNvSpPr/>
          <p:nvPr/>
        </p:nvSpPr>
        <p:spPr>
          <a:xfrm>
            <a:off x="669607" y="1226774"/>
            <a:ext cx="15935620" cy="8215127"/>
          </a:xfrm>
          <a:prstGeom prst="rect">
            <a:avLst/>
          </a:prstGeom>
          <a:solidFill>
            <a:srgbClr val="FFFFFF">
              <a:alpha val="89513"/>
            </a:srgbClr>
          </a:solidFill>
          <a:ln w="12700">
            <a:miter lim="400000"/>
          </a:ln>
        </p:spPr>
        <p:txBody>
          <a:bodyPr lIns="50800" tIns="50800" rIns="50800" bIns="50800" anchor="ctr"/>
          <a:lstStyle/>
          <a:p>
            <a:pPr defTabSz="825500">
              <a:defRPr sz="3200"/>
            </a:pPr>
          </a:p>
        </p:txBody>
      </p:sp>
      <p:sp>
        <p:nvSpPr>
          <p:cNvPr id="38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233" name="access_key        = &quot;AKIAR4YO4LX3RT4VVOTV&quot;…"/>
          <p:cNvSpPr txBox="1"/>
          <p:nvPr>
            <p:ph type="body" idx="13"/>
          </p:nvPr>
        </p:nvSpPr>
        <p:spPr>
          <a:xfrm>
            <a:off x="5672772" y="1673256"/>
            <a:ext cx="17649350" cy="5831841"/>
          </a:xfrm>
          <a:prstGeom prst="rect">
            <a:avLst/>
          </a:prstGeom>
          <a:extLst>
            <a:ext uri="{C572A759-6A51-4108-AA02-DFA0A04FC94B}">
              <ma14:wrappingTextBoxFlag xmlns:ma14="http://schemas.microsoft.com/office/mac/drawingml/2011/main" val="1"/>
            </a:ext>
          </a:extLst>
        </p:spPr>
        <p:txBody>
          <a:bodyPr/>
          <a:lstStyle/>
          <a:p>
            <a:pPr>
              <a:lnSpc>
                <a:spcPct val="120000"/>
              </a:lnSpc>
              <a:spcBef>
                <a:spcPts val="0"/>
              </a:spcBef>
              <a:defRPr sz="4000">
                <a:latin typeface="Courier"/>
                <a:ea typeface="Courier"/>
                <a:cs typeface="Courier"/>
                <a:sym typeface="Courier"/>
              </a:defRPr>
            </a:pPr>
            <a:r>
              <a:rPr>
                <a:solidFill>
                  <a:srgbClr val="BA6900"/>
                </a:solidFill>
              </a:rPr>
              <a:t>access_key</a:t>
            </a:r>
            <a:r>
              <a:rPr>
                <a:solidFill>
                  <a:srgbClr val="244FCB"/>
                </a:solidFill>
              </a:rPr>
              <a:t>        = "AKIAR4YO4LX3RT4VVOTV"</a:t>
            </a:r>
            <a:endParaRPr>
              <a:solidFill>
                <a:srgbClr val="244FCB"/>
              </a:solidFill>
            </a:endParaRPr>
          </a:p>
          <a:p>
            <a:pPr>
              <a:lnSpc>
                <a:spcPct val="120000"/>
              </a:lnSpc>
              <a:spcBef>
                <a:spcPts val="0"/>
              </a:spcBef>
              <a:defRPr sz="4000">
                <a:latin typeface="Courier"/>
                <a:ea typeface="Courier"/>
                <a:cs typeface="Courier"/>
                <a:sym typeface="Courier"/>
              </a:defRPr>
            </a:pPr>
            <a:r>
              <a:rPr>
                <a:solidFill>
                  <a:srgbClr val="BA6900"/>
                </a:solidFill>
              </a:rPr>
              <a:t>secret_key</a:t>
            </a:r>
            <a:r>
              <a:rPr>
                <a:solidFill>
                  <a:srgbClr val="244FCB"/>
                </a:solidFill>
              </a:rPr>
              <a:t>        = "l1yl+chpz769AlO4Ql8xwA0WprpBrwmht"</a:t>
            </a:r>
            <a:endParaRPr>
              <a:solidFill>
                <a:srgbClr val="244FCB"/>
              </a:solidFill>
            </a:endParaRPr>
          </a:p>
          <a:p>
            <a:pPr>
              <a:lnSpc>
                <a:spcPct val="120000"/>
              </a:lnSpc>
              <a:spcBef>
                <a:spcPts val="0"/>
              </a:spcBef>
              <a:defRPr sz="4000">
                <a:solidFill>
                  <a:srgbClr val="B8B8B8"/>
                </a:solidFill>
                <a:latin typeface="Courier"/>
                <a:ea typeface="Courier"/>
                <a:cs typeface="Courier"/>
                <a:sym typeface="Courier"/>
              </a:defRPr>
            </a:pPr>
            <a:r>
              <a:t># ami               = "ami-0375ca3842950ade6"</a:t>
            </a:r>
          </a:p>
          <a:p>
            <a:pPr>
              <a:lnSpc>
                <a:spcPct val="120000"/>
              </a:lnSpc>
              <a:spcBef>
                <a:spcPts val="0"/>
              </a:spcBef>
              <a:defRPr sz="4000">
                <a:solidFill>
                  <a:srgbClr val="B8B8B8"/>
                </a:solidFill>
                <a:latin typeface="Courier"/>
                <a:ea typeface="Courier"/>
                <a:cs typeface="Courier"/>
                <a:sym typeface="Courier"/>
              </a:defRPr>
            </a:pPr>
            <a:r>
              <a:t># subnet_id         = "subnet-012746d227b667c28"</a:t>
            </a:r>
          </a:p>
          <a:p>
            <a:pPr>
              <a:lnSpc>
                <a:spcPct val="120000"/>
              </a:lnSpc>
              <a:spcBef>
                <a:spcPts val="0"/>
              </a:spcBef>
              <a:defRPr b="1" sz="4000">
                <a:latin typeface="Courier"/>
                <a:ea typeface="Courier"/>
                <a:cs typeface="Courier"/>
                <a:sym typeface="Courier"/>
              </a:defRPr>
            </a:pPr>
            <a:r>
              <a:rPr>
                <a:solidFill>
                  <a:srgbClr val="BA6900"/>
                </a:solidFill>
              </a:rPr>
              <a:t>identity</a:t>
            </a:r>
            <a:r>
              <a:rPr>
                <a:solidFill>
                  <a:srgbClr val="244FCB"/>
                </a:solidFill>
              </a:rPr>
              <a:t>          = "robin-training-env-ant"</a:t>
            </a:r>
            <a:endParaRPr>
              <a:solidFill>
                <a:srgbClr val="244FCB"/>
              </a:solidFill>
            </a:endParaRPr>
          </a:p>
          <a:p>
            <a:pPr>
              <a:lnSpc>
                <a:spcPct val="120000"/>
              </a:lnSpc>
              <a:spcBef>
                <a:spcPts val="0"/>
              </a:spcBef>
              <a:defRPr sz="4000">
                <a:latin typeface="Courier"/>
                <a:ea typeface="Courier"/>
                <a:cs typeface="Courier"/>
                <a:sym typeface="Courier"/>
              </a:defRPr>
            </a:pPr>
            <a:r>
              <a:rPr>
                <a:solidFill>
                  <a:srgbClr val="BA6900"/>
                </a:solidFill>
              </a:rPr>
              <a:t>region</a:t>
            </a:r>
            <a:r>
              <a:rPr>
                <a:solidFill>
                  <a:srgbClr val="244FCB"/>
                </a:solidFill>
              </a:rPr>
              <a:t>            = "us-west-2"</a:t>
            </a:r>
            <a:endParaRPr>
              <a:solidFill>
                <a:srgbClr val="244FCB"/>
              </a:solidFill>
            </a:endParaRPr>
          </a:p>
          <a:p>
            <a:pPr>
              <a:lnSpc>
                <a:spcPct val="120000"/>
              </a:lnSpc>
              <a:spcBef>
                <a:spcPts val="0"/>
              </a:spcBef>
              <a:defRPr sz="4000">
                <a:solidFill>
                  <a:srgbClr val="B8B8B8"/>
                </a:solidFill>
                <a:latin typeface="Courier"/>
                <a:ea typeface="Courier"/>
                <a:cs typeface="Courier"/>
                <a:sym typeface="Courier"/>
              </a:defRPr>
            </a:pPr>
            <a:r>
              <a:t># vpc_security_group_id = "sg-0b8effd31ebbf4dfb"</a:t>
            </a:r>
          </a:p>
        </p:txBody>
      </p:sp>
      <p:sp>
        <p:nvSpPr>
          <p:cNvPr id="1234" name="terraform.tfvars"/>
          <p:cNvSpPr txBox="1"/>
          <p:nvPr>
            <p:ph type="body" idx="14"/>
          </p:nvPr>
        </p:nvSpPr>
        <p:spPr>
          <a:prstGeom prst="rect">
            <a:avLst/>
          </a:prstGeom>
        </p:spPr>
        <p:txBody>
          <a:bodyPr/>
          <a:lstStyle/>
          <a:p>
            <a:pPr/>
            <a:r>
              <a:t>terraform.tfvars</a:t>
            </a:r>
          </a:p>
        </p:txBody>
      </p:sp>
      <p:sp>
        <p:nvSpPr>
          <p:cNvPr id="1235"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9" name="output &quot;key_name&quot; {…"/>
          <p:cNvSpPr txBox="1"/>
          <p:nvPr>
            <p:ph type="body" idx="13"/>
          </p:nvPr>
        </p:nvSpPr>
        <p:spPr>
          <a:xfrm>
            <a:off x="5672772" y="1673256"/>
            <a:ext cx="17649350" cy="9753601"/>
          </a:xfrm>
          <a:prstGeom prst="rect">
            <a:avLst/>
          </a:prstGeom>
          <a:extLst>
            <a:ext uri="{C572A759-6A51-4108-AA02-DFA0A04FC94B}">
              <ma14:wrappingTextBoxFlag xmlns:ma14="http://schemas.microsoft.com/office/mac/drawingml/2011/main" val="1"/>
            </a:ext>
          </a:extLst>
        </p:spPr>
        <p:txBody>
          <a:bodyPr/>
          <a:lstStyle/>
          <a:p>
            <a:pPr defTabSz="457200">
              <a:lnSpc>
                <a:spcPts val="5800"/>
              </a:lnSpc>
              <a:spcBef>
                <a:spcPts val="0"/>
              </a:spcBef>
              <a:defRPr sz="3200">
                <a:solidFill>
                  <a:srgbClr val="032F62"/>
                </a:solidFill>
                <a:latin typeface="Menlo"/>
                <a:ea typeface="Menlo"/>
                <a:cs typeface="Menlo"/>
                <a:sym typeface="Menlo"/>
              </a:defRPr>
            </a:pPr>
            <a:r>
              <a:rPr>
                <a:solidFill>
                  <a:srgbClr val="D73A49"/>
                </a:solidFill>
              </a:rPr>
              <a:t>output</a:t>
            </a:r>
            <a:r>
              <a:rPr>
                <a:solidFill>
                  <a:srgbClr val="24292E"/>
                </a:solidFill>
              </a:rPr>
              <a:t> </a:t>
            </a:r>
            <a:r>
              <a:t>"key_name"</a:t>
            </a:r>
            <a:r>
              <a:rPr>
                <a:solidFill>
                  <a:srgbClr val="24292E"/>
                </a:solidFill>
              </a:rPr>
              <a:t> {</a:t>
            </a:r>
          </a:p>
          <a:p>
            <a:pPr defTabSz="457200">
              <a:lnSpc>
                <a:spcPts val="5800"/>
              </a:lnSpc>
              <a:spcBef>
                <a:spcPts val="0"/>
              </a:spcBef>
              <a:defRPr sz="3200">
                <a:solidFill>
                  <a:srgbClr val="24292E"/>
                </a:solidFill>
                <a:latin typeface="Menlo"/>
                <a:ea typeface="Menlo"/>
                <a:cs typeface="Menlo"/>
                <a:sym typeface="Menlo"/>
              </a:defRPr>
            </a:pPr>
            <a:r>
              <a:t>  value </a:t>
            </a:r>
            <a:r>
              <a:rPr>
                <a:solidFill>
                  <a:srgbClr val="D73A49"/>
                </a:solidFill>
              </a:rPr>
              <a:t>=</a:t>
            </a:r>
            <a:r>
              <a:t> aws_key_pair</a:t>
            </a:r>
            <a:r>
              <a:rPr>
                <a:solidFill>
                  <a:srgbClr val="D73A49"/>
                </a:solidFill>
              </a:rPr>
              <a:t>.</a:t>
            </a:r>
            <a:r>
              <a:t>generated</a:t>
            </a:r>
            <a:r>
              <a:rPr>
                <a:solidFill>
                  <a:srgbClr val="D73A49"/>
                </a:solidFill>
              </a:rPr>
              <a:t>.</a:t>
            </a:r>
            <a:r>
              <a:t>key_name</a:t>
            </a:r>
          </a:p>
          <a:p>
            <a:pPr defTabSz="457200">
              <a:lnSpc>
                <a:spcPts val="5800"/>
              </a:lnSpc>
              <a:spcBef>
                <a:spcPts val="0"/>
              </a:spcBef>
              <a:defRPr sz="3200">
                <a:solidFill>
                  <a:srgbClr val="24292E"/>
                </a:solidFill>
                <a:latin typeface="Menlo"/>
                <a:ea typeface="Menlo"/>
                <a:cs typeface="Menlo"/>
                <a:sym typeface="Menlo"/>
              </a:defRPr>
            </a:pPr>
            <a:r>
              <a:t>}</a:t>
            </a:r>
          </a:p>
          <a:p>
            <a:pPr algn="r" defTabSz="457200">
              <a:lnSpc>
                <a:spcPts val="5800"/>
              </a:lnSpc>
              <a:spcBef>
                <a:spcPts val="0"/>
              </a:spcBef>
              <a:defRPr sz="3200">
                <a:solidFill>
                  <a:srgbClr val="1B1F23">
                    <a:alpha val="29803"/>
                  </a:srgbClr>
                </a:solidFill>
                <a:latin typeface="Menlo"/>
                <a:ea typeface="Menlo"/>
                <a:cs typeface="Menlo"/>
                <a:sym typeface="Menlo"/>
              </a:defRPr>
            </a:pPr>
          </a:p>
          <a:p>
            <a:pPr defTabSz="457200">
              <a:lnSpc>
                <a:spcPts val="5800"/>
              </a:lnSpc>
              <a:spcBef>
                <a:spcPts val="0"/>
              </a:spcBef>
              <a:defRPr sz="3200">
                <a:solidFill>
                  <a:srgbClr val="032F62"/>
                </a:solidFill>
                <a:latin typeface="Menlo"/>
                <a:ea typeface="Menlo"/>
                <a:cs typeface="Menlo"/>
                <a:sym typeface="Menlo"/>
              </a:defRPr>
            </a:pPr>
            <a:r>
              <a:rPr>
                <a:solidFill>
                  <a:srgbClr val="D73A49"/>
                </a:solidFill>
              </a:rPr>
              <a:t>output</a:t>
            </a:r>
            <a:r>
              <a:rPr>
                <a:solidFill>
                  <a:srgbClr val="24292E"/>
                </a:solidFill>
              </a:rPr>
              <a:t> </a:t>
            </a:r>
            <a:r>
              <a:t>"public_key_openssh"</a:t>
            </a:r>
            <a:r>
              <a:rPr>
                <a:solidFill>
                  <a:srgbClr val="24292E"/>
                </a:solidFill>
              </a:rPr>
              <a:t> {</a:t>
            </a:r>
          </a:p>
          <a:p>
            <a:pPr defTabSz="457200">
              <a:lnSpc>
                <a:spcPts val="5800"/>
              </a:lnSpc>
              <a:spcBef>
                <a:spcPts val="0"/>
              </a:spcBef>
              <a:defRPr sz="3200">
                <a:solidFill>
                  <a:srgbClr val="24292E"/>
                </a:solidFill>
                <a:latin typeface="Menlo"/>
                <a:ea typeface="Menlo"/>
                <a:cs typeface="Menlo"/>
                <a:sym typeface="Menlo"/>
              </a:defRPr>
            </a:pPr>
            <a:r>
              <a:t>  value </a:t>
            </a:r>
            <a:r>
              <a:rPr>
                <a:solidFill>
                  <a:srgbClr val="D73A49"/>
                </a:solidFill>
              </a:rPr>
              <a:t>=</a:t>
            </a:r>
            <a:r>
              <a:t> tls_private_key</a:t>
            </a:r>
            <a:r>
              <a:rPr>
                <a:solidFill>
                  <a:srgbClr val="D73A49"/>
                </a:solidFill>
              </a:rPr>
              <a:t>.</a:t>
            </a:r>
            <a:r>
              <a:t>generated</a:t>
            </a:r>
            <a:r>
              <a:rPr>
                <a:solidFill>
                  <a:srgbClr val="D73A49"/>
                </a:solidFill>
              </a:rPr>
              <a:t>.</a:t>
            </a:r>
            <a:r>
              <a:t>public_key_openssh</a:t>
            </a:r>
          </a:p>
          <a:p>
            <a:pPr defTabSz="457200">
              <a:lnSpc>
                <a:spcPts val="5800"/>
              </a:lnSpc>
              <a:spcBef>
                <a:spcPts val="0"/>
              </a:spcBef>
              <a:defRPr sz="3200">
                <a:solidFill>
                  <a:srgbClr val="24292E"/>
                </a:solidFill>
                <a:latin typeface="Menlo"/>
                <a:ea typeface="Menlo"/>
                <a:cs typeface="Menlo"/>
                <a:sym typeface="Menlo"/>
              </a:defRPr>
            </a:pPr>
            <a:r>
              <a:t>}</a:t>
            </a:r>
          </a:p>
          <a:p>
            <a:pPr defTabSz="457200">
              <a:lnSpc>
                <a:spcPts val="5800"/>
              </a:lnSpc>
              <a:spcBef>
                <a:spcPts val="0"/>
              </a:spcBef>
              <a:defRPr sz="3200">
                <a:solidFill>
                  <a:srgbClr val="24292E"/>
                </a:solidFill>
                <a:latin typeface="Menlo"/>
                <a:ea typeface="Menlo"/>
                <a:cs typeface="Menlo"/>
                <a:sym typeface="Menlo"/>
              </a:defRPr>
            </a:pPr>
          </a:p>
          <a:p>
            <a:pPr defTabSz="457200">
              <a:lnSpc>
                <a:spcPts val="5800"/>
              </a:lnSpc>
              <a:spcBef>
                <a:spcPts val="0"/>
              </a:spcBef>
              <a:defRPr sz="3200">
                <a:solidFill>
                  <a:srgbClr val="032F62"/>
                </a:solidFill>
                <a:latin typeface="Menlo"/>
                <a:ea typeface="Menlo"/>
                <a:cs typeface="Menlo"/>
                <a:sym typeface="Menlo"/>
              </a:defRPr>
            </a:pPr>
            <a:r>
              <a:rPr>
                <a:solidFill>
                  <a:srgbClr val="D73A49"/>
                </a:solidFill>
              </a:rPr>
              <a:t>output</a:t>
            </a:r>
            <a:r>
              <a:rPr>
                <a:solidFill>
                  <a:srgbClr val="24292E"/>
                </a:solidFill>
              </a:rPr>
              <a:t> </a:t>
            </a:r>
            <a:r>
              <a:t>"private_key_pem"</a:t>
            </a:r>
            <a:r>
              <a:rPr>
                <a:solidFill>
                  <a:srgbClr val="24292E"/>
                </a:solidFill>
              </a:rPr>
              <a:t> {</a:t>
            </a:r>
          </a:p>
          <a:p>
            <a:pPr defTabSz="457200">
              <a:lnSpc>
                <a:spcPts val="5800"/>
              </a:lnSpc>
              <a:spcBef>
                <a:spcPts val="0"/>
              </a:spcBef>
              <a:defRPr sz="3200">
                <a:solidFill>
                  <a:srgbClr val="24292E"/>
                </a:solidFill>
                <a:latin typeface="Menlo"/>
                <a:ea typeface="Menlo"/>
                <a:cs typeface="Menlo"/>
                <a:sym typeface="Menlo"/>
              </a:defRPr>
            </a:pPr>
            <a:r>
              <a:t>  value </a:t>
            </a:r>
            <a:r>
              <a:rPr>
                <a:solidFill>
                  <a:srgbClr val="D73A49"/>
                </a:solidFill>
              </a:rPr>
              <a:t>=</a:t>
            </a:r>
            <a:r>
              <a:t> tls_private_key</a:t>
            </a:r>
            <a:r>
              <a:rPr>
                <a:solidFill>
                  <a:srgbClr val="D73A49"/>
                </a:solidFill>
              </a:rPr>
              <a:t>.</a:t>
            </a:r>
            <a:r>
              <a:t>generated</a:t>
            </a:r>
            <a:r>
              <a:rPr>
                <a:solidFill>
                  <a:srgbClr val="D73A49"/>
                </a:solidFill>
              </a:rPr>
              <a:t>.</a:t>
            </a:r>
            <a:r>
              <a:t>private_key_pem</a:t>
            </a:r>
          </a:p>
          <a:p>
            <a:pPr defTabSz="457200">
              <a:lnSpc>
                <a:spcPts val="5800"/>
              </a:lnSpc>
              <a:spcBef>
                <a:spcPts val="0"/>
              </a:spcBef>
              <a:defRPr sz="3200">
                <a:solidFill>
                  <a:srgbClr val="24292E"/>
                </a:solidFill>
                <a:latin typeface="Menlo"/>
                <a:ea typeface="Menlo"/>
                <a:cs typeface="Menlo"/>
                <a:sym typeface="Menlo"/>
              </a:defRPr>
            </a:pPr>
            <a:r>
              <a:t>}</a:t>
            </a:r>
          </a:p>
          <a:p>
            <a:pPr algn="r" defTabSz="457200">
              <a:lnSpc>
                <a:spcPts val="5800"/>
              </a:lnSpc>
              <a:spcBef>
                <a:spcPts val="0"/>
              </a:spcBef>
              <a:defRPr sz="3200">
                <a:solidFill>
                  <a:srgbClr val="1B1F23">
                    <a:alpha val="29803"/>
                  </a:srgbClr>
                </a:solidFill>
                <a:latin typeface="Menlo"/>
                <a:ea typeface="Menlo"/>
                <a:cs typeface="Menlo"/>
                <a:sym typeface="Menlo"/>
              </a:defRPr>
            </a:pPr>
          </a:p>
          <a:p>
            <a:pPr defTabSz="457200">
              <a:lnSpc>
                <a:spcPts val="5800"/>
              </a:lnSpc>
              <a:spcBef>
                <a:spcPts val="0"/>
              </a:spcBef>
              <a:defRPr sz="3200">
                <a:solidFill>
                  <a:srgbClr val="032F62"/>
                </a:solidFill>
                <a:latin typeface="Menlo"/>
                <a:ea typeface="Menlo"/>
                <a:cs typeface="Menlo"/>
                <a:sym typeface="Menlo"/>
              </a:defRPr>
            </a:pPr>
            <a:r>
              <a:rPr>
                <a:solidFill>
                  <a:srgbClr val="D73A49"/>
                </a:solidFill>
              </a:rPr>
              <a:t>output</a:t>
            </a:r>
            <a:r>
              <a:rPr>
                <a:solidFill>
                  <a:srgbClr val="24292E"/>
                </a:solidFill>
              </a:rPr>
              <a:t> </a:t>
            </a:r>
            <a:r>
              <a:t>"public_key_filepath"</a:t>
            </a:r>
            <a:r>
              <a:rPr>
                <a:solidFill>
                  <a:srgbClr val="24292E"/>
                </a:solidFill>
              </a:rPr>
              <a:t> {</a:t>
            </a:r>
          </a:p>
          <a:p>
            <a:pPr defTabSz="457200">
              <a:lnSpc>
                <a:spcPts val="5800"/>
              </a:lnSpc>
              <a:spcBef>
                <a:spcPts val="0"/>
              </a:spcBef>
              <a:defRPr sz="3200">
                <a:solidFill>
                  <a:srgbClr val="6F42C1"/>
                </a:solidFill>
                <a:latin typeface="Menlo"/>
                <a:ea typeface="Menlo"/>
                <a:cs typeface="Menlo"/>
                <a:sym typeface="Menlo"/>
              </a:defRPr>
            </a:pPr>
            <a:r>
              <a:rPr>
                <a:solidFill>
                  <a:srgbClr val="24292E"/>
                </a:solidFill>
              </a:rPr>
              <a:t>  value </a:t>
            </a:r>
            <a:r>
              <a:rPr>
                <a:solidFill>
                  <a:srgbClr val="D73A49"/>
                </a:solidFill>
              </a:rPr>
              <a:t>=</a:t>
            </a:r>
            <a:r>
              <a:rPr>
                <a:solidFill>
                  <a:srgbClr val="24292E"/>
                </a:solidFill>
              </a:rPr>
              <a:t> </a:t>
            </a:r>
            <a:r>
              <a:t>local.public_key_filename</a:t>
            </a:r>
          </a:p>
          <a:p>
            <a:pPr defTabSz="457200">
              <a:lnSpc>
                <a:spcPts val="5800"/>
              </a:lnSpc>
              <a:spcBef>
                <a:spcPts val="0"/>
              </a:spcBef>
              <a:defRPr sz="3200">
                <a:solidFill>
                  <a:srgbClr val="24292E"/>
                </a:solidFill>
                <a:latin typeface="Menlo"/>
                <a:ea typeface="Menlo"/>
                <a:cs typeface="Menlo"/>
                <a:sym typeface="Menlo"/>
              </a:defRPr>
            </a:pPr>
            <a:r>
              <a:t>}</a:t>
            </a:r>
          </a:p>
          <a:p>
            <a:pPr algn="r" defTabSz="457200">
              <a:lnSpc>
                <a:spcPts val="5800"/>
              </a:lnSpc>
              <a:spcBef>
                <a:spcPts val="0"/>
              </a:spcBef>
              <a:defRPr sz="3200">
                <a:solidFill>
                  <a:srgbClr val="1B1F23">
                    <a:alpha val="29803"/>
                  </a:srgbClr>
                </a:solidFill>
                <a:latin typeface="Menlo"/>
                <a:ea typeface="Menlo"/>
                <a:cs typeface="Menlo"/>
                <a:sym typeface="Menlo"/>
              </a:defRPr>
            </a:pPr>
          </a:p>
          <a:p>
            <a:pPr defTabSz="457200">
              <a:lnSpc>
                <a:spcPts val="5800"/>
              </a:lnSpc>
              <a:spcBef>
                <a:spcPts val="0"/>
              </a:spcBef>
              <a:defRPr sz="3200">
                <a:solidFill>
                  <a:srgbClr val="032F62"/>
                </a:solidFill>
                <a:latin typeface="Menlo"/>
                <a:ea typeface="Menlo"/>
                <a:cs typeface="Menlo"/>
                <a:sym typeface="Menlo"/>
              </a:defRPr>
            </a:pPr>
            <a:r>
              <a:rPr>
                <a:solidFill>
                  <a:srgbClr val="D73A49"/>
                </a:solidFill>
              </a:rPr>
              <a:t>output</a:t>
            </a:r>
            <a:r>
              <a:rPr>
                <a:solidFill>
                  <a:srgbClr val="24292E"/>
                </a:solidFill>
              </a:rPr>
              <a:t> </a:t>
            </a:r>
            <a:r>
              <a:t>"private_key_filepath"</a:t>
            </a:r>
            <a:r>
              <a:rPr>
                <a:solidFill>
                  <a:srgbClr val="24292E"/>
                </a:solidFill>
              </a:rPr>
              <a:t> {</a:t>
            </a:r>
          </a:p>
          <a:p>
            <a:pPr defTabSz="457200">
              <a:lnSpc>
                <a:spcPts val="5800"/>
              </a:lnSpc>
              <a:spcBef>
                <a:spcPts val="0"/>
              </a:spcBef>
              <a:defRPr sz="3200">
                <a:solidFill>
                  <a:srgbClr val="6F42C1"/>
                </a:solidFill>
                <a:latin typeface="Menlo"/>
                <a:ea typeface="Menlo"/>
                <a:cs typeface="Menlo"/>
                <a:sym typeface="Menlo"/>
              </a:defRPr>
            </a:pPr>
            <a:r>
              <a:rPr>
                <a:solidFill>
                  <a:srgbClr val="24292E"/>
                </a:solidFill>
              </a:rPr>
              <a:t>  value </a:t>
            </a:r>
            <a:r>
              <a:rPr>
                <a:solidFill>
                  <a:srgbClr val="D73A49"/>
                </a:solidFill>
              </a:rPr>
              <a:t>=</a:t>
            </a:r>
            <a:r>
              <a:rPr>
                <a:solidFill>
                  <a:srgbClr val="24292E"/>
                </a:solidFill>
              </a:rPr>
              <a:t> </a:t>
            </a:r>
            <a:r>
              <a:t>local.public_key_filename</a:t>
            </a:r>
            <a:endParaRPr>
              <a:solidFill>
                <a:srgbClr val="032F62"/>
              </a:solidFill>
            </a:endParaRPr>
          </a:p>
          <a:p>
            <a:pPr defTabSz="457200">
              <a:lnSpc>
                <a:spcPts val="5800"/>
              </a:lnSpc>
              <a:spcBef>
                <a:spcPts val="0"/>
              </a:spcBef>
              <a:defRPr sz="3200">
                <a:solidFill>
                  <a:srgbClr val="6F42C1"/>
                </a:solidFill>
                <a:latin typeface="Menlo"/>
                <a:ea typeface="Menlo"/>
                <a:cs typeface="Menlo"/>
                <a:sym typeface="Menlo"/>
              </a:defRPr>
            </a:pPr>
            <a:r>
              <a:rPr>
                <a:solidFill>
                  <a:srgbClr val="032F62"/>
                </a:solidFill>
              </a:rPr>
              <a:t>}</a:t>
            </a:r>
            <a:endParaRPr>
              <a:solidFill>
                <a:srgbClr val="24292E"/>
              </a:solidFill>
            </a:endParaRPr>
          </a:p>
        </p:txBody>
      </p:sp>
      <p:sp>
        <p:nvSpPr>
          <p:cNvPr id="1240" name="Terraform-aws-dynamic-keys output"/>
          <p:cNvSpPr txBox="1"/>
          <p:nvPr>
            <p:ph type="body" idx="14"/>
          </p:nvPr>
        </p:nvSpPr>
        <p:spPr>
          <a:prstGeom prst="rect">
            <a:avLst/>
          </a:prstGeom>
        </p:spPr>
        <p:txBody>
          <a:bodyPr/>
          <a:lstStyle/>
          <a:p>
            <a:pPr/>
            <a:r>
              <a:t>Terraform-aws-dynamic-keys output</a:t>
            </a:r>
          </a:p>
        </p:txBody>
      </p:sp>
      <p:sp>
        <p:nvSpPr>
          <p:cNvPr id="1241" name="Text"/>
          <p:cNvSpPr txBox="1"/>
          <p:nvPr/>
        </p:nvSpPr>
        <p:spPr>
          <a:xfrm>
            <a:off x="11508630" y="6392862"/>
            <a:ext cx="1366740" cy="930276"/>
          </a:xfrm>
          <a:prstGeom prst="rect">
            <a:avLst/>
          </a:prstGeom>
          <a:ln w="12700">
            <a:miter lim="400000"/>
          </a:ln>
        </p:spPr>
        <p:txBody>
          <a:bodyPr wrap="none" lIns="71437" tIns="71437" rIns="71437" bIns="71437" anchor="ctr">
            <a:spAutoFit/>
          </a:bodyPr>
          <a:lstStyle/>
          <a:p>
            <a:pPr/>
          </a:p>
        </p:txBody>
      </p:sp>
      <p:sp>
        <p:nvSpPr>
          <p:cNvPr id="1242" name="Text"/>
          <p:cNvSpPr txBox="1"/>
          <p:nvPr/>
        </p:nvSpPr>
        <p:spPr>
          <a:xfrm>
            <a:off x="11635630" y="6519862"/>
            <a:ext cx="1366740" cy="930276"/>
          </a:xfrm>
          <a:prstGeom prst="rect">
            <a:avLst/>
          </a:prstGeom>
          <a:ln w="12700">
            <a:miter lim="400000"/>
          </a:ln>
        </p:spPr>
        <p:txBody>
          <a:bodyPr wrap="none" lIns="71437" tIns="71437" rIns="71437" bIns="71437" anchor="ctr">
            <a:spAutoFit/>
          </a:bodyPr>
          <a:lstStyle/>
          <a:p>
            <a:pPr/>
          </a:p>
        </p:txBody>
      </p:sp>
      <p:sp>
        <p:nvSpPr>
          <p:cNvPr id="1243"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247" name="Use the dynamic-keys Module in main.tf…"/>
          <p:cNvSpPr txBox="1"/>
          <p:nvPr>
            <p:ph type="body" idx="13"/>
          </p:nvPr>
        </p:nvSpPr>
        <p:spPr>
          <a:prstGeom prst="rect">
            <a:avLst/>
          </a:prstGeom>
        </p:spPr>
        <p:txBody>
          <a:bodyPr/>
          <a:lstStyle/>
          <a:p>
            <a:pPr>
              <a:defRPr>
                <a:solidFill>
                  <a:srgbClr val="FFFFFF"/>
                </a:solidFill>
              </a:defRPr>
            </a:pPr>
            <a:r>
              <a:t>Use the dynamic-keys Module in </a:t>
            </a:r>
            <a:r>
              <a:rPr>
                <a:latin typeface="Courier"/>
                <a:ea typeface="Courier"/>
                <a:cs typeface="Courier"/>
                <a:sym typeface="Courier"/>
              </a:rPr>
              <a:t>main.tf</a:t>
            </a:r>
          </a:p>
          <a:p>
            <a:pPr>
              <a:defRPr>
                <a:solidFill>
                  <a:srgbClr val="B3BAC6"/>
                </a:solidFill>
              </a:defRPr>
            </a:pPr>
            <a:r>
              <a:t>Create a </a:t>
            </a:r>
            <a:r>
              <a:rPr>
                <a:latin typeface="Courier"/>
                <a:ea typeface="Courier"/>
                <a:cs typeface="Courier"/>
                <a:sym typeface="Courier"/>
              </a:rPr>
              <a:t>module</a:t>
            </a:r>
            <a:r>
              <a:t> block with the dynamic-keys module as the </a:t>
            </a:r>
            <a:r>
              <a:rPr>
                <a:latin typeface="Courier"/>
                <a:ea typeface="Courier"/>
                <a:cs typeface="Courier"/>
                <a:sym typeface="Courier"/>
              </a:rPr>
              <a:t>source</a:t>
            </a:r>
            <a:r>
              <a:t>.</a:t>
            </a:r>
          </a:p>
        </p:txBody>
      </p:sp>
      <p:sp>
        <p:nvSpPr>
          <p:cNvPr id="1248"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252" name="Get Module and Apply Changes…"/>
          <p:cNvSpPr txBox="1"/>
          <p:nvPr>
            <p:ph type="body" idx="13"/>
          </p:nvPr>
        </p:nvSpPr>
        <p:spPr>
          <a:prstGeom prst="rect">
            <a:avLst/>
          </a:prstGeom>
        </p:spPr>
        <p:txBody>
          <a:bodyPr/>
          <a:lstStyle/>
          <a:p>
            <a:pPr>
              <a:defRPr>
                <a:solidFill>
                  <a:srgbClr val="FFFFFF"/>
                </a:solidFill>
              </a:defRPr>
            </a:pPr>
            <a:r>
              <a:t>Get Module and Apply Changes</a:t>
            </a:r>
          </a:p>
          <a:p>
            <a:pPr>
              <a:defRPr>
                <a:solidFill>
                  <a:srgbClr val="B3BAC6"/>
                </a:solidFill>
              </a:defRPr>
            </a:pPr>
            <a:r>
              <a:t>Run </a:t>
            </a:r>
            <a:r>
              <a:rPr>
                <a:latin typeface="Courier"/>
                <a:ea typeface="Courier"/>
                <a:cs typeface="Courier"/>
                <a:sym typeface="Courier"/>
              </a:rPr>
              <a:t>terraform get</a:t>
            </a:r>
            <a:r>
              <a:t> and </a:t>
            </a:r>
            <a:r>
              <a:rPr>
                <a:latin typeface="Courier"/>
                <a:ea typeface="Courier"/>
                <a:cs typeface="Courier"/>
                <a:sym typeface="Courier"/>
              </a:rPr>
              <a:t>terraform apply</a:t>
            </a:r>
            <a:r>
              <a:t> to use this module.</a:t>
            </a:r>
          </a:p>
          <a:p>
            <a:pPr>
              <a:defRPr>
                <a:solidFill>
                  <a:srgbClr val="B3BAC6"/>
                </a:solidFill>
              </a:defRPr>
            </a:pPr>
            <a:r>
              <a:t>You only need to do this when adding, updating, or changing a module.</a:t>
            </a:r>
          </a:p>
        </p:txBody>
      </p:sp>
      <p:sp>
        <p:nvSpPr>
          <p:cNvPr id="1253"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5" name="&gt; terraform plan…"/>
          <p:cNvSpPr txBox="1"/>
          <p:nvPr>
            <p:ph type="body" idx="13"/>
          </p:nvPr>
        </p:nvSpPr>
        <p:spPr>
          <a:xfrm>
            <a:off x="5634672" y="1698656"/>
            <a:ext cx="17650044" cy="2905761"/>
          </a:xfrm>
          <a:prstGeom prst="rect">
            <a:avLst/>
          </a:prstGeom>
          <a:extLst>
            <a:ext uri="{C572A759-6A51-4108-AA02-DFA0A04FC94B}">
              <ma14:wrappingTextBoxFlag xmlns:ma14="http://schemas.microsoft.com/office/mac/drawingml/2011/main" val="1"/>
            </a:ext>
          </a:extLst>
        </p:spPr>
        <p:txBody>
          <a:bodyPr/>
          <a:lstStyle/>
          <a:p>
            <a:pPr>
              <a:lnSpc>
                <a:spcPct val="120000"/>
              </a:lnSpc>
              <a:spcBef>
                <a:spcPts val="0"/>
              </a:spcBef>
              <a:defRPr sz="4000">
                <a:solidFill>
                  <a:srgbClr val="FFFFFF"/>
                </a:solidFill>
                <a:latin typeface="Courier"/>
                <a:ea typeface="Courier"/>
                <a:cs typeface="Courier"/>
                <a:sym typeface="Courier"/>
              </a:defRPr>
            </a:pPr>
            <a:r>
              <a:t>&gt; terraform plan</a:t>
            </a:r>
          </a:p>
          <a:p>
            <a:pPr>
              <a:lnSpc>
                <a:spcPct val="120000"/>
              </a:lnSpc>
              <a:spcBef>
                <a:spcPts val="0"/>
              </a:spcBef>
              <a:defRPr sz="4000">
                <a:solidFill>
                  <a:srgbClr val="D45954"/>
                </a:solidFill>
                <a:latin typeface="Courier"/>
                <a:ea typeface="Courier"/>
                <a:cs typeface="Courier"/>
                <a:sym typeface="Courier"/>
              </a:defRPr>
            </a:pPr>
            <a:r>
              <a:t>Failed to load root config module: Error loading modules: module example: not found, may need to be downloaded using 'terraform get'</a:t>
            </a:r>
          </a:p>
        </p:txBody>
      </p:sp>
      <p:sp>
        <p:nvSpPr>
          <p:cNvPr id="1256"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0" name="&gt; terraform get…"/>
          <p:cNvSpPr txBox="1"/>
          <p:nvPr>
            <p:ph type="body" idx="13"/>
          </p:nvPr>
        </p:nvSpPr>
        <p:spPr>
          <a:xfrm>
            <a:off x="5634672" y="1698656"/>
            <a:ext cx="17650044" cy="3637281"/>
          </a:xfrm>
          <a:prstGeom prst="rect">
            <a:avLst/>
          </a:prstGeom>
          <a:extLst>
            <a:ext uri="{C572A759-6A51-4108-AA02-DFA0A04FC94B}">
              <ma14:wrappingTextBoxFlag xmlns:ma14="http://schemas.microsoft.com/office/mac/drawingml/2011/main" val="1"/>
            </a:ext>
          </a:extLst>
        </p:spPr>
        <p:txBody>
          <a:bodyPr/>
          <a:lstStyle/>
          <a:p>
            <a:pPr>
              <a:lnSpc>
                <a:spcPct val="120000"/>
              </a:lnSpc>
              <a:spcBef>
                <a:spcPts val="0"/>
              </a:spcBef>
              <a:defRPr sz="4000">
                <a:solidFill>
                  <a:srgbClr val="FFFFFF"/>
                </a:solidFill>
                <a:latin typeface="Courier"/>
                <a:ea typeface="Courier"/>
                <a:cs typeface="Courier"/>
                <a:sym typeface="Courier"/>
              </a:defRPr>
            </a:pPr>
            <a:r>
              <a:t>&gt; terraform get</a:t>
            </a:r>
          </a:p>
          <a:p>
            <a:pPr>
              <a:lnSpc>
                <a:spcPct val="120000"/>
              </a:lnSpc>
              <a:spcBef>
                <a:spcPts val="0"/>
              </a:spcBef>
              <a:defRPr sz="4000">
                <a:solidFill>
                  <a:srgbClr val="FFFFFF"/>
                </a:solidFill>
                <a:latin typeface="Courier"/>
                <a:ea typeface="Courier"/>
                <a:cs typeface="Courier"/>
                <a:sym typeface="Courier"/>
              </a:defRPr>
            </a:pPr>
            <a:r>
              <a:t>Downloading mitchellh/dynamic-keys/aws 1.0.0 for keypair...</a:t>
            </a:r>
          </a:p>
          <a:p>
            <a:pPr>
              <a:lnSpc>
                <a:spcPct val="120000"/>
              </a:lnSpc>
              <a:spcBef>
                <a:spcPts val="0"/>
              </a:spcBef>
              <a:defRPr sz="4000">
                <a:solidFill>
                  <a:srgbClr val="FFFFFF"/>
                </a:solidFill>
                <a:latin typeface="Courier"/>
                <a:ea typeface="Courier"/>
                <a:cs typeface="Courier"/>
                <a:sym typeface="Courier"/>
              </a:defRPr>
            </a:pPr>
            <a:r>
              <a:t>- keypair in .terraform/modules/keypair/mitchellh-terraform-aws-dynamic-keys-37d94b3</a:t>
            </a:r>
          </a:p>
        </p:txBody>
      </p:sp>
      <p:sp>
        <p:nvSpPr>
          <p:cNvPr id="1261"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5" name="&gt; terraform plan…"/>
          <p:cNvSpPr txBox="1"/>
          <p:nvPr>
            <p:ph type="body" idx="13"/>
          </p:nvPr>
        </p:nvSpPr>
        <p:spPr>
          <a:xfrm>
            <a:off x="5636755" y="1698656"/>
            <a:ext cx="16965138" cy="10220961"/>
          </a:xfrm>
          <a:prstGeom prst="rect">
            <a:avLst/>
          </a:prstGeom>
          <a:extLst>
            <a:ext uri="{C572A759-6A51-4108-AA02-DFA0A04FC94B}">
              <ma14:wrappingTextBoxFlag xmlns:ma14="http://schemas.microsoft.com/office/mac/drawingml/2011/main" val="1"/>
            </a:ext>
          </a:extLst>
        </p:spPr>
        <p:txBody>
          <a:bodyPr/>
          <a:lstStyle/>
          <a:p>
            <a:pPr>
              <a:lnSpc>
                <a:spcPct val="120000"/>
              </a:lnSpc>
              <a:spcBef>
                <a:spcPts val="0"/>
              </a:spcBef>
              <a:defRPr sz="4000">
                <a:solidFill>
                  <a:srgbClr val="FFFFFF"/>
                </a:solidFill>
                <a:latin typeface="Courier"/>
                <a:ea typeface="Courier"/>
                <a:cs typeface="Courier"/>
                <a:sym typeface="Courier"/>
              </a:defRPr>
            </a:pPr>
            <a:r>
              <a:t>&gt; terraform plan</a:t>
            </a:r>
          </a:p>
          <a:p>
            <a:pPr>
              <a:lnSpc>
                <a:spcPct val="120000"/>
              </a:lnSpc>
              <a:spcBef>
                <a:spcPts val="0"/>
              </a:spcBef>
              <a:defRPr sz="4000">
                <a:solidFill>
                  <a:srgbClr val="E8A433"/>
                </a:solidFill>
                <a:latin typeface="Courier"/>
                <a:ea typeface="Courier"/>
                <a:cs typeface="Courier"/>
                <a:sym typeface="Courier"/>
              </a:defRPr>
            </a:pPr>
          </a:p>
          <a:p>
            <a:pPr>
              <a:lnSpc>
                <a:spcPct val="120000"/>
              </a:lnSpc>
              <a:spcBef>
                <a:spcPts val="0"/>
              </a:spcBef>
              <a:defRPr sz="4000">
                <a:solidFill>
                  <a:srgbClr val="E8A433"/>
                </a:solidFill>
                <a:latin typeface="Courier"/>
                <a:ea typeface="Courier"/>
                <a:cs typeface="Courier"/>
                <a:sym typeface="Courier"/>
              </a:defRPr>
            </a:pPr>
            <a:r>
              <a:rPr>
                <a:solidFill>
                  <a:srgbClr val="FF0003"/>
                </a:solidFill>
              </a:rPr>
              <a:t>Error:</a:t>
            </a:r>
            <a:r>
              <a:t> </a:t>
            </a:r>
            <a:r>
              <a:rPr b="1">
                <a:solidFill>
                  <a:srgbClr val="FFFFFF"/>
                </a:solidFill>
              </a:rPr>
              <a:t>Could not satisfy plugin requirements</a:t>
            </a:r>
            <a:endParaRPr b="1">
              <a:solidFill>
                <a:srgbClr val="FFFFFF"/>
              </a:solidFill>
            </a:endParaRPr>
          </a:p>
          <a:p>
            <a:pPr>
              <a:lnSpc>
                <a:spcPct val="120000"/>
              </a:lnSpc>
              <a:spcBef>
                <a:spcPts val="0"/>
              </a:spcBef>
              <a:defRPr sz="4000">
                <a:solidFill>
                  <a:srgbClr val="E8A433"/>
                </a:solidFill>
                <a:latin typeface="Courier"/>
                <a:ea typeface="Courier"/>
                <a:cs typeface="Courier"/>
                <a:sym typeface="Courier"/>
              </a:defRPr>
            </a:pPr>
            <a:endParaRPr b="1">
              <a:solidFill>
                <a:srgbClr val="FFFFFF"/>
              </a:solidFill>
            </a:endParaRPr>
          </a:p>
          <a:p>
            <a:pPr>
              <a:lnSpc>
                <a:spcPct val="120000"/>
              </a:lnSpc>
              <a:spcBef>
                <a:spcPts val="0"/>
              </a:spcBef>
              <a:defRPr sz="4000">
                <a:solidFill>
                  <a:srgbClr val="B8B8B8"/>
                </a:solidFill>
                <a:latin typeface="Courier"/>
                <a:ea typeface="Courier"/>
                <a:cs typeface="Courier"/>
                <a:sym typeface="Courier"/>
              </a:defRPr>
            </a:pPr>
            <a:r>
              <a:rPr b="1"/>
              <a:t># ...</a:t>
            </a:r>
            <a:endParaRPr b="1"/>
          </a:p>
          <a:p>
            <a:pPr>
              <a:lnSpc>
                <a:spcPct val="120000"/>
              </a:lnSpc>
              <a:spcBef>
                <a:spcPts val="0"/>
              </a:spcBef>
              <a:defRPr sz="4000">
                <a:solidFill>
                  <a:srgbClr val="E8A433"/>
                </a:solidFill>
                <a:latin typeface="Courier"/>
                <a:ea typeface="Courier"/>
                <a:cs typeface="Courier"/>
                <a:sym typeface="Courier"/>
              </a:defRPr>
            </a:pPr>
            <a:endParaRPr b="1">
              <a:solidFill>
                <a:srgbClr val="FFFFFF"/>
              </a:solidFill>
            </a:endParaRPr>
          </a:p>
          <a:p>
            <a:pPr>
              <a:lnSpc>
                <a:spcPct val="120000"/>
              </a:lnSpc>
              <a:spcBef>
                <a:spcPts val="0"/>
              </a:spcBef>
              <a:defRPr sz="4000">
                <a:solidFill>
                  <a:srgbClr val="E8A433"/>
                </a:solidFill>
                <a:latin typeface="Courier"/>
                <a:ea typeface="Courier"/>
                <a:cs typeface="Courier"/>
                <a:sym typeface="Courier"/>
              </a:defRPr>
            </a:pPr>
            <a:r>
              <a:rPr b="1">
                <a:solidFill>
                  <a:srgbClr val="FF0003"/>
                </a:solidFill>
              </a:rPr>
              <a:t>Error:</a:t>
            </a:r>
            <a:r>
              <a:rPr b="1">
                <a:solidFill>
                  <a:srgbClr val="FFFFFF"/>
                </a:solidFill>
              </a:rPr>
              <a:t> provider.tls: no suitable version installed</a:t>
            </a:r>
            <a:endParaRPr b="1">
              <a:solidFill>
                <a:srgbClr val="FFFFFF"/>
              </a:solidFill>
            </a:endParaRPr>
          </a:p>
          <a:p>
            <a:pPr>
              <a:lnSpc>
                <a:spcPct val="120000"/>
              </a:lnSpc>
              <a:spcBef>
                <a:spcPts val="0"/>
              </a:spcBef>
              <a:defRPr sz="4000">
                <a:solidFill>
                  <a:srgbClr val="E8A433"/>
                </a:solidFill>
                <a:latin typeface="Courier"/>
                <a:ea typeface="Courier"/>
                <a:cs typeface="Courier"/>
                <a:sym typeface="Courier"/>
              </a:defRPr>
            </a:pPr>
            <a:r>
              <a:rPr b="1">
                <a:solidFill>
                  <a:srgbClr val="FFFFFF"/>
                </a:solidFill>
              </a:rPr>
              <a:t>  version requirements: "(any version)"</a:t>
            </a:r>
            <a:endParaRPr b="1">
              <a:solidFill>
                <a:srgbClr val="FFFFFF"/>
              </a:solidFill>
            </a:endParaRPr>
          </a:p>
          <a:p>
            <a:pPr>
              <a:lnSpc>
                <a:spcPct val="120000"/>
              </a:lnSpc>
              <a:spcBef>
                <a:spcPts val="0"/>
              </a:spcBef>
              <a:defRPr sz="4000">
                <a:solidFill>
                  <a:srgbClr val="E8A433"/>
                </a:solidFill>
                <a:latin typeface="Courier"/>
                <a:ea typeface="Courier"/>
                <a:cs typeface="Courier"/>
                <a:sym typeface="Courier"/>
              </a:defRPr>
            </a:pPr>
            <a:r>
              <a:rPr b="1">
                <a:solidFill>
                  <a:srgbClr val="FFFFFF"/>
                </a:solidFill>
              </a:rPr>
              <a:t>  versions installed: none</a:t>
            </a:r>
            <a:endParaRPr b="1">
              <a:solidFill>
                <a:srgbClr val="FFFFFF"/>
              </a:solidFill>
            </a:endParaRPr>
          </a:p>
          <a:p>
            <a:pPr>
              <a:lnSpc>
                <a:spcPct val="120000"/>
              </a:lnSpc>
              <a:spcBef>
                <a:spcPts val="0"/>
              </a:spcBef>
              <a:defRPr sz="4000">
                <a:solidFill>
                  <a:srgbClr val="E8A433"/>
                </a:solidFill>
                <a:latin typeface="Courier"/>
                <a:ea typeface="Courier"/>
                <a:cs typeface="Courier"/>
                <a:sym typeface="Courier"/>
              </a:defRPr>
            </a:pPr>
            <a:endParaRPr b="1">
              <a:solidFill>
                <a:srgbClr val="FFFFFF"/>
              </a:solidFill>
            </a:endParaRPr>
          </a:p>
          <a:p>
            <a:pPr>
              <a:lnSpc>
                <a:spcPct val="120000"/>
              </a:lnSpc>
              <a:spcBef>
                <a:spcPts val="0"/>
              </a:spcBef>
              <a:defRPr sz="4000">
                <a:solidFill>
                  <a:srgbClr val="E8A433"/>
                </a:solidFill>
                <a:latin typeface="Courier"/>
                <a:ea typeface="Courier"/>
                <a:cs typeface="Courier"/>
                <a:sym typeface="Courier"/>
              </a:defRPr>
            </a:pPr>
            <a:endParaRPr b="1">
              <a:solidFill>
                <a:srgbClr val="FFFFFF"/>
              </a:solidFill>
            </a:endParaRPr>
          </a:p>
          <a:p>
            <a:pPr>
              <a:lnSpc>
                <a:spcPct val="120000"/>
              </a:lnSpc>
              <a:spcBef>
                <a:spcPts val="0"/>
              </a:spcBef>
              <a:defRPr sz="4000">
                <a:solidFill>
                  <a:srgbClr val="E8A433"/>
                </a:solidFill>
                <a:latin typeface="Courier"/>
                <a:ea typeface="Courier"/>
                <a:cs typeface="Courier"/>
                <a:sym typeface="Courier"/>
              </a:defRPr>
            </a:pPr>
            <a:r>
              <a:rPr b="1">
                <a:solidFill>
                  <a:srgbClr val="FF0003"/>
                </a:solidFill>
              </a:rPr>
              <a:t>Error:</a:t>
            </a:r>
            <a:r>
              <a:rPr b="1">
                <a:solidFill>
                  <a:srgbClr val="FFFFFF"/>
                </a:solidFill>
              </a:rPr>
              <a:t> provider.local: no suitable version installed</a:t>
            </a:r>
            <a:endParaRPr b="1">
              <a:solidFill>
                <a:srgbClr val="FFFFFF"/>
              </a:solidFill>
            </a:endParaRPr>
          </a:p>
          <a:p>
            <a:pPr>
              <a:lnSpc>
                <a:spcPct val="120000"/>
              </a:lnSpc>
              <a:spcBef>
                <a:spcPts val="0"/>
              </a:spcBef>
              <a:defRPr sz="4000">
                <a:solidFill>
                  <a:srgbClr val="E8A433"/>
                </a:solidFill>
                <a:latin typeface="Courier"/>
                <a:ea typeface="Courier"/>
                <a:cs typeface="Courier"/>
                <a:sym typeface="Courier"/>
              </a:defRPr>
            </a:pPr>
            <a:r>
              <a:rPr b="1">
                <a:solidFill>
                  <a:srgbClr val="FFFFFF"/>
                </a:solidFill>
              </a:rPr>
              <a:t>  version requirements: "(any version)"</a:t>
            </a:r>
            <a:endParaRPr b="1">
              <a:solidFill>
                <a:srgbClr val="FFFFFF"/>
              </a:solidFill>
            </a:endParaRPr>
          </a:p>
          <a:p>
            <a:pPr>
              <a:lnSpc>
                <a:spcPct val="120000"/>
              </a:lnSpc>
              <a:spcBef>
                <a:spcPts val="0"/>
              </a:spcBef>
              <a:defRPr sz="4000">
                <a:solidFill>
                  <a:srgbClr val="E8A433"/>
                </a:solidFill>
                <a:latin typeface="Courier"/>
                <a:ea typeface="Courier"/>
                <a:cs typeface="Courier"/>
                <a:sym typeface="Courier"/>
              </a:defRPr>
            </a:pPr>
            <a:r>
              <a:rPr b="1">
                <a:solidFill>
                  <a:srgbClr val="FFFFFF"/>
                </a:solidFill>
              </a:rPr>
              <a:t>  versions installed: none</a:t>
            </a:r>
          </a:p>
        </p:txBody>
      </p:sp>
      <p:sp>
        <p:nvSpPr>
          <p:cNvPr id="1266"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0" name="&gt; terraform init…"/>
          <p:cNvSpPr txBox="1"/>
          <p:nvPr>
            <p:ph type="body" idx="13"/>
          </p:nvPr>
        </p:nvSpPr>
        <p:spPr>
          <a:xfrm>
            <a:off x="5634672" y="1698656"/>
            <a:ext cx="17650044" cy="10952481"/>
          </a:xfrm>
          <a:prstGeom prst="rect">
            <a:avLst/>
          </a:prstGeom>
          <a:extLst>
            <a:ext uri="{C572A759-6A51-4108-AA02-DFA0A04FC94B}">
              <ma14:wrappingTextBoxFlag xmlns:ma14="http://schemas.microsoft.com/office/mac/drawingml/2011/main" val="1"/>
            </a:ext>
          </a:extLst>
        </p:spPr>
        <p:txBody>
          <a:bodyPr/>
          <a:lstStyle/>
          <a:p>
            <a:pPr>
              <a:lnSpc>
                <a:spcPct val="120000"/>
              </a:lnSpc>
              <a:spcBef>
                <a:spcPts val="0"/>
              </a:spcBef>
              <a:defRPr sz="4000">
                <a:solidFill>
                  <a:srgbClr val="FFFFFF"/>
                </a:solidFill>
                <a:latin typeface="Courier"/>
                <a:ea typeface="Courier"/>
                <a:cs typeface="Courier"/>
                <a:sym typeface="Courier"/>
              </a:defRPr>
            </a:pPr>
            <a:r>
              <a:t>&gt; terraform init</a:t>
            </a:r>
          </a:p>
          <a:p>
            <a:pPr>
              <a:lnSpc>
                <a:spcPct val="120000"/>
              </a:lnSpc>
              <a:spcBef>
                <a:spcPts val="0"/>
              </a:spcBef>
              <a:defRPr b="1" sz="4000">
                <a:solidFill>
                  <a:srgbClr val="FFFFFF"/>
                </a:solidFill>
                <a:latin typeface="Courier"/>
                <a:ea typeface="Courier"/>
                <a:cs typeface="Courier"/>
                <a:sym typeface="Courier"/>
              </a:defRPr>
            </a:pPr>
            <a:r>
              <a:t>Initializing modules...</a:t>
            </a:r>
          </a:p>
          <a:p>
            <a:pPr>
              <a:lnSpc>
                <a:spcPct val="120000"/>
              </a:lnSpc>
              <a:spcBef>
                <a:spcPts val="0"/>
              </a:spcBef>
              <a:defRPr b="1" sz="4000">
                <a:solidFill>
                  <a:srgbClr val="FFFFFF"/>
                </a:solidFill>
                <a:latin typeface="Courier"/>
                <a:ea typeface="Courier"/>
                <a:cs typeface="Courier"/>
                <a:sym typeface="Courier"/>
              </a:defRPr>
            </a:pPr>
          </a:p>
          <a:p>
            <a:pPr>
              <a:lnSpc>
                <a:spcPct val="120000"/>
              </a:lnSpc>
              <a:spcBef>
                <a:spcPts val="0"/>
              </a:spcBef>
              <a:defRPr b="1" sz="4000">
                <a:solidFill>
                  <a:srgbClr val="FFFFFF"/>
                </a:solidFill>
                <a:latin typeface="Courier"/>
                <a:ea typeface="Courier"/>
                <a:cs typeface="Courier"/>
                <a:sym typeface="Courier"/>
              </a:defRPr>
            </a:pPr>
            <a:r>
              <a:t>Initializing the backend...</a:t>
            </a:r>
          </a:p>
          <a:p>
            <a:pPr>
              <a:lnSpc>
                <a:spcPct val="120000"/>
              </a:lnSpc>
              <a:spcBef>
                <a:spcPts val="0"/>
              </a:spcBef>
              <a:defRPr b="1" sz="4000">
                <a:solidFill>
                  <a:srgbClr val="FFFFFF"/>
                </a:solidFill>
                <a:latin typeface="Courier"/>
                <a:ea typeface="Courier"/>
                <a:cs typeface="Courier"/>
                <a:sym typeface="Courier"/>
              </a:defRPr>
            </a:pPr>
          </a:p>
          <a:p>
            <a:pPr>
              <a:lnSpc>
                <a:spcPct val="120000"/>
              </a:lnSpc>
              <a:spcBef>
                <a:spcPts val="0"/>
              </a:spcBef>
              <a:defRPr b="1" sz="4000">
                <a:solidFill>
                  <a:srgbClr val="FFFFFF"/>
                </a:solidFill>
                <a:latin typeface="Courier"/>
                <a:ea typeface="Courier"/>
                <a:cs typeface="Courier"/>
                <a:sym typeface="Courier"/>
              </a:defRPr>
            </a:pPr>
            <a:r>
              <a:t>Initializing provider plugins...</a:t>
            </a:r>
          </a:p>
          <a:p>
            <a:pPr>
              <a:lnSpc>
                <a:spcPct val="120000"/>
              </a:lnSpc>
              <a:spcBef>
                <a:spcPts val="0"/>
              </a:spcBef>
              <a:defRPr b="1" sz="4000">
                <a:solidFill>
                  <a:srgbClr val="FFFFFF"/>
                </a:solidFill>
                <a:latin typeface="Courier"/>
                <a:ea typeface="Courier"/>
                <a:cs typeface="Courier"/>
                <a:sym typeface="Courier"/>
              </a:defRPr>
            </a:pPr>
            <a:r>
              <a:t>- Checking for available provider plugins...</a:t>
            </a:r>
          </a:p>
          <a:p>
            <a:pPr>
              <a:lnSpc>
                <a:spcPct val="120000"/>
              </a:lnSpc>
              <a:spcBef>
                <a:spcPts val="0"/>
              </a:spcBef>
              <a:defRPr b="1" sz="4000">
                <a:solidFill>
                  <a:srgbClr val="FFFFFF"/>
                </a:solidFill>
                <a:latin typeface="Courier"/>
                <a:ea typeface="Courier"/>
                <a:cs typeface="Courier"/>
                <a:sym typeface="Courier"/>
              </a:defRPr>
            </a:pPr>
            <a:r>
              <a:t>- Downloading plugin for provider "null" (terraform-providers/null) 2.1.2...</a:t>
            </a:r>
          </a:p>
          <a:p>
            <a:pPr>
              <a:lnSpc>
                <a:spcPct val="120000"/>
              </a:lnSpc>
              <a:spcBef>
                <a:spcPts val="0"/>
              </a:spcBef>
              <a:defRPr b="1" sz="4000">
                <a:solidFill>
                  <a:srgbClr val="FFFFFF"/>
                </a:solidFill>
                <a:latin typeface="Courier"/>
                <a:ea typeface="Courier"/>
                <a:cs typeface="Courier"/>
                <a:sym typeface="Courier"/>
              </a:defRPr>
            </a:pPr>
            <a:r>
              <a:t>- Downloading plugin for provider "tls" (terraform-providers/tls) 2.0.1...</a:t>
            </a:r>
          </a:p>
          <a:p>
            <a:pPr>
              <a:lnSpc>
                <a:spcPct val="120000"/>
              </a:lnSpc>
              <a:spcBef>
                <a:spcPts val="0"/>
              </a:spcBef>
              <a:defRPr b="1" sz="4000">
                <a:solidFill>
                  <a:srgbClr val="FFFFFF"/>
                </a:solidFill>
                <a:latin typeface="Courier"/>
                <a:ea typeface="Courier"/>
                <a:cs typeface="Courier"/>
                <a:sym typeface="Courier"/>
              </a:defRPr>
            </a:pPr>
            <a:r>
              <a:t>- Downloading plugin for provider "local" (terraform-providers/local) 1.3.0...</a:t>
            </a:r>
          </a:p>
          <a:p>
            <a:pPr>
              <a:lnSpc>
                <a:spcPct val="120000"/>
              </a:lnSpc>
              <a:spcBef>
                <a:spcPts val="0"/>
              </a:spcBef>
              <a:defRPr b="1" sz="4000">
                <a:solidFill>
                  <a:srgbClr val="FFFFFF"/>
                </a:solidFill>
                <a:latin typeface="Courier"/>
                <a:ea typeface="Courier"/>
                <a:cs typeface="Courier"/>
                <a:sym typeface="Courier"/>
              </a:defRPr>
            </a:pPr>
          </a:p>
          <a:p>
            <a:pPr>
              <a:lnSpc>
                <a:spcPct val="120000"/>
              </a:lnSpc>
              <a:spcBef>
                <a:spcPts val="0"/>
              </a:spcBef>
              <a:defRPr b="1" sz="4000">
                <a:solidFill>
                  <a:srgbClr val="B8B8B8"/>
                </a:solidFill>
                <a:latin typeface="Courier"/>
                <a:ea typeface="Courier"/>
                <a:cs typeface="Courier"/>
                <a:sym typeface="Courier"/>
              </a:defRPr>
            </a:pPr>
            <a:r>
              <a:t># ...</a:t>
            </a:r>
          </a:p>
        </p:txBody>
      </p:sp>
      <p:sp>
        <p:nvSpPr>
          <p:cNvPr id="1271"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3" name="Module References Are Stored in .terraform…"/>
          <p:cNvSpPr txBox="1"/>
          <p:nvPr>
            <p:ph type="body" idx="13"/>
          </p:nvPr>
        </p:nvSpPr>
        <p:spPr>
          <a:prstGeom prst="rect">
            <a:avLst/>
          </a:prstGeom>
        </p:spPr>
        <p:txBody>
          <a:bodyPr/>
          <a:lstStyle/>
          <a:p>
            <a:pPr/>
            <a:r>
              <a:t>Module References Are Stored in </a:t>
            </a:r>
            <a:r>
              <a:rPr>
                <a:latin typeface="Courier"/>
                <a:ea typeface="Courier"/>
                <a:cs typeface="Courier"/>
                <a:sym typeface="Courier"/>
              </a:rPr>
              <a:t>.terraform</a:t>
            </a:r>
          </a:p>
          <a:p>
            <a:pPr>
              <a:defRPr>
                <a:solidFill>
                  <a:schemeClr val="accent4">
                    <a:hueOff val="3786471"/>
                    <a:satOff val="-63055"/>
                    <a:lumOff val="-2821"/>
                  </a:schemeClr>
                </a:solidFill>
              </a:defRPr>
            </a:pPr>
            <a:r>
              <a:t>A hidden directory is built at the root of your project</a:t>
            </a:r>
          </a:p>
          <a:p>
            <a:pPr>
              <a:defRPr>
                <a:solidFill>
                  <a:schemeClr val="accent4">
                    <a:hueOff val="3786471"/>
                    <a:satOff val="-63055"/>
                    <a:lumOff val="-2821"/>
                  </a:schemeClr>
                </a:solidFill>
              </a:defRPr>
            </a:pPr>
            <a:r>
              <a:t>You can use the </a:t>
            </a:r>
            <a:r>
              <a:rPr>
                <a:latin typeface="Courier"/>
                <a:ea typeface="Courier"/>
                <a:cs typeface="Courier"/>
                <a:sym typeface="Courier"/>
              </a:rPr>
              <a:t>tree</a:t>
            </a:r>
            <a:r>
              <a:t> command or </a:t>
            </a:r>
            <a:r>
              <a:rPr>
                <a:latin typeface="Courier"/>
                <a:ea typeface="Courier"/>
                <a:cs typeface="Courier"/>
                <a:sym typeface="Courier"/>
              </a:rPr>
              <a:t>ls -l</a:t>
            </a:r>
            <a:r>
              <a:t> to see the contents</a:t>
            </a:r>
          </a:p>
          <a:p>
            <a:pPr>
              <a:defRPr>
                <a:solidFill>
                  <a:schemeClr val="accent4">
                    <a:hueOff val="3786471"/>
                    <a:satOff val="-63055"/>
                    <a:lumOff val="-2821"/>
                  </a:schemeClr>
                </a:solidFill>
              </a:defRPr>
            </a:pPr>
            <a:r>
              <a:t>Note that local modules are symlinked. This explains why changes to module code are available immediately</a:t>
            </a:r>
          </a:p>
        </p:txBody>
      </p:sp>
      <p:sp>
        <p:nvSpPr>
          <p:cNvPr id="1274"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6" name="&gt; tree .terraform…"/>
          <p:cNvSpPr txBox="1"/>
          <p:nvPr>
            <p:ph type="body" idx="13"/>
          </p:nvPr>
        </p:nvSpPr>
        <p:spPr>
          <a:xfrm>
            <a:off x="5634672" y="1698656"/>
            <a:ext cx="17650044" cy="10655301"/>
          </a:xfrm>
          <a:prstGeom prst="rect">
            <a:avLst/>
          </a:prstGeom>
          <a:extLst>
            <a:ext uri="{C572A759-6A51-4108-AA02-DFA0A04FC94B}">
              <ma14:wrappingTextBoxFlag xmlns:ma14="http://schemas.microsoft.com/office/mac/drawingml/2011/main" val="1"/>
            </a:ext>
          </a:extLst>
        </p:spPr>
        <p:txBody>
          <a:bodyPr/>
          <a:lstStyle/>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F4F4F4"/>
                </a:solidFill>
                <a:latin typeface="Courier"/>
                <a:ea typeface="Courier"/>
                <a:cs typeface="Courier"/>
                <a:sym typeface="Courier"/>
              </a:defRPr>
            </a:pPr>
            <a:r>
              <a:t>&gt; tree .terraform</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F4F4F4"/>
                </a:solidFill>
                <a:latin typeface="Courier"/>
                <a:ea typeface="Courier"/>
                <a:cs typeface="Courier"/>
                <a:sym typeface="Courier"/>
              </a:defRPr>
            </a:pP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sz="3000">
                <a:solidFill>
                  <a:srgbClr val="4CCF3B"/>
                </a:solidFill>
                <a:latin typeface="Courier"/>
                <a:ea typeface="Courier"/>
                <a:cs typeface="Courier"/>
                <a:sym typeface="Courier"/>
              </a:defRPr>
            </a:pPr>
            <a:r>
              <a:t>.terraform/</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sz="3000">
                <a:solidFill>
                  <a:srgbClr val="4CCF3B"/>
                </a:solidFill>
                <a:latin typeface="Courier"/>
                <a:ea typeface="Courier"/>
                <a:cs typeface="Courier"/>
                <a:sym typeface="Courier"/>
              </a:defRPr>
            </a:pPr>
            <a:r>
              <a:t>├── modules</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sz="3000">
                <a:solidFill>
                  <a:srgbClr val="4CCF3B"/>
                </a:solidFill>
                <a:latin typeface="Courier"/>
                <a:ea typeface="Courier"/>
                <a:cs typeface="Courier"/>
                <a:sym typeface="Courier"/>
              </a:defRPr>
            </a:pPr>
            <a:r>
              <a:t>│   ├── 56e6098163e5b2675d14437a2a723a54</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sz="3000">
                <a:solidFill>
                  <a:srgbClr val="4CCF3B"/>
                </a:solidFill>
                <a:latin typeface="Courier"/>
                <a:ea typeface="Courier"/>
                <a:cs typeface="Courier"/>
                <a:sym typeface="Courier"/>
              </a:defRPr>
            </a:pPr>
            <a:r>
              <a:t>│   │   └── mitchellh-terraform-aws-dynamic-keys-37d94b3</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sz="3000">
                <a:solidFill>
                  <a:srgbClr val="4CCF3B"/>
                </a:solidFill>
                <a:latin typeface="Courier"/>
                <a:ea typeface="Courier"/>
                <a:cs typeface="Courier"/>
                <a:sym typeface="Courier"/>
              </a:defRPr>
            </a:pPr>
            <a:r>
              <a:t>│   │       ├── main.tf</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sz="3000">
                <a:solidFill>
                  <a:srgbClr val="4CCF3B"/>
                </a:solidFill>
                <a:latin typeface="Courier"/>
                <a:ea typeface="Courier"/>
                <a:cs typeface="Courier"/>
                <a:sym typeface="Courier"/>
              </a:defRPr>
            </a:pPr>
            <a:r>
              <a:t>│   │       ├── outputs.tf</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sz="3000">
                <a:solidFill>
                  <a:srgbClr val="4CCF3B"/>
                </a:solidFill>
                <a:latin typeface="Courier"/>
                <a:ea typeface="Courier"/>
                <a:cs typeface="Courier"/>
                <a:sym typeface="Courier"/>
              </a:defRPr>
            </a:pPr>
            <a:r>
              <a:t>│   │       ├── README.md</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sz="3000">
                <a:solidFill>
                  <a:srgbClr val="4CCF3B"/>
                </a:solidFill>
                <a:latin typeface="Courier"/>
                <a:ea typeface="Courier"/>
                <a:cs typeface="Courier"/>
                <a:sym typeface="Courier"/>
              </a:defRPr>
            </a:pPr>
            <a:r>
              <a:t>│   │       └── variables.tf</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sz="3000">
                <a:solidFill>
                  <a:srgbClr val="4CCF3B"/>
                </a:solidFill>
                <a:latin typeface="Courier"/>
                <a:ea typeface="Courier"/>
                <a:cs typeface="Courier"/>
                <a:sym typeface="Courier"/>
              </a:defRPr>
            </a:pPr>
            <a:r>
              <a:t>│   └── modules.json</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sz="3000">
                <a:solidFill>
                  <a:srgbClr val="4CCF3B"/>
                </a:solidFill>
                <a:latin typeface="Courier"/>
                <a:ea typeface="Courier"/>
                <a:cs typeface="Courier"/>
                <a:sym typeface="Courier"/>
              </a:defRPr>
            </a:pPr>
            <a:r>
              <a:t>└── plugins</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sz="3000">
                <a:solidFill>
                  <a:srgbClr val="4CCF3B"/>
                </a:solidFill>
                <a:latin typeface="Courier"/>
                <a:ea typeface="Courier"/>
                <a:cs typeface="Courier"/>
                <a:sym typeface="Courier"/>
              </a:defRPr>
            </a:pPr>
            <a:r>
              <a:t>    └── linux_amd64</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sz="3000">
                <a:solidFill>
                  <a:srgbClr val="4CCF3B"/>
                </a:solidFill>
                <a:latin typeface="Courier"/>
                <a:ea typeface="Courier"/>
                <a:cs typeface="Courier"/>
                <a:sym typeface="Courier"/>
              </a:defRPr>
            </a:pPr>
            <a:r>
              <a:t>        ├── lock.json</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sz="3000">
                <a:solidFill>
                  <a:srgbClr val="4CCF3B"/>
                </a:solidFill>
                <a:latin typeface="Courier"/>
                <a:ea typeface="Courier"/>
                <a:cs typeface="Courier"/>
                <a:sym typeface="Courier"/>
              </a:defRPr>
            </a:pPr>
            <a:r>
              <a:t>        ├── terraform-provider-aws_v1.23.0_x4</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sz="3000">
                <a:solidFill>
                  <a:srgbClr val="4CCF3B"/>
                </a:solidFill>
                <a:latin typeface="Courier"/>
                <a:ea typeface="Courier"/>
                <a:cs typeface="Courier"/>
                <a:sym typeface="Courier"/>
              </a:defRPr>
            </a:pPr>
            <a:r>
              <a:t>        ├── terraform-provider-local_v1.1.0_x4</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sz="3000">
                <a:solidFill>
                  <a:srgbClr val="4CCF3B"/>
                </a:solidFill>
                <a:latin typeface="Courier"/>
                <a:ea typeface="Courier"/>
                <a:cs typeface="Courier"/>
                <a:sym typeface="Courier"/>
              </a:defRPr>
            </a:pPr>
            <a:r>
              <a:t>        ├── terraform-provider-null_v1.0.0_x4</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sz="3000">
                <a:solidFill>
                  <a:srgbClr val="4CCF3B"/>
                </a:solidFill>
                <a:latin typeface="Courier"/>
                <a:ea typeface="Courier"/>
                <a:cs typeface="Courier"/>
                <a:sym typeface="Courier"/>
              </a:defRPr>
            </a:pPr>
            <a:r>
              <a:t>        └── terraform-provider-tls_v1.1.0_x4</a:t>
            </a:r>
            <a:endParaRPr b="0">
              <a:solidFill>
                <a:srgbClr val="F4F4F4"/>
              </a:solidFill>
            </a:endParaRP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F4F4F4"/>
                </a:solidFill>
                <a:latin typeface="Courier"/>
                <a:ea typeface="Courier"/>
                <a:cs typeface="Courier"/>
                <a:sym typeface="Courier"/>
              </a:defRPr>
            </a:pP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F4F4F4"/>
                </a:solidFill>
                <a:latin typeface="Courier"/>
                <a:ea typeface="Courier"/>
                <a:cs typeface="Courier"/>
                <a:sym typeface="Courier"/>
              </a:defRPr>
            </a:pPr>
            <a:r>
              <a:t>4 directories, 10 files</a:t>
            </a:r>
          </a:p>
        </p:txBody>
      </p:sp>
      <p:sp>
        <p:nvSpPr>
          <p:cNvPr id="1277"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Maturity"/>
          <p:cNvSpPr txBox="1"/>
          <p:nvPr>
            <p:ph type="title"/>
          </p:nvPr>
        </p:nvSpPr>
        <p:spPr>
          <a:xfrm>
            <a:off x="1496159" y="8766049"/>
            <a:ext cx="21391682" cy="4648201"/>
          </a:xfrm>
          <a:prstGeom prst="rect">
            <a:avLst/>
          </a:prstGeom>
        </p:spPr>
        <p:txBody>
          <a:bodyPr/>
          <a:lstStyle>
            <a:lvl1pPr>
              <a:lnSpc>
                <a:spcPct val="120000"/>
              </a:lnSpc>
            </a:lvl1pPr>
          </a:lstStyle>
          <a:p>
            <a:pPr/>
            <a:r>
              <a:t>Maturity</a:t>
            </a:r>
          </a:p>
        </p:txBody>
      </p:sp>
      <p:sp>
        <p:nvSpPr>
          <p:cNvPr id="390" name="Rectangle"/>
          <p:cNvSpPr/>
          <p:nvPr/>
        </p:nvSpPr>
        <p:spPr>
          <a:xfrm>
            <a:off x="17145000" y="3149600"/>
            <a:ext cx="1270000" cy="2133898"/>
          </a:xfrm>
          <a:prstGeom prst="rect">
            <a:avLst/>
          </a:prstGeom>
          <a:solidFill>
            <a:srgbClr val="FFFFFF"/>
          </a:solidFill>
          <a:ln w="12700">
            <a:miter lim="400000"/>
          </a:ln>
        </p:spPr>
        <p:txBody>
          <a:bodyPr lIns="50800" tIns="50800" rIns="50800" bIns="50800" anchor="ctr"/>
          <a:lstStyle/>
          <a:p>
            <a:pPr defTabSz="825500">
              <a:defRPr sz="3200"/>
            </a:pPr>
          </a:p>
        </p:txBody>
      </p:sp>
      <p:sp>
        <p:nvSpPr>
          <p:cNvPr id="391" name="Line"/>
          <p:cNvSpPr/>
          <p:nvPr/>
        </p:nvSpPr>
        <p:spPr>
          <a:xfrm>
            <a:off x="2782488" y="9545453"/>
            <a:ext cx="17835268" cy="1"/>
          </a:xfrm>
          <a:prstGeom prst="line">
            <a:avLst/>
          </a:prstGeom>
          <a:ln w="254000">
            <a:solidFill>
              <a:schemeClr val="accent1">
                <a:satOff val="24038"/>
                <a:lumOff val="11059"/>
              </a:schemeClr>
            </a:solidFill>
            <a:miter lim="400000"/>
            <a:tailEnd type="triangle"/>
          </a:ln>
        </p:spPr>
        <p:txBody>
          <a:bodyPr lIns="50800" tIns="50800" rIns="50800" bIns="50800" anchor="ctr"/>
          <a:lstStyle/>
          <a:p>
            <a:pPr defTabSz="825500">
              <a:defRPr sz="3200">
                <a:solidFill>
                  <a:srgbClr val="000000"/>
                </a:solidFill>
              </a:defRPr>
            </a:pPr>
          </a:p>
        </p:txBody>
      </p:sp>
      <p:pic>
        <p:nvPicPr>
          <p:cNvPr id="392" name="increase-plant-growth.jpg" descr="increase-plant-growth.jpg"/>
          <p:cNvPicPr>
            <a:picLocks noChangeAspect="1"/>
          </p:cNvPicPr>
          <p:nvPr/>
        </p:nvPicPr>
        <p:blipFill>
          <a:blip r:embed="rId3">
            <a:extLst/>
          </a:blip>
          <a:srcRect l="0" t="0" r="0" b="0"/>
          <a:stretch>
            <a:fillRect/>
          </a:stretch>
        </p:blipFill>
        <p:spPr>
          <a:xfrm>
            <a:off x="1496020" y="55853"/>
            <a:ext cx="21391827" cy="8321656"/>
          </a:xfrm>
          <a:prstGeom prst="rect">
            <a:avLst/>
          </a:prstGeom>
          <a:ln w="12700">
            <a:miter lim="400000"/>
          </a:ln>
        </p:spPr>
      </p:pic>
      <p:sp>
        <p:nvSpPr>
          <p:cNvPr id="39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1" name="&gt; terraform apply…"/>
          <p:cNvSpPr txBox="1"/>
          <p:nvPr>
            <p:ph type="body" idx="13"/>
          </p:nvPr>
        </p:nvSpPr>
        <p:spPr>
          <a:xfrm>
            <a:off x="5634672" y="1698656"/>
            <a:ext cx="17650044" cy="10617201"/>
          </a:xfrm>
          <a:prstGeom prst="rect">
            <a:avLst/>
          </a:prstGeom>
          <a:extLst>
            <a:ext uri="{C572A759-6A51-4108-AA02-DFA0A04FC94B}">
              <ma14:wrappingTextBoxFlag xmlns:ma14="http://schemas.microsoft.com/office/mac/drawingml/2011/main" val="1"/>
            </a:ext>
          </a:extLst>
        </p:spPr>
        <p:txBody>
          <a:bodyPr/>
          <a:lstStyle/>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F4F4F4"/>
                </a:solidFill>
                <a:latin typeface="Courier"/>
                <a:ea typeface="Courier"/>
                <a:cs typeface="Courier"/>
                <a:sym typeface="Courier"/>
              </a:defRPr>
            </a:pPr>
            <a:r>
              <a:t>&gt; terraform apply</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sz="3000">
                <a:solidFill>
                  <a:srgbClr val="F4F4F4"/>
                </a:solidFill>
                <a:latin typeface="Courier"/>
                <a:ea typeface="Courier"/>
                <a:cs typeface="Courier"/>
                <a:sym typeface="Courier"/>
              </a:defRPr>
            </a:pPr>
            <a:r>
              <a:t>aws_instance.web: Refreshing state... [id=i-03724b60e0ff853bc]</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F4F4F4"/>
                </a:solidFill>
                <a:latin typeface="Courier"/>
                <a:ea typeface="Courier"/>
                <a:cs typeface="Courier"/>
                <a:sym typeface="Courier"/>
              </a:defRPr>
            </a:pP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B8B8B8"/>
                </a:solidFill>
                <a:latin typeface="Courier"/>
                <a:ea typeface="Courier"/>
                <a:cs typeface="Courier"/>
                <a:sym typeface="Courier"/>
              </a:defRPr>
            </a:pPr>
            <a:r>
              <a:t># ...</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F4F4F4"/>
                </a:solidFill>
                <a:latin typeface="Courier"/>
                <a:ea typeface="Courier"/>
                <a:cs typeface="Courier"/>
                <a:sym typeface="Courier"/>
              </a:defRPr>
            </a:pP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F4F4F4"/>
                </a:solidFill>
                <a:latin typeface="Courier"/>
                <a:ea typeface="Courier"/>
                <a:cs typeface="Courier"/>
                <a:sym typeface="Courier"/>
              </a:defRPr>
            </a:pPr>
            <a:r>
              <a:t>  # module.keypair.aws_key_pair.generated will be created</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F4F4F4"/>
                </a:solidFill>
                <a:latin typeface="Courier"/>
                <a:ea typeface="Courier"/>
                <a:cs typeface="Courier"/>
                <a:sym typeface="Courier"/>
              </a:defRPr>
            </a:pPr>
            <a:r>
              <a:t>  </a:t>
            </a:r>
            <a:r>
              <a:rPr>
                <a:solidFill>
                  <a:srgbClr val="5EB440"/>
                </a:solidFill>
              </a:rPr>
              <a:t>+</a:t>
            </a:r>
            <a:r>
              <a:t> resource "aws_key_pair" "generated" {</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F4F4F4"/>
                </a:solidFill>
                <a:latin typeface="Courier"/>
                <a:ea typeface="Courier"/>
                <a:cs typeface="Courier"/>
                <a:sym typeface="Courier"/>
              </a:defRPr>
            </a:pPr>
            <a:r>
              <a:t>      </a:t>
            </a:r>
            <a:r>
              <a:rPr>
                <a:solidFill>
                  <a:srgbClr val="5EB440"/>
                </a:solidFill>
              </a:rPr>
              <a:t>+</a:t>
            </a:r>
            <a:r>
              <a:t> fingerprint = (known after apply)</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F4F4F4"/>
                </a:solidFill>
                <a:latin typeface="Courier"/>
                <a:ea typeface="Courier"/>
                <a:cs typeface="Courier"/>
                <a:sym typeface="Courier"/>
              </a:defRPr>
            </a:pPr>
            <a:r>
              <a:t>      </a:t>
            </a:r>
            <a:r>
              <a:rPr>
                <a:solidFill>
                  <a:srgbClr val="5EB440"/>
                </a:solidFill>
              </a:rPr>
              <a:t>+</a:t>
            </a:r>
            <a:r>
              <a:t> id          = (known after apply)</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F4F4F4"/>
                </a:solidFill>
                <a:latin typeface="Courier"/>
                <a:ea typeface="Courier"/>
                <a:cs typeface="Courier"/>
                <a:sym typeface="Courier"/>
              </a:defRPr>
            </a:pPr>
            <a:r>
              <a:t>      </a:t>
            </a:r>
            <a:r>
              <a:rPr>
                <a:solidFill>
                  <a:srgbClr val="5EB440"/>
                </a:solidFill>
              </a:rPr>
              <a:t>+</a:t>
            </a:r>
            <a:r>
              <a:t> key_name    = "robin-training-env-ant-key"</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F4F4F4"/>
                </a:solidFill>
                <a:latin typeface="Courier"/>
                <a:ea typeface="Courier"/>
                <a:cs typeface="Courier"/>
                <a:sym typeface="Courier"/>
              </a:defRPr>
            </a:pPr>
            <a:r>
              <a:t>      </a:t>
            </a:r>
            <a:r>
              <a:rPr>
                <a:solidFill>
                  <a:srgbClr val="5EB440"/>
                </a:solidFill>
              </a:rPr>
              <a:t>+</a:t>
            </a:r>
            <a:r>
              <a:t> public_key  = (known after apply)</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F4F4F4"/>
                </a:solidFill>
                <a:latin typeface="Courier"/>
                <a:ea typeface="Courier"/>
                <a:cs typeface="Courier"/>
                <a:sym typeface="Courier"/>
              </a:defRPr>
            </a:pPr>
            <a:r>
              <a:t>    }</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F4F4F4"/>
                </a:solidFill>
                <a:latin typeface="Courier"/>
                <a:ea typeface="Courier"/>
                <a:cs typeface="Courier"/>
                <a:sym typeface="Courier"/>
              </a:defRPr>
            </a:pP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F4F4F4"/>
                </a:solidFill>
                <a:latin typeface="Courier"/>
                <a:ea typeface="Courier"/>
                <a:cs typeface="Courier"/>
                <a:sym typeface="Courier"/>
              </a:defRPr>
            </a:pPr>
            <a:r>
              <a:t># ...</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F4F4F4"/>
                </a:solidFill>
                <a:latin typeface="Courier"/>
                <a:ea typeface="Courier"/>
                <a:cs typeface="Courier"/>
                <a:sym typeface="Courier"/>
              </a:defRPr>
            </a:pP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F4F4F4"/>
                </a:solidFill>
                <a:latin typeface="Courier"/>
                <a:ea typeface="Courier"/>
                <a:cs typeface="Courier"/>
                <a:sym typeface="Courier"/>
              </a:defRPr>
            </a:pPr>
            <a:r>
              <a:t>Plan: 5 to add, 0 to change, 0 to destroy.</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F4F4F4"/>
                </a:solidFill>
                <a:latin typeface="Courier"/>
                <a:ea typeface="Courier"/>
                <a:cs typeface="Courier"/>
                <a:sym typeface="Courier"/>
              </a:defRPr>
            </a:pP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F4F4F4"/>
                </a:solidFill>
                <a:latin typeface="Courier"/>
                <a:ea typeface="Courier"/>
                <a:cs typeface="Courier"/>
                <a:sym typeface="Courier"/>
              </a:defRPr>
            </a:pPr>
            <a:r>
              <a:t>Do you want to perform these actions?</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F4F4F4"/>
                </a:solidFill>
                <a:latin typeface="Courier"/>
                <a:ea typeface="Courier"/>
                <a:cs typeface="Courier"/>
                <a:sym typeface="Courier"/>
              </a:defRPr>
            </a:pPr>
            <a:r>
              <a:t>  Terraform will perform the actions described above.</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F4F4F4"/>
                </a:solidFill>
                <a:latin typeface="Courier"/>
                <a:ea typeface="Courier"/>
                <a:cs typeface="Courier"/>
                <a:sym typeface="Courier"/>
              </a:defRPr>
            </a:pPr>
            <a:r>
              <a:t>  Only 'yes' will be accepted to approve.</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F4F4F4"/>
                </a:solidFill>
                <a:latin typeface="Courier"/>
                <a:ea typeface="Courier"/>
                <a:cs typeface="Courier"/>
                <a:sym typeface="Courier"/>
              </a:defRPr>
            </a:pP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F4F4F4"/>
                </a:solidFill>
                <a:latin typeface="Courier"/>
                <a:ea typeface="Courier"/>
                <a:cs typeface="Courier"/>
                <a:sym typeface="Courier"/>
              </a:defRPr>
            </a:pPr>
            <a:r>
              <a:t>  Enter a value: </a:t>
            </a:r>
            <a:r>
              <a:rPr b="1"/>
              <a:t>yes</a:t>
            </a:r>
          </a:p>
        </p:txBody>
      </p:sp>
      <p:sp>
        <p:nvSpPr>
          <p:cNvPr id="1282"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6" name="What You Learned"/>
          <p:cNvSpPr txBox="1"/>
          <p:nvPr>
            <p:ph type="title"/>
          </p:nvPr>
        </p:nvSpPr>
        <p:spPr>
          <a:prstGeom prst="rect">
            <a:avLst/>
          </a:prstGeom>
        </p:spPr>
        <p:txBody>
          <a:bodyPr/>
          <a:lstStyle/>
          <a:p>
            <a:pPr/>
            <a:r>
              <a:t>What You Learned</a:t>
            </a:r>
          </a:p>
        </p:txBody>
      </p:sp>
      <p:sp>
        <p:nvSpPr>
          <p:cNvPr id="1287" name="Import a module from the Terraform Public Module Registry…"/>
          <p:cNvSpPr txBox="1"/>
          <p:nvPr>
            <p:ph type="body" idx="1"/>
          </p:nvPr>
        </p:nvSpPr>
        <p:spPr>
          <a:prstGeom prst="rect">
            <a:avLst/>
          </a:prstGeom>
        </p:spPr>
        <p:txBody>
          <a:bodyPr/>
          <a:lstStyle/>
          <a:p>
            <a:pPr marL="952500" indent="-952500">
              <a:buSzPct val="75000"/>
              <a:buBlip>
                <a:blip r:embed="rId2"/>
              </a:buBlip>
            </a:pPr>
            <a:r>
              <a:t>Import a module from the Terraform Public Module Registry</a:t>
            </a:r>
          </a:p>
          <a:p>
            <a:pPr marL="952500" indent="-952500">
              <a:buSzPct val="75000"/>
              <a:buBlip>
                <a:blip r:embed="rId2"/>
              </a:buBlip>
            </a:pPr>
            <a:r>
              <a:t>Use a module from </a:t>
            </a:r>
            <a:r>
              <a:rPr>
                <a:latin typeface="Courier"/>
                <a:ea typeface="Courier"/>
                <a:cs typeface="Courier"/>
                <a:sym typeface="Courier"/>
              </a:rPr>
              <a:t>main.tf</a:t>
            </a:r>
          </a:p>
          <a:p>
            <a:pPr marL="952500" indent="-952500">
              <a:buSzPct val="75000"/>
              <a:buBlip>
                <a:blip r:embed="rId2"/>
              </a:buBlip>
            </a:pPr>
            <a:r>
              <a:t>Understand how modules are stored on disk</a:t>
            </a:r>
          </a:p>
        </p:txBody>
      </p:sp>
      <p:grpSp>
        <p:nvGrpSpPr>
          <p:cNvPr id="1291" name="Group"/>
          <p:cNvGrpSpPr/>
          <p:nvPr/>
        </p:nvGrpSpPr>
        <p:grpSpPr>
          <a:xfrm>
            <a:off x="-3678116" y="3521744"/>
            <a:ext cx="1103444" cy="1018894"/>
            <a:chOff x="0" y="0"/>
            <a:chExt cx="1103442" cy="1018892"/>
          </a:xfrm>
        </p:grpSpPr>
        <p:sp>
          <p:nvSpPr>
            <p:cNvPr id="1288" name="Circle"/>
            <p:cNvSpPr/>
            <p:nvPr/>
          </p:nvSpPr>
          <p:spPr>
            <a:xfrm>
              <a:off x="0" y="4106"/>
              <a:ext cx="1014787" cy="1014787"/>
            </a:xfrm>
            <a:prstGeom prst="ellipse">
              <a:avLst/>
            </a:pr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289" name="Line"/>
            <p:cNvSpPr/>
            <p:nvPr/>
          </p:nvSpPr>
          <p:spPr>
            <a:xfrm>
              <a:off x="237635" y="0"/>
              <a:ext cx="865808" cy="63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07"/>
                  </a:moveTo>
                  <a:lnTo>
                    <a:pt x="6667" y="21600"/>
                  </a:lnTo>
                  <a:lnTo>
                    <a:pt x="21600" y="0"/>
                  </a:lnTo>
                </a:path>
              </a:pathLst>
            </a:custGeom>
            <a:noFill/>
            <a:ln w="4445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290" name="Line"/>
            <p:cNvSpPr/>
            <p:nvPr/>
          </p:nvSpPr>
          <p:spPr>
            <a:xfrm>
              <a:off x="260674" y="22245"/>
              <a:ext cx="819777" cy="625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062"/>
                  </a:moveTo>
                  <a:lnTo>
                    <a:pt x="5783" y="21600"/>
                  </a:lnTo>
                  <a:lnTo>
                    <a:pt x="21600" y="0"/>
                  </a:lnTo>
                </a:path>
              </a:pathLst>
            </a:cu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1295" name="Group"/>
          <p:cNvGrpSpPr/>
          <p:nvPr/>
        </p:nvGrpSpPr>
        <p:grpSpPr>
          <a:xfrm>
            <a:off x="-3678116" y="5013311"/>
            <a:ext cx="1103444" cy="1018893"/>
            <a:chOff x="0" y="0"/>
            <a:chExt cx="1103442" cy="1018892"/>
          </a:xfrm>
        </p:grpSpPr>
        <p:sp>
          <p:nvSpPr>
            <p:cNvPr id="1292" name="Circle"/>
            <p:cNvSpPr/>
            <p:nvPr/>
          </p:nvSpPr>
          <p:spPr>
            <a:xfrm>
              <a:off x="0" y="4106"/>
              <a:ext cx="1014787" cy="1014787"/>
            </a:xfrm>
            <a:prstGeom prst="ellipse">
              <a:avLst/>
            </a:pr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293" name="Line"/>
            <p:cNvSpPr/>
            <p:nvPr/>
          </p:nvSpPr>
          <p:spPr>
            <a:xfrm>
              <a:off x="237635" y="0"/>
              <a:ext cx="865808" cy="63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07"/>
                  </a:moveTo>
                  <a:lnTo>
                    <a:pt x="6667" y="21600"/>
                  </a:lnTo>
                  <a:lnTo>
                    <a:pt x="21600" y="0"/>
                  </a:lnTo>
                </a:path>
              </a:pathLst>
            </a:custGeom>
            <a:noFill/>
            <a:ln w="4445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294" name="Line"/>
            <p:cNvSpPr/>
            <p:nvPr/>
          </p:nvSpPr>
          <p:spPr>
            <a:xfrm>
              <a:off x="260674" y="22245"/>
              <a:ext cx="819777" cy="625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062"/>
                  </a:moveTo>
                  <a:lnTo>
                    <a:pt x="5783" y="21600"/>
                  </a:lnTo>
                  <a:lnTo>
                    <a:pt x="21600" y="0"/>
                  </a:lnTo>
                </a:path>
              </a:pathLst>
            </a:cu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1299" name="Group"/>
          <p:cNvGrpSpPr/>
          <p:nvPr/>
        </p:nvGrpSpPr>
        <p:grpSpPr>
          <a:xfrm>
            <a:off x="-3678116" y="6504877"/>
            <a:ext cx="1103444" cy="1018894"/>
            <a:chOff x="0" y="0"/>
            <a:chExt cx="1103442" cy="1018892"/>
          </a:xfrm>
        </p:grpSpPr>
        <p:sp>
          <p:nvSpPr>
            <p:cNvPr id="1296" name="Circle"/>
            <p:cNvSpPr/>
            <p:nvPr/>
          </p:nvSpPr>
          <p:spPr>
            <a:xfrm>
              <a:off x="0" y="4106"/>
              <a:ext cx="1014787" cy="1014787"/>
            </a:xfrm>
            <a:prstGeom prst="ellipse">
              <a:avLst/>
            </a:pr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297" name="Line"/>
            <p:cNvSpPr/>
            <p:nvPr/>
          </p:nvSpPr>
          <p:spPr>
            <a:xfrm>
              <a:off x="237635" y="0"/>
              <a:ext cx="865808" cy="63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07"/>
                  </a:moveTo>
                  <a:lnTo>
                    <a:pt x="6667" y="21600"/>
                  </a:lnTo>
                  <a:lnTo>
                    <a:pt x="21600" y="0"/>
                  </a:lnTo>
                </a:path>
              </a:pathLst>
            </a:custGeom>
            <a:noFill/>
            <a:ln w="4445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298" name="Line"/>
            <p:cNvSpPr/>
            <p:nvPr/>
          </p:nvSpPr>
          <p:spPr>
            <a:xfrm>
              <a:off x="260674" y="22245"/>
              <a:ext cx="819777" cy="625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062"/>
                  </a:moveTo>
                  <a:lnTo>
                    <a:pt x="5783" y="21600"/>
                  </a:lnTo>
                  <a:lnTo>
                    <a:pt x="21600" y="0"/>
                  </a:lnTo>
                </a:path>
              </a:pathLst>
            </a:cu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1303" name="Group"/>
          <p:cNvGrpSpPr/>
          <p:nvPr/>
        </p:nvGrpSpPr>
        <p:grpSpPr>
          <a:xfrm>
            <a:off x="-3678116" y="7996442"/>
            <a:ext cx="1103444" cy="1018894"/>
            <a:chOff x="0" y="0"/>
            <a:chExt cx="1103442" cy="1018892"/>
          </a:xfrm>
        </p:grpSpPr>
        <p:sp>
          <p:nvSpPr>
            <p:cNvPr id="1300" name="Circle"/>
            <p:cNvSpPr/>
            <p:nvPr/>
          </p:nvSpPr>
          <p:spPr>
            <a:xfrm>
              <a:off x="0" y="4106"/>
              <a:ext cx="1014787" cy="1014787"/>
            </a:xfrm>
            <a:prstGeom prst="ellipse">
              <a:avLst/>
            </a:pr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301" name="Line"/>
            <p:cNvSpPr/>
            <p:nvPr/>
          </p:nvSpPr>
          <p:spPr>
            <a:xfrm>
              <a:off x="237635" y="0"/>
              <a:ext cx="865808" cy="63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07"/>
                  </a:moveTo>
                  <a:lnTo>
                    <a:pt x="6667" y="21600"/>
                  </a:lnTo>
                  <a:lnTo>
                    <a:pt x="21600" y="0"/>
                  </a:lnTo>
                </a:path>
              </a:pathLst>
            </a:custGeom>
            <a:noFill/>
            <a:ln w="4445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302" name="Line"/>
            <p:cNvSpPr/>
            <p:nvPr/>
          </p:nvSpPr>
          <p:spPr>
            <a:xfrm>
              <a:off x="260674" y="22245"/>
              <a:ext cx="819777" cy="625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062"/>
                  </a:moveTo>
                  <a:lnTo>
                    <a:pt x="5783" y="21600"/>
                  </a:lnTo>
                  <a:lnTo>
                    <a:pt x="21600" y="0"/>
                  </a:lnTo>
                </a:path>
              </a:pathLst>
            </a:cu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sp>
        <p:nvSpPr>
          <p:cNvPr id="1304"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6" name="Lab 5: Modules…"/>
          <p:cNvSpPr txBox="1"/>
          <p:nvPr>
            <p:ph type="body" idx="13"/>
          </p:nvPr>
        </p:nvSpPr>
        <p:spPr>
          <a:prstGeom prst="rect">
            <a:avLst/>
          </a:prstGeom>
        </p:spPr>
        <p:txBody>
          <a:bodyPr/>
          <a:lstStyle/>
          <a:p>
            <a:pPr>
              <a:defRPr>
                <a:solidFill>
                  <a:srgbClr val="FFFFFF"/>
                </a:solidFill>
              </a:defRPr>
            </a:pPr>
            <a:r>
              <a:t>Lab 5: Modules</a:t>
            </a:r>
          </a:p>
          <a:p>
            <a:pPr>
              <a:defRPr>
                <a:solidFill>
                  <a:srgbClr val="B3BAC6"/>
                </a:solidFill>
              </a:defRPr>
            </a:pPr>
            <a:r>
              <a:t>Duration: 20 minutes</a:t>
            </a:r>
          </a:p>
          <a:p>
            <a:pPr>
              <a:defRPr>
                <a:solidFill>
                  <a:srgbClr val="B3BAC6"/>
                </a:solidFill>
              </a:defRPr>
            </a:pPr>
            <a:r>
              <a:t>Goal: Refactor your existing code into a separate module and connect a module from the Public Registry.</a:t>
            </a:r>
          </a:p>
        </p:txBody>
      </p:sp>
      <p:sp>
        <p:nvSpPr>
          <p:cNvPr id="1307"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309" name="&gt; terraform apply…"/>
          <p:cNvSpPr txBox="1"/>
          <p:nvPr>
            <p:ph type="body" idx="13"/>
          </p:nvPr>
        </p:nvSpPr>
        <p:spPr>
          <a:xfrm>
            <a:off x="5634672" y="1698656"/>
            <a:ext cx="17650044" cy="6929121"/>
          </a:xfrm>
          <a:prstGeom prst="rect">
            <a:avLst/>
          </a:prstGeom>
          <a:extLst>
            <a:ext uri="{C572A759-6A51-4108-AA02-DFA0A04FC94B}">
              <ma14:wrappingTextBoxFlag xmlns:ma14="http://schemas.microsoft.com/office/mac/drawingml/2011/main" val="1"/>
            </a:ext>
          </a:extLst>
        </p:spPr>
        <p:txBody>
          <a:bodyPr/>
          <a:lstStyle/>
          <a:p>
            <a:pPr>
              <a:lnSpc>
                <a:spcPct val="120000"/>
              </a:lnSpc>
              <a:spcBef>
                <a:spcPts val="0"/>
              </a:spcBef>
              <a:defRPr sz="4000">
                <a:solidFill>
                  <a:srgbClr val="FFFFFF"/>
                </a:solidFill>
                <a:latin typeface="Courier"/>
                <a:ea typeface="Courier"/>
                <a:cs typeface="Courier"/>
                <a:sym typeface="Courier"/>
              </a:defRPr>
            </a:pPr>
            <a:r>
              <a:t>&gt; terraform apply</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a:solidFill>
                  <a:srgbClr val="E6573A"/>
                </a:solidFill>
                <a:latin typeface="Courier"/>
                <a:ea typeface="Courier"/>
                <a:cs typeface="Courier"/>
                <a:sym typeface="Courier"/>
              </a:defRPr>
            </a:pP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a:solidFill>
                  <a:srgbClr val="E6573A"/>
                </a:solidFill>
                <a:latin typeface="Courier"/>
                <a:ea typeface="Courier"/>
                <a:cs typeface="Courier"/>
                <a:sym typeface="Courier"/>
              </a:defRPr>
            </a:pPr>
            <a:r>
              <a:t>  -</a:t>
            </a:r>
            <a:r>
              <a:rPr>
                <a:solidFill>
                  <a:srgbClr val="F4F4F4"/>
                </a:solidFill>
              </a:rPr>
              <a:t> </a:t>
            </a:r>
            <a:r>
              <a:t>aws_instance.web</a:t>
            </a:r>
            <a:endParaRPr>
              <a:solidFill>
                <a:srgbClr val="F4F4F4"/>
              </a:solidFill>
            </a:endParaRP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a:solidFill>
                  <a:srgbClr val="F4F4F4"/>
                </a:solidFill>
                <a:latin typeface="Courier"/>
                <a:ea typeface="Courier"/>
                <a:cs typeface="Courier"/>
                <a:sym typeface="Courier"/>
              </a:defRPr>
            </a:pP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a:solidFill>
                  <a:srgbClr val="4CCF3B"/>
                </a:solidFill>
                <a:latin typeface="Courier"/>
                <a:ea typeface="Courier"/>
                <a:cs typeface="Courier"/>
                <a:sym typeface="Courier"/>
              </a:defRPr>
            </a:pPr>
            <a:r>
              <a:t>  +</a:t>
            </a:r>
            <a:r>
              <a:rPr>
                <a:solidFill>
                  <a:srgbClr val="F4F4F4"/>
                </a:solidFill>
              </a:rPr>
              <a:t> </a:t>
            </a:r>
            <a:r>
              <a:t>module.server.aws_instance.web</a:t>
            </a:r>
            <a:endParaRPr>
              <a:solidFill>
                <a:srgbClr val="F4F4F4"/>
              </a:solidFill>
            </a:endParaRP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a:solidFill>
                  <a:srgbClr val="F4F4F4"/>
                </a:solidFill>
                <a:latin typeface="Courier"/>
                <a:ea typeface="Courier"/>
                <a:cs typeface="Courier"/>
                <a:sym typeface="Courier"/>
              </a:defRPr>
            </a:pPr>
            <a:r>
              <a:t>      id:                               &lt;computed&gt;</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a:solidFill>
                  <a:srgbClr val="F4F4F4"/>
                </a:solidFill>
                <a:latin typeface="Courier"/>
                <a:ea typeface="Courier"/>
                <a:cs typeface="Courier"/>
                <a:sym typeface="Courier"/>
              </a:defRPr>
            </a:pPr>
            <a:r>
              <a:t>      ami:                              “ami-0def3275"</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a:solidFill>
                  <a:srgbClr val="F4F4F4"/>
                </a:solidFill>
                <a:latin typeface="Courier"/>
                <a:ea typeface="Courier"/>
                <a:cs typeface="Courier"/>
                <a:sym typeface="Courier"/>
              </a:defRPr>
            </a:pPr>
            <a:r>
              <a:t>      . . .</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a:solidFill>
                  <a:srgbClr val="F4F4F4"/>
                </a:solidFill>
                <a:latin typeface="Courier"/>
                <a:ea typeface="Courier"/>
                <a:cs typeface="Courier"/>
                <a:sym typeface="Courier"/>
              </a:defRPr>
            </a:pP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a:solidFill>
                  <a:srgbClr val="F4F4F4"/>
                </a:solidFill>
                <a:latin typeface="Courier"/>
                <a:ea typeface="Courier"/>
                <a:cs typeface="Courier"/>
                <a:sym typeface="Courier"/>
              </a:defRPr>
            </a:pPr>
            <a:r>
              <a:rPr b="1">
                <a:solidFill>
                  <a:srgbClr val="FFFFFF"/>
                </a:solidFill>
              </a:rPr>
              <a:t>Plan:</a:t>
            </a:r>
            <a:r>
              <a:t> 1 to add, 0 to change, 1 to destroy.</a:t>
            </a:r>
          </a:p>
        </p:txBody>
      </p:sp>
      <p:sp>
        <p:nvSpPr>
          <p:cNvPr id="1310"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314" name="&gt; terraform apply…"/>
          <p:cNvSpPr txBox="1"/>
          <p:nvPr>
            <p:ph type="body" idx="13"/>
          </p:nvPr>
        </p:nvSpPr>
        <p:spPr>
          <a:xfrm>
            <a:off x="5634672" y="1698656"/>
            <a:ext cx="17650044" cy="9367521"/>
          </a:xfrm>
          <a:prstGeom prst="rect">
            <a:avLst/>
          </a:prstGeom>
          <a:extLst>
            <a:ext uri="{C572A759-6A51-4108-AA02-DFA0A04FC94B}">
              <ma14:wrappingTextBoxFlag xmlns:ma14="http://schemas.microsoft.com/office/mac/drawingml/2011/main" val="1"/>
            </a:ext>
          </a:extLst>
        </p:spPr>
        <p:txBody>
          <a:bodyPr/>
          <a:lstStyle/>
          <a:p>
            <a:pPr>
              <a:lnSpc>
                <a:spcPct val="120000"/>
              </a:lnSpc>
              <a:spcBef>
                <a:spcPts val="0"/>
              </a:spcBef>
              <a:defRPr sz="4000">
                <a:solidFill>
                  <a:srgbClr val="FFFFFF"/>
                </a:solidFill>
                <a:latin typeface="Courier"/>
                <a:ea typeface="Courier"/>
                <a:cs typeface="Courier"/>
                <a:sym typeface="Courier"/>
              </a:defRPr>
            </a:pPr>
            <a:r>
              <a:t>&gt; terraform apply</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a:solidFill>
                  <a:srgbClr val="F4F4F4"/>
                </a:solidFill>
                <a:latin typeface="Courier"/>
                <a:ea typeface="Courier"/>
                <a:cs typeface="Courier"/>
                <a:sym typeface="Courier"/>
              </a:defRPr>
            </a:pP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sz="4000">
                <a:solidFill>
                  <a:srgbClr val="FFFFFF"/>
                </a:solidFill>
                <a:latin typeface="Courier"/>
                <a:ea typeface="Courier"/>
                <a:cs typeface="Courier"/>
                <a:sym typeface="Courier"/>
              </a:defRPr>
            </a:pPr>
            <a:r>
              <a:t>aws_instance.web: Destroying... (ID: i-00eef1ced61e62709)</a:t>
            </a:r>
            <a:endParaRPr b="0">
              <a:solidFill>
                <a:srgbClr val="F4F4F4"/>
              </a:solidFill>
            </a:endParaRP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sz="4000">
                <a:solidFill>
                  <a:srgbClr val="FFFFFF"/>
                </a:solidFill>
                <a:latin typeface="Courier"/>
                <a:ea typeface="Courier"/>
                <a:cs typeface="Courier"/>
                <a:sym typeface="Courier"/>
              </a:defRPr>
            </a:pPr>
            <a:r>
              <a:t>module.server.aws_instance.web: Creating...</a:t>
            </a:r>
            <a:endParaRPr b="0">
              <a:solidFill>
                <a:srgbClr val="F4F4F4"/>
              </a:solidFill>
            </a:endParaRP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a:solidFill>
                  <a:srgbClr val="F4F4F4"/>
                </a:solidFill>
                <a:latin typeface="Courier"/>
                <a:ea typeface="Courier"/>
                <a:cs typeface="Courier"/>
                <a:sym typeface="Courier"/>
              </a:defRPr>
            </a:pPr>
            <a:r>
              <a:t>  ami:  "" =&gt; "ami-0def3275"</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a:solidFill>
                  <a:srgbClr val="F4F4F4"/>
                </a:solidFill>
                <a:latin typeface="Courier"/>
                <a:ea typeface="Courier"/>
                <a:cs typeface="Courier"/>
                <a:sym typeface="Courier"/>
              </a:defRPr>
            </a:pPr>
            <a:r>
              <a:t>  . . .</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a:solidFill>
                  <a:srgbClr val="F4F4F4"/>
                </a:solidFill>
                <a:latin typeface="Courier"/>
                <a:ea typeface="Courier"/>
                <a:cs typeface="Courier"/>
                <a:sym typeface="Courier"/>
              </a:defRPr>
            </a:pP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sz="4000">
                <a:solidFill>
                  <a:srgbClr val="4CCF3B"/>
                </a:solidFill>
                <a:latin typeface="Courier"/>
                <a:ea typeface="Courier"/>
                <a:cs typeface="Courier"/>
                <a:sym typeface="Courier"/>
              </a:defRPr>
            </a:pPr>
            <a:r>
              <a:t>Apply complete! Resources: 1 added, 0 changed, 1 destroyed.</a:t>
            </a:r>
            <a:endParaRPr b="0">
              <a:solidFill>
                <a:srgbClr val="F4F4F4"/>
              </a:solidFill>
            </a:endParaRP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a:solidFill>
                  <a:srgbClr val="F4F4F4"/>
                </a:solidFill>
                <a:latin typeface="Courier"/>
                <a:ea typeface="Courier"/>
                <a:cs typeface="Courier"/>
                <a:sym typeface="Courier"/>
              </a:defRPr>
            </a:pP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sz="4000">
                <a:solidFill>
                  <a:srgbClr val="4CCF3B"/>
                </a:solidFill>
                <a:latin typeface="Courier"/>
                <a:ea typeface="Courier"/>
                <a:cs typeface="Courier"/>
                <a:sym typeface="Courier"/>
              </a:defRPr>
            </a:pPr>
            <a:r>
              <a:t>Outputs:</a:t>
            </a:r>
            <a:endParaRPr b="0">
              <a:solidFill>
                <a:srgbClr val="F4F4F4"/>
              </a:solidFill>
            </a:endParaRP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a:solidFill>
                  <a:srgbClr val="F4F4F4"/>
                </a:solidFill>
                <a:latin typeface="Courier"/>
                <a:ea typeface="Courier"/>
                <a:cs typeface="Courier"/>
                <a:sym typeface="Courier"/>
              </a:defRPr>
            </a:pP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sz="4000">
                <a:solidFill>
                  <a:srgbClr val="4CCF3B"/>
                </a:solidFill>
                <a:latin typeface="Courier"/>
                <a:ea typeface="Courier"/>
                <a:cs typeface="Courier"/>
                <a:sym typeface="Courier"/>
              </a:defRPr>
            </a:pPr>
            <a:r>
              <a:t>public_dns = ec2-35-180.us-west-2.compute.amazonaws.com</a:t>
            </a:r>
            <a:endParaRPr b="0">
              <a:solidFill>
                <a:srgbClr val="F4F4F4"/>
              </a:solidFill>
            </a:endParaRP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sz="4000">
                <a:solidFill>
                  <a:srgbClr val="4CCF3B"/>
                </a:solidFill>
                <a:latin typeface="Courier"/>
                <a:ea typeface="Courier"/>
                <a:cs typeface="Courier"/>
                <a:sym typeface="Courier"/>
              </a:defRPr>
            </a:pPr>
            <a:r>
              <a:t>public_ip = 35.165.111.180</a:t>
            </a:r>
            <a:endParaRPr b="0">
              <a:solidFill>
                <a:srgbClr val="F4F4F4"/>
              </a:solidFill>
            </a:endParaRPr>
          </a:p>
        </p:txBody>
      </p:sp>
      <p:sp>
        <p:nvSpPr>
          <p:cNvPr id="1315"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9" name="Provisioners"/>
          <p:cNvSpPr txBox="1"/>
          <p:nvPr>
            <p:ph type="title"/>
          </p:nvPr>
        </p:nvSpPr>
        <p:spPr>
          <a:prstGeom prst="rect">
            <a:avLst/>
          </a:prstGeom>
        </p:spPr>
        <p:txBody>
          <a:bodyPr/>
          <a:lstStyle/>
          <a:p>
            <a:pPr/>
            <a:r>
              <a:t>Provisioners</a:t>
            </a:r>
          </a:p>
        </p:txBody>
      </p:sp>
      <p:sp>
        <p:nvSpPr>
          <p:cNvPr id="1320"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2" name="What You’ll Learn"/>
          <p:cNvSpPr txBox="1"/>
          <p:nvPr>
            <p:ph type="title"/>
          </p:nvPr>
        </p:nvSpPr>
        <p:spPr>
          <a:prstGeom prst="rect">
            <a:avLst/>
          </a:prstGeom>
        </p:spPr>
        <p:txBody>
          <a:bodyPr/>
          <a:lstStyle/>
          <a:p>
            <a:pPr/>
            <a:r>
              <a:t>What You’ll Learn</a:t>
            </a:r>
          </a:p>
        </p:txBody>
      </p:sp>
      <p:sp>
        <p:nvSpPr>
          <p:cNvPr id="1323" name="How to create a connection to our server…"/>
          <p:cNvSpPr txBox="1"/>
          <p:nvPr>
            <p:ph type="body" idx="1"/>
          </p:nvPr>
        </p:nvSpPr>
        <p:spPr>
          <a:prstGeom prst="rect">
            <a:avLst/>
          </a:prstGeom>
        </p:spPr>
        <p:txBody>
          <a:bodyPr/>
          <a:lstStyle/>
          <a:p>
            <a:pPr marL="952500" indent="-952500">
              <a:buSzPct val="75000"/>
              <a:buBlip>
                <a:blip r:embed="rId3"/>
              </a:buBlip>
            </a:pPr>
            <a:r>
              <a:t>How to create a connection to our server</a:t>
            </a:r>
          </a:p>
          <a:p>
            <a:pPr marL="952500" indent="-952500">
              <a:buSzPct val="75000"/>
              <a:buBlip>
                <a:blip r:embed="rId3"/>
              </a:buBlip>
            </a:pPr>
            <a:r>
              <a:t>Specify the key for connecting to the server</a:t>
            </a:r>
          </a:p>
          <a:p>
            <a:pPr marL="952500" indent="-952500">
              <a:buSzPct val="75000"/>
              <a:buBlip>
                <a:blip r:embed="rId3"/>
              </a:buBlip>
            </a:pPr>
            <a:r>
              <a:t>Provision the server with files and commands</a:t>
            </a:r>
          </a:p>
        </p:txBody>
      </p:sp>
      <p:sp>
        <p:nvSpPr>
          <p:cNvPr id="1324"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8" name="The Server We Created is Useless…"/>
          <p:cNvSpPr txBox="1"/>
          <p:nvPr>
            <p:ph type="body" idx="13"/>
          </p:nvPr>
        </p:nvSpPr>
        <p:spPr>
          <a:prstGeom prst="rect">
            <a:avLst/>
          </a:prstGeom>
        </p:spPr>
        <p:txBody>
          <a:bodyPr/>
          <a:lstStyle/>
          <a:p>
            <a:pPr>
              <a:defRPr>
                <a:solidFill>
                  <a:srgbClr val="FFFFFF"/>
                </a:solidFill>
              </a:defRPr>
            </a:pPr>
            <a:r>
              <a:t>The Server We Created is Useless</a:t>
            </a:r>
          </a:p>
          <a:p>
            <a:pPr>
              <a:defRPr>
                <a:solidFill>
                  <a:schemeClr val="accent2">
                    <a:hueOff val="1409923"/>
                    <a:satOff val="-47467"/>
                    <a:lumOff val="52063"/>
                  </a:schemeClr>
                </a:solidFill>
              </a:defRPr>
            </a:pPr>
            <a:r>
              <a:t>We created a server without any running code.</a:t>
            </a:r>
          </a:p>
          <a:p>
            <a:pPr>
              <a:defRPr>
                <a:solidFill>
                  <a:schemeClr val="accent2">
                    <a:hueOff val="1409923"/>
                    <a:satOff val="-47467"/>
                    <a:lumOff val="52063"/>
                  </a:schemeClr>
                </a:solidFill>
              </a:defRPr>
            </a:pPr>
            <a:r>
              <a:t>No useful services are running on it.</a:t>
            </a:r>
          </a:p>
          <a:p>
            <a:pPr>
              <a:defRPr>
                <a:solidFill>
                  <a:schemeClr val="accent2">
                    <a:hueOff val="1409923"/>
                    <a:satOff val="-47467"/>
                    <a:lumOff val="52063"/>
                  </a:schemeClr>
                </a:solidFill>
              </a:defRPr>
            </a:pPr>
            <a:r>
              <a:t>In this section, we'll see how to provision or instance.</a:t>
            </a:r>
          </a:p>
        </p:txBody>
      </p:sp>
      <p:sp>
        <p:nvSpPr>
          <p:cNvPr id="1329"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333" name="Import Public SSH Key…"/>
          <p:cNvSpPr txBox="1"/>
          <p:nvPr>
            <p:ph type="body" idx="13"/>
          </p:nvPr>
        </p:nvSpPr>
        <p:spPr>
          <a:prstGeom prst="rect">
            <a:avLst/>
          </a:prstGeom>
        </p:spPr>
        <p:txBody>
          <a:bodyPr/>
          <a:lstStyle/>
          <a:p>
            <a:pPr>
              <a:defRPr>
                <a:solidFill>
                  <a:srgbClr val="FFFFFF"/>
                </a:solidFill>
              </a:defRPr>
            </a:pPr>
            <a:r>
              <a:t>Import Public SSH Key</a:t>
            </a:r>
          </a:p>
          <a:p>
            <a:pPr>
              <a:defRPr>
                <a:solidFill>
                  <a:srgbClr val="B3BAC6"/>
                </a:solidFill>
              </a:defRPr>
            </a:pPr>
            <a:r>
              <a:t>Edit your </a:t>
            </a:r>
            <a:r>
              <a:rPr>
                <a:latin typeface="Courier"/>
                <a:ea typeface="Courier"/>
                <a:cs typeface="Courier"/>
                <a:sym typeface="Courier"/>
              </a:rPr>
              <a:t>main.tf</a:t>
            </a:r>
            <a:r>
              <a:t> file to add a resource to represent the dynamic key pair generated by the new module. </a:t>
            </a:r>
          </a:p>
          <a:p>
            <a:pPr>
              <a:defRPr>
                <a:solidFill>
                  <a:srgbClr val="B3BAC6"/>
                </a:solidFill>
              </a:defRPr>
            </a:pPr>
            <a:r>
              <a:t>Create a new resource block for an aws_key_pair and a name of your choice.</a:t>
            </a:r>
          </a:p>
          <a:p>
            <a:pPr>
              <a:defRPr>
                <a:solidFill>
                  <a:srgbClr val="B3BAC6"/>
                </a:solidFill>
              </a:defRPr>
            </a:pPr>
            <a:r>
              <a:t>Arguments are key_name and public_key.</a:t>
            </a:r>
          </a:p>
          <a:p>
            <a:pPr>
              <a:defRPr>
                <a:solidFill>
                  <a:srgbClr val="B3BAC6"/>
                </a:solidFill>
              </a:defRPr>
            </a:pPr>
            <a:r>
              <a:t>HINT: Read file contents with the file() function and the path to the file.</a:t>
            </a:r>
          </a:p>
        </p:txBody>
      </p:sp>
      <p:sp>
        <p:nvSpPr>
          <p:cNvPr id="1334"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338" name="resource &quot;aws_key_pair&quot; &quot;dynamic-key&quot; {…"/>
          <p:cNvSpPr txBox="1"/>
          <p:nvPr>
            <p:ph type="body" idx="13"/>
          </p:nvPr>
        </p:nvSpPr>
        <p:spPr>
          <a:xfrm>
            <a:off x="5672772" y="1673256"/>
            <a:ext cx="17649350" cy="3149601"/>
          </a:xfrm>
          <a:prstGeom prst="rect">
            <a:avLst/>
          </a:prstGeom>
          <a:extLst>
            <a:ext uri="{C572A759-6A51-4108-AA02-DFA0A04FC94B}">
              <ma14:wrappingTextBoxFlag xmlns:ma14="http://schemas.microsoft.com/office/mac/drawingml/2011/main" val="1"/>
            </a:ext>
          </a:extLst>
        </p:spPr>
        <p:txBody>
          <a:bodyPr/>
          <a:lstStyle/>
          <a:p>
            <a:pPr defTabSz="642937">
              <a:lnSpc>
                <a:spcPct val="100000"/>
              </a:lnSpc>
              <a:spcBef>
                <a:spcPts val="0"/>
              </a:spcBef>
              <a:defRPr sz="4000">
                <a:solidFill>
                  <a:srgbClr val="BA6900"/>
                </a:solidFill>
                <a:latin typeface="Courier"/>
                <a:ea typeface="Courier"/>
                <a:cs typeface="Courier"/>
                <a:sym typeface="Courier"/>
              </a:defRPr>
            </a:pPr>
            <a:r>
              <a:rPr>
                <a:solidFill>
                  <a:schemeClr val="accent3"/>
                </a:solidFill>
              </a:rPr>
              <a:t>resource</a:t>
            </a:r>
            <a:r>
              <a:t> "aws_key_pair" "dynamic-key" </a:t>
            </a:r>
            <a:r>
              <a:rPr>
                <a:solidFill>
                  <a:srgbClr val="000000"/>
                </a:solidFill>
              </a:rPr>
              <a:t>{</a:t>
            </a:r>
          </a:p>
          <a:p>
            <a:pPr defTabSz="642937">
              <a:lnSpc>
                <a:spcPct val="100000"/>
              </a:lnSpc>
              <a:spcBef>
                <a:spcPts val="0"/>
              </a:spcBef>
              <a:defRPr sz="4000">
                <a:solidFill>
                  <a:srgbClr val="BA6900"/>
                </a:solidFill>
                <a:latin typeface="Courier"/>
                <a:ea typeface="Courier"/>
                <a:cs typeface="Courier"/>
                <a:sym typeface="Courier"/>
              </a:defRPr>
            </a:pPr>
            <a:r>
              <a:t>  </a:t>
            </a:r>
            <a:r>
              <a:rPr>
                <a:solidFill>
                  <a:schemeClr val="accent2">
                    <a:satOff val="19198"/>
                    <a:lumOff val="10156"/>
                  </a:schemeClr>
                </a:solidFill>
              </a:rPr>
              <a:t>key_name</a:t>
            </a:r>
            <a:r>
              <a:t>   = "${var.identity}-key"</a:t>
            </a:r>
          </a:p>
          <a:p>
            <a:pPr defTabSz="642937">
              <a:lnSpc>
                <a:spcPct val="100000"/>
              </a:lnSpc>
              <a:spcBef>
                <a:spcPts val="0"/>
              </a:spcBef>
              <a:defRPr sz="4000">
                <a:solidFill>
                  <a:srgbClr val="BA6900"/>
                </a:solidFill>
                <a:latin typeface="Courier"/>
                <a:ea typeface="Courier"/>
                <a:cs typeface="Courier"/>
                <a:sym typeface="Courier"/>
              </a:defRPr>
            </a:pPr>
            <a:r>
              <a:t>  </a:t>
            </a:r>
            <a:r>
              <a:rPr>
                <a:solidFill>
                  <a:schemeClr val="accent2">
                    <a:satOff val="19198"/>
                    <a:lumOff val="10156"/>
                  </a:schemeClr>
                </a:solidFill>
              </a:rPr>
              <a:t>public_key</a:t>
            </a:r>
            <a:r>
              <a:t> = module.keypair.public_key_openssh</a:t>
            </a:r>
          </a:p>
          <a:p>
            <a:pPr defTabSz="642937">
              <a:lnSpc>
                <a:spcPct val="100000"/>
              </a:lnSpc>
              <a:spcBef>
                <a:spcPts val="0"/>
              </a:spcBef>
              <a:defRPr sz="4000">
                <a:latin typeface="Courier"/>
                <a:ea typeface="Courier"/>
                <a:cs typeface="Courier"/>
                <a:sym typeface="Courier"/>
              </a:defRPr>
            </a:pPr>
            <a:r>
              <a:t>}</a:t>
            </a:r>
          </a:p>
        </p:txBody>
      </p:sp>
      <p:sp>
        <p:nvSpPr>
          <p:cNvPr id="1339" name="code editor"/>
          <p:cNvSpPr txBox="1"/>
          <p:nvPr>
            <p:ph type="body" idx="14"/>
          </p:nvPr>
        </p:nvSpPr>
        <p:spPr>
          <a:prstGeom prst="rect">
            <a:avLst/>
          </a:prstGeom>
        </p:spPr>
        <p:txBody>
          <a:bodyPr/>
          <a:lstStyle/>
          <a:p>
            <a:pPr/>
            <a:r>
              <a:t>code editor</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7" name="Image" descr="Image"/>
          <p:cNvPicPr>
            <a:picLocks noChangeAspect="1"/>
          </p:cNvPicPr>
          <p:nvPr/>
        </p:nvPicPr>
        <p:blipFill>
          <a:blip r:embed="rId3">
            <a:extLst/>
          </a:blip>
          <a:srcRect l="0" t="16348" r="0" b="21794"/>
          <a:stretch>
            <a:fillRect/>
          </a:stretch>
        </p:blipFill>
        <p:spPr>
          <a:xfrm>
            <a:off x="5338960" y="9671908"/>
            <a:ext cx="13706179" cy="3635056"/>
          </a:xfrm>
          <a:prstGeom prst="rect">
            <a:avLst/>
          </a:prstGeom>
          <a:ln w="12700">
            <a:miter lim="400000"/>
          </a:ln>
        </p:spPr>
      </p:pic>
      <p:sp>
        <p:nvSpPr>
          <p:cNvPr id="398" name="Rectangle"/>
          <p:cNvSpPr/>
          <p:nvPr/>
        </p:nvSpPr>
        <p:spPr>
          <a:xfrm>
            <a:off x="17145000" y="3149600"/>
            <a:ext cx="1270000" cy="2133898"/>
          </a:xfrm>
          <a:prstGeom prst="rect">
            <a:avLst/>
          </a:prstGeom>
          <a:solidFill>
            <a:srgbClr val="FFFFFF"/>
          </a:solidFill>
          <a:ln w="12700">
            <a:miter lim="400000"/>
          </a:ln>
        </p:spPr>
        <p:txBody>
          <a:bodyPr lIns="50800" tIns="50800" rIns="50800" bIns="50800" anchor="ctr"/>
          <a:lstStyle/>
          <a:p>
            <a:pPr defTabSz="825500">
              <a:defRPr sz="3200"/>
            </a:pPr>
          </a:p>
        </p:txBody>
      </p:sp>
      <p:sp>
        <p:nvSpPr>
          <p:cNvPr id="399" name="Line"/>
          <p:cNvSpPr/>
          <p:nvPr/>
        </p:nvSpPr>
        <p:spPr>
          <a:xfrm>
            <a:off x="2653058" y="9298401"/>
            <a:ext cx="18005794" cy="1"/>
          </a:xfrm>
          <a:prstGeom prst="line">
            <a:avLst/>
          </a:prstGeom>
          <a:ln w="254000">
            <a:solidFill>
              <a:schemeClr val="accent1">
                <a:satOff val="24038"/>
                <a:lumOff val="11059"/>
              </a:schemeClr>
            </a:solidFill>
            <a:miter lim="400000"/>
            <a:tailEnd type="triangle"/>
          </a:ln>
        </p:spPr>
        <p:txBody>
          <a:bodyPr lIns="50800" tIns="50800" rIns="50800" bIns="50800" anchor="ctr"/>
          <a:lstStyle/>
          <a:p>
            <a:pPr defTabSz="825500">
              <a:defRPr sz="3200">
                <a:solidFill>
                  <a:srgbClr val="000000"/>
                </a:solidFill>
              </a:defRPr>
            </a:pPr>
          </a:p>
        </p:txBody>
      </p:sp>
      <p:pic>
        <p:nvPicPr>
          <p:cNvPr id="400" name="increase-plant-growth.jpg" descr="increase-plant-growth.jpg"/>
          <p:cNvPicPr>
            <a:picLocks noChangeAspect="1"/>
          </p:cNvPicPr>
          <p:nvPr/>
        </p:nvPicPr>
        <p:blipFill>
          <a:blip r:embed="rId4">
            <a:extLst/>
          </a:blip>
          <a:srcRect l="0" t="0" r="0" b="0"/>
          <a:stretch>
            <a:fillRect/>
          </a:stretch>
        </p:blipFill>
        <p:spPr>
          <a:xfrm>
            <a:off x="1496020" y="55853"/>
            <a:ext cx="21391827" cy="8321656"/>
          </a:xfrm>
          <a:prstGeom prst="rect">
            <a:avLst/>
          </a:prstGeom>
          <a:ln w="12700">
            <a:miter lim="400000"/>
          </a:ln>
        </p:spPr>
      </p:pic>
      <p:sp>
        <p:nvSpPr>
          <p:cNvPr id="401" name="Rectangle"/>
          <p:cNvSpPr/>
          <p:nvPr/>
        </p:nvSpPr>
        <p:spPr>
          <a:xfrm>
            <a:off x="990774" y="172558"/>
            <a:ext cx="21391960" cy="8676419"/>
          </a:xfrm>
          <a:prstGeom prst="rect">
            <a:avLst/>
          </a:prstGeom>
          <a:solidFill>
            <a:srgbClr val="FFFFFF">
              <a:alpha val="89513"/>
            </a:srgbClr>
          </a:solidFill>
          <a:ln w="12700">
            <a:miter lim="400000"/>
          </a:ln>
        </p:spPr>
        <p:txBody>
          <a:bodyPr lIns="50800" tIns="50800" rIns="50800" bIns="50800" anchor="ctr"/>
          <a:lstStyle/>
          <a:p>
            <a:pPr defTabSz="825500">
              <a:defRPr sz="3200"/>
            </a:pPr>
          </a:p>
        </p:txBody>
      </p:sp>
      <p:sp>
        <p:nvSpPr>
          <p:cNvPr id="40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343" name="resource &quot;aws_instance&quot; &quot;web&quot; {…"/>
          <p:cNvSpPr txBox="1"/>
          <p:nvPr>
            <p:ph type="body" idx="13"/>
          </p:nvPr>
        </p:nvSpPr>
        <p:spPr>
          <a:xfrm>
            <a:off x="5672772" y="1673256"/>
            <a:ext cx="17649350" cy="3759201"/>
          </a:xfrm>
          <a:prstGeom prst="rect">
            <a:avLst/>
          </a:prstGeom>
          <a:extLst>
            <a:ext uri="{C572A759-6A51-4108-AA02-DFA0A04FC94B}">
              <ma14:wrappingTextBoxFlag xmlns:ma14="http://schemas.microsoft.com/office/mac/drawingml/2011/main" val="1"/>
            </a:ext>
          </a:extLst>
        </p:spPr>
        <p:txBody>
          <a:bodyPr/>
          <a:lstStyle/>
          <a:p>
            <a:pPr defTabSz="642937">
              <a:lnSpc>
                <a:spcPct val="100000"/>
              </a:lnSpc>
              <a:spcBef>
                <a:spcPts val="0"/>
              </a:spcBef>
              <a:defRPr sz="4000">
                <a:solidFill>
                  <a:srgbClr val="BA6900"/>
                </a:solidFill>
                <a:latin typeface="Courier"/>
                <a:ea typeface="Courier"/>
                <a:cs typeface="Courier"/>
                <a:sym typeface="Courier"/>
              </a:defRPr>
            </a:pPr>
            <a:r>
              <a:rPr>
                <a:solidFill>
                  <a:srgbClr val="0222B9"/>
                </a:solidFill>
              </a:rPr>
              <a:t>resource</a:t>
            </a:r>
            <a:r>
              <a:rPr>
                <a:solidFill>
                  <a:srgbClr val="000000"/>
                </a:solidFill>
              </a:rPr>
              <a:t> </a:t>
            </a:r>
            <a:r>
              <a:t>"aws_instance" "web"</a:t>
            </a:r>
            <a:r>
              <a:rPr>
                <a:solidFill>
                  <a:srgbClr val="000000"/>
                </a:solidFill>
              </a:rPr>
              <a:t> {</a:t>
            </a:r>
            <a:endParaRPr>
              <a:solidFill>
                <a:srgbClr val="000000"/>
              </a:solidFill>
            </a:endParaRPr>
          </a:p>
          <a:p>
            <a:pPr defTabSz="642937">
              <a:lnSpc>
                <a:spcPct val="100000"/>
              </a:lnSpc>
              <a:spcBef>
                <a:spcPts val="0"/>
              </a:spcBef>
              <a:defRPr sz="4000">
                <a:solidFill>
                  <a:srgbClr val="B3BAC6"/>
                </a:solidFill>
                <a:latin typeface="Courier"/>
                <a:ea typeface="Courier"/>
                <a:cs typeface="Courier"/>
                <a:sym typeface="Courier"/>
              </a:defRPr>
            </a:pPr>
            <a:r>
              <a:t># . . .</a:t>
            </a:r>
          </a:p>
          <a:p>
            <a:pPr defTabSz="642937">
              <a:lnSpc>
                <a:spcPct val="100000"/>
              </a:lnSpc>
              <a:spcBef>
                <a:spcPts val="0"/>
              </a:spcBef>
              <a:defRPr sz="4000">
                <a:latin typeface="Courier"/>
                <a:ea typeface="Courier"/>
                <a:cs typeface="Courier"/>
                <a:sym typeface="Courier"/>
              </a:defRPr>
            </a:pPr>
          </a:p>
          <a:p>
            <a:pPr defTabSz="642937">
              <a:lnSpc>
                <a:spcPct val="100000"/>
              </a:lnSpc>
              <a:spcBef>
                <a:spcPts val="0"/>
              </a:spcBef>
              <a:defRPr sz="4000">
                <a:solidFill>
                  <a:srgbClr val="BA6900"/>
                </a:solidFill>
                <a:latin typeface="Courier"/>
                <a:ea typeface="Courier"/>
                <a:cs typeface="Courier"/>
                <a:sym typeface="Courier"/>
              </a:defRPr>
            </a:pPr>
            <a:r>
              <a:rPr>
                <a:solidFill>
                  <a:srgbClr val="1FA4FF"/>
                </a:solidFill>
              </a:rPr>
              <a:t>  key_name</a:t>
            </a:r>
            <a:r>
              <a:rPr>
                <a:solidFill>
                  <a:srgbClr val="000000"/>
                </a:solidFill>
              </a:rPr>
              <a:t> = "${var.identity}-key"</a:t>
            </a:r>
            <a:endParaRPr>
              <a:solidFill>
                <a:srgbClr val="000000"/>
              </a:solidFill>
            </a:endParaRPr>
          </a:p>
          <a:p>
            <a:pPr defTabSz="642937">
              <a:lnSpc>
                <a:spcPct val="100000"/>
              </a:lnSpc>
              <a:spcBef>
                <a:spcPts val="0"/>
              </a:spcBef>
              <a:defRPr sz="4000">
                <a:solidFill>
                  <a:srgbClr val="B8B8B8"/>
                </a:solidFill>
                <a:latin typeface="Courier"/>
                <a:ea typeface="Courier"/>
                <a:cs typeface="Courier"/>
                <a:sym typeface="Courier"/>
              </a:defRPr>
            </a:pPr>
            <a:r>
              <a:t># . . .</a:t>
            </a:r>
          </a:p>
          <a:p>
            <a:pPr defTabSz="642937">
              <a:lnSpc>
                <a:spcPct val="100000"/>
              </a:lnSpc>
              <a:spcBef>
                <a:spcPts val="0"/>
              </a:spcBef>
              <a:defRPr sz="4000">
                <a:latin typeface="Courier"/>
                <a:ea typeface="Courier"/>
                <a:cs typeface="Courier"/>
                <a:sym typeface="Courier"/>
              </a:defRPr>
            </a:pPr>
            <a:r>
              <a:t>}</a:t>
            </a:r>
          </a:p>
        </p:txBody>
      </p:sp>
      <p:sp>
        <p:nvSpPr>
          <p:cNvPr id="1344" name="code editor"/>
          <p:cNvSpPr txBox="1"/>
          <p:nvPr>
            <p:ph type="body" idx="14"/>
          </p:nvPr>
        </p:nvSpPr>
        <p:spPr>
          <a:prstGeom prst="rect">
            <a:avLst/>
          </a:prstGeom>
        </p:spPr>
        <p:txBody>
          <a:bodyPr/>
          <a:lstStyle/>
          <a:p>
            <a:pPr/>
            <a:r>
              <a:t>code editor</a:t>
            </a:r>
          </a:p>
        </p:txBody>
      </p:sp>
      <p:sp>
        <p:nvSpPr>
          <p:cNvPr id="1345"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349" name="&gt; terraform apply…"/>
          <p:cNvSpPr txBox="1"/>
          <p:nvPr>
            <p:ph type="body" idx="13"/>
          </p:nvPr>
        </p:nvSpPr>
        <p:spPr>
          <a:xfrm>
            <a:off x="5634672" y="1698656"/>
            <a:ext cx="17650044" cy="9123681"/>
          </a:xfrm>
          <a:prstGeom prst="rect">
            <a:avLst/>
          </a:prstGeom>
          <a:extLst>
            <a:ext uri="{C572A759-6A51-4108-AA02-DFA0A04FC94B}">
              <ma14:wrappingTextBoxFlag xmlns:ma14="http://schemas.microsoft.com/office/mac/drawingml/2011/main" val="1"/>
            </a:ext>
          </a:extLst>
        </p:spPr>
        <p:txBody>
          <a:bodyPr/>
          <a:lstStyle/>
          <a:p>
            <a:pPr>
              <a:lnSpc>
                <a:spcPct val="120000"/>
              </a:lnSpc>
              <a:spcBef>
                <a:spcPts val="0"/>
              </a:spcBef>
              <a:defRPr sz="4000">
                <a:solidFill>
                  <a:srgbClr val="FFFFFF"/>
                </a:solidFill>
                <a:latin typeface="Courier"/>
                <a:ea typeface="Courier"/>
                <a:cs typeface="Courier"/>
                <a:sym typeface="Courier"/>
              </a:defRPr>
            </a:pPr>
            <a:r>
              <a:t>&gt; terraform apply</a:t>
            </a:r>
          </a:p>
          <a:p>
            <a:pPr>
              <a:lnSpc>
                <a:spcPct val="120000"/>
              </a:lnSpc>
              <a:spcBef>
                <a:spcPts val="0"/>
              </a:spcBef>
              <a:defRPr b="1" sz="4000">
                <a:solidFill>
                  <a:srgbClr val="FFFFFF"/>
                </a:solidFill>
                <a:latin typeface="Courier"/>
                <a:ea typeface="Courier"/>
                <a:cs typeface="Courier"/>
                <a:sym typeface="Courier"/>
              </a:defRPr>
            </a:pPr>
            <a:r>
              <a:t>module.keypair.tls_private_key.generated: Refreshing state... [id=f3f38a37aedff5b64ff943dd8fd93dd1421c4c25]</a:t>
            </a:r>
          </a:p>
          <a:p>
            <a:pPr>
              <a:lnSpc>
                <a:spcPct val="120000"/>
              </a:lnSpc>
              <a:spcBef>
                <a:spcPts val="0"/>
              </a:spcBef>
              <a:defRPr sz="4000">
                <a:solidFill>
                  <a:srgbClr val="B8B8B8"/>
                </a:solidFill>
                <a:latin typeface="Courier"/>
                <a:ea typeface="Courier"/>
                <a:cs typeface="Courier"/>
                <a:sym typeface="Courier"/>
              </a:defRPr>
            </a:pPr>
            <a:r>
              <a:t># ...</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a:solidFill>
                  <a:srgbClr val="B8B8B8"/>
                </a:solidFill>
                <a:latin typeface="Courier"/>
                <a:ea typeface="Courier"/>
                <a:cs typeface="Courier"/>
                <a:sym typeface="Courier"/>
              </a:defRPr>
            </a:pP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a:solidFill>
                  <a:schemeClr val="accent2">
                    <a:hueOff val="1409923"/>
                    <a:satOff val="-47467"/>
                    <a:lumOff val="52063"/>
                  </a:schemeClr>
                </a:solidFill>
                <a:latin typeface="Courier"/>
                <a:ea typeface="Courier"/>
                <a:cs typeface="Courier"/>
                <a:sym typeface="Courier"/>
              </a:defRPr>
            </a:pPr>
            <a:r>
              <a:t>  # aws_instance.web must be replaced</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a:solidFill>
                  <a:schemeClr val="accent2">
                    <a:hueOff val="1409923"/>
                    <a:satOff val="-47467"/>
                    <a:lumOff val="52063"/>
                  </a:schemeClr>
                </a:solidFill>
                <a:latin typeface="Courier"/>
                <a:ea typeface="Courier"/>
                <a:cs typeface="Courier"/>
                <a:sym typeface="Courier"/>
              </a:defRPr>
            </a:pPr>
            <a:r>
              <a:rPr>
                <a:solidFill>
                  <a:srgbClr val="FF0003"/>
                </a:solidFill>
              </a:rPr>
              <a:t>-</a:t>
            </a:r>
            <a:r>
              <a:t>/</a:t>
            </a:r>
            <a:r>
              <a:rPr>
                <a:solidFill>
                  <a:srgbClr val="5EB440"/>
                </a:solidFill>
              </a:rPr>
              <a:t>+</a:t>
            </a:r>
            <a:r>
              <a:t> resource "aws_instance" "web" {</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a:solidFill>
                  <a:schemeClr val="accent2">
                    <a:hueOff val="1409923"/>
                    <a:satOff val="-47467"/>
                    <a:lumOff val="52063"/>
                  </a:schemeClr>
                </a:solidFill>
                <a:latin typeface="Courier"/>
                <a:ea typeface="Courier"/>
                <a:cs typeface="Courier"/>
                <a:sym typeface="Courier"/>
              </a:defRPr>
            </a:pPr>
            <a:r>
              <a:t>        ami                   = "ami-0375ca3842950ade6"</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a:solidFill>
                  <a:srgbClr val="B8B8B8"/>
                </a:solidFill>
                <a:latin typeface="Courier"/>
                <a:ea typeface="Courier"/>
                <a:cs typeface="Courier"/>
                <a:sym typeface="Courier"/>
              </a:defRPr>
            </a:pPr>
            <a:r>
              <a:t># ...</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a:solidFill>
                  <a:schemeClr val="accent2">
                    <a:hueOff val="1409923"/>
                    <a:satOff val="-47467"/>
                    <a:lumOff val="52063"/>
                  </a:schemeClr>
                </a:solidFill>
                <a:latin typeface="Courier"/>
                <a:ea typeface="Courier"/>
                <a:cs typeface="Courier"/>
                <a:sym typeface="Courier"/>
              </a:defRPr>
            </a:pPr>
            <a:r>
              <a:t>  # aws_key_pair.dynamic-key will be created</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a:solidFill>
                  <a:schemeClr val="accent2">
                    <a:hueOff val="1409923"/>
                    <a:satOff val="-47467"/>
                    <a:lumOff val="52063"/>
                  </a:schemeClr>
                </a:solidFill>
                <a:latin typeface="Courier"/>
                <a:ea typeface="Courier"/>
                <a:cs typeface="Courier"/>
                <a:sym typeface="Courier"/>
              </a:defRPr>
            </a:pPr>
            <a:r>
              <a:t>  </a:t>
            </a:r>
            <a:r>
              <a:rPr>
                <a:solidFill>
                  <a:srgbClr val="5EB440"/>
                </a:solidFill>
              </a:rPr>
              <a:t>+</a:t>
            </a:r>
            <a:r>
              <a:t> resource "aws_key_pair" "dynamic-key" {</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a:solidFill>
                  <a:schemeClr val="accent2">
                    <a:hueOff val="1409923"/>
                    <a:satOff val="-47467"/>
                    <a:lumOff val="52063"/>
                  </a:schemeClr>
                </a:solidFill>
                <a:latin typeface="Courier"/>
                <a:ea typeface="Courier"/>
                <a:cs typeface="Courier"/>
                <a:sym typeface="Courier"/>
              </a:defRPr>
            </a:pPr>
            <a:r>
              <a:t>      </a:t>
            </a:r>
            <a:r>
              <a:rPr>
                <a:solidFill>
                  <a:srgbClr val="5EB440"/>
                </a:solidFill>
              </a:rPr>
              <a:t>+</a:t>
            </a:r>
            <a:r>
              <a:t> fingerprint = (known after apply)</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a:solidFill>
                  <a:srgbClr val="B8B8B8"/>
                </a:solidFill>
                <a:latin typeface="Courier"/>
                <a:ea typeface="Courier"/>
                <a:cs typeface="Courier"/>
                <a:sym typeface="Courier"/>
              </a:defRPr>
            </a:pPr>
            <a:r>
              <a:t># ...</a:t>
            </a:r>
          </a:p>
        </p:txBody>
      </p:sp>
      <p:sp>
        <p:nvSpPr>
          <p:cNvPr id="1350"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354" name="&gt; ssh ubuntu@35.165.111.180 -i keys/robin-training-env-ant-key.pem…"/>
          <p:cNvSpPr txBox="1"/>
          <p:nvPr>
            <p:ph type="body" idx="13"/>
          </p:nvPr>
        </p:nvSpPr>
        <p:spPr>
          <a:xfrm>
            <a:off x="5634672" y="1698656"/>
            <a:ext cx="17650044" cy="7782561"/>
          </a:xfrm>
          <a:prstGeom prst="rect">
            <a:avLst/>
          </a:prstGeom>
          <a:extLst>
            <a:ext uri="{C572A759-6A51-4108-AA02-DFA0A04FC94B}">
              <ma14:wrappingTextBoxFlag xmlns:ma14="http://schemas.microsoft.com/office/mac/drawingml/2011/main" val="1"/>
            </a:ext>
          </a:extLst>
        </p:spPr>
        <p:txBody>
          <a:bodyPr/>
          <a:lstStyle/>
          <a:p>
            <a:pPr>
              <a:lnSpc>
                <a:spcPct val="120000"/>
              </a:lnSpc>
              <a:spcBef>
                <a:spcPts val="0"/>
              </a:spcBef>
              <a:defRPr sz="4000">
                <a:solidFill>
                  <a:srgbClr val="FFFFFF"/>
                </a:solidFill>
                <a:latin typeface="Courier"/>
                <a:ea typeface="Courier"/>
                <a:cs typeface="Courier"/>
                <a:sym typeface="Courier"/>
              </a:defRPr>
            </a:pPr>
            <a:r>
              <a:t>&gt; ssh </a:t>
            </a:r>
            <a:r>
              <a:rPr u="sng">
                <a:hlinkClick r:id="rId3" invalidUrl="" action="" tgtFrame="" tooltip="" history="1" highlightClick="0" endSnd="0"/>
              </a:rPr>
              <a:t>ubuntu@35.165.111.180</a:t>
            </a:r>
            <a:r>
              <a:t> -i keys/robin-training-env-ant-key.pem</a:t>
            </a:r>
          </a:p>
          <a:p>
            <a:pPr>
              <a:lnSpc>
                <a:spcPct val="120000"/>
              </a:lnSpc>
              <a:spcBef>
                <a:spcPts val="0"/>
              </a:spcBef>
              <a:defRPr sz="4000">
                <a:solidFill>
                  <a:srgbClr val="FFFFFF"/>
                </a:solidFill>
                <a:latin typeface="Courier"/>
                <a:ea typeface="Courier"/>
                <a:cs typeface="Courier"/>
                <a:sym typeface="Courier"/>
              </a:defRPr>
            </a:pP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a:solidFill>
                  <a:srgbClr val="F4F4F4"/>
                </a:solidFill>
                <a:latin typeface="Courier"/>
                <a:ea typeface="Courier"/>
                <a:cs typeface="Courier"/>
                <a:sym typeface="Courier"/>
              </a:defRPr>
            </a:pPr>
            <a:r>
              <a:t>Welcome to Ubuntu 16.04.3 LTS (GNU/Linux 4.4.0-1041-aws)</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a:solidFill>
                  <a:srgbClr val="F4F4F4"/>
                </a:solidFill>
                <a:latin typeface="Courier"/>
                <a:ea typeface="Courier"/>
                <a:cs typeface="Courier"/>
                <a:sym typeface="Courier"/>
              </a:defRPr>
            </a:pP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a:solidFill>
                  <a:srgbClr val="F4F4F4"/>
                </a:solidFill>
                <a:latin typeface="Courier"/>
                <a:ea typeface="Courier"/>
                <a:cs typeface="Courier"/>
                <a:sym typeface="Courier"/>
              </a:defRPr>
            </a:pPr>
            <a:r>
              <a:t> * Documentation:  https://help.ubuntu.com</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a:solidFill>
                  <a:srgbClr val="F4F4F4"/>
                </a:solidFill>
                <a:latin typeface="Courier"/>
                <a:ea typeface="Courier"/>
                <a:cs typeface="Courier"/>
                <a:sym typeface="Courier"/>
              </a:defRPr>
            </a:pPr>
            <a:r>
              <a:t> * Management:     https://landscape.canonical.com</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a:solidFill>
                  <a:srgbClr val="F4F4F4"/>
                </a:solidFill>
                <a:latin typeface="Courier"/>
                <a:ea typeface="Courier"/>
                <a:cs typeface="Courier"/>
                <a:sym typeface="Courier"/>
              </a:defRPr>
            </a:pPr>
            <a:r>
              <a:t> * Support:        </a:t>
            </a:r>
            <a:r>
              <a:rPr u="sng">
                <a:hlinkClick r:id="rId4" invalidUrl="" action="" tgtFrame="" tooltip="" history="1" highlightClick="0" endSnd="0"/>
              </a:rPr>
              <a:t>https://ubuntu.com/advantage</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a:solidFill>
                  <a:srgbClr val="F4F4F4"/>
                </a:solidFill>
                <a:latin typeface="Courier"/>
                <a:ea typeface="Courier"/>
                <a:cs typeface="Courier"/>
                <a:sym typeface="Courier"/>
              </a:defRPr>
            </a:pP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sz="4000">
                <a:solidFill>
                  <a:srgbClr val="F4F4F4"/>
                </a:solidFill>
                <a:latin typeface="Courier"/>
                <a:ea typeface="Courier"/>
                <a:cs typeface="Courier"/>
                <a:sym typeface="Courier"/>
              </a:defRPr>
            </a:pPr>
            <a:r>
              <a:t>$ &lt;Ctrl-D&gt;</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a:solidFill>
                  <a:srgbClr val="F4F4F4"/>
                </a:solidFill>
                <a:latin typeface="Courier"/>
                <a:ea typeface="Courier"/>
                <a:cs typeface="Courier"/>
                <a:sym typeface="Courier"/>
              </a:defRPr>
            </a:pPr>
            <a:r>
              <a:t>$ logout</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a:solidFill>
                  <a:srgbClr val="F4F4F4"/>
                </a:solidFill>
                <a:latin typeface="Courier"/>
                <a:ea typeface="Courier"/>
                <a:cs typeface="Courier"/>
                <a:sym typeface="Courier"/>
              </a:defRPr>
            </a:pPr>
            <a:r>
              <a:t>Connection to 35.165.111.180 closed.</a:t>
            </a:r>
          </a:p>
        </p:txBody>
      </p:sp>
      <p:sp>
        <p:nvSpPr>
          <p:cNvPr id="1355"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359" name="Add a Connection…"/>
          <p:cNvSpPr txBox="1"/>
          <p:nvPr>
            <p:ph type="body" idx="13"/>
          </p:nvPr>
        </p:nvSpPr>
        <p:spPr>
          <a:prstGeom prst="rect">
            <a:avLst/>
          </a:prstGeom>
        </p:spPr>
        <p:txBody>
          <a:bodyPr/>
          <a:lstStyle/>
          <a:p>
            <a:pPr defTabSz="668655">
              <a:spcBef>
                <a:spcPts val="3200"/>
              </a:spcBef>
              <a:defRPr sz="4860">
                <a:solidFill>
                  <a:srgbClr val="FFFFFF"/>
                </a:solidFill>
              </a:defRPr>
            </a:pPr>
            <a:r>
              <a:t>Add a Connection</a:t>
            </a:r>
          </a:p>
          <a:p>
            <a:pPr defTabSz="668655">
              <a:spcBef>
                <a:spcPts val="3200"/>
              </a:spcBef>
              <a:defRPr sz="4860">
                <a:solidFill>
                  <a:srgbClr val="B3BAC6"/>
                </a:solidFill>
              </a:defRPr>
            </a:pPr>
            <a:r>
              <a:t>We’ll walk through the provisioner together, but you’ll start by creating a </a:t>
            </a:r>
            <a:r>
              <a:rPr>
                <a:latin typeface="Courier"/>
                <a:ea typeface="Courier"/>
                <a:cs typeface="Courier"/>
                <a:sym typeface="Courier"/>
              </a:rPr>
              <a:t>connection</a:t>
            </a:r>
            <a:r>
              <a:t> block within your `aws_instance.web` resource.</a:t>
            </a:r>
          </a:p>
          <a:p>
            <a:pPr defTabSz="668655">
              <a:spcBef>
                <a:spcPts val="3200"/>
              </a:spcBef>
              <a:defRPr sz="4860">
                <a:solidFill>
                  <a:srgbClr val="B3BAC6"/>
                </a:solidFill>
              </a:defRPr>
            </a:pPr>
            <a:r>
              <a:t>The arguments you'll use are </a:t>
            </a:r>
            <a:r>
              <a:rPr>
                <a:latin typeface="Courier"/>
                <a:ea typeface="Courier"/>
                <a:cs typeface="Courier"/>
                <a:sym typeface="Courier"/>
              </a:rPr>
              <a:t>type</a:t>
            </a:r>
            <a:r>
              <a:t> (ssh)</a:t>
            </a:r>
            <a:r>
              <a:t>,</a:t>
            </a:r>
            <a:r>
              <a:rPr>
                <a:latin typeface="Courier"/>
                <a:ea typeface="Courier"/>
                <a:cs typeface="Courier"/>
                <a:sym typeface="Courier"/>
              </a:rPr>
              <a:t> user</a:t>
            </a:r>
            <a:r>
              <a:t> (ubuntu)</a:t>
            </a:r>
            <a:r>
              <a:t>, </a:t>
            </a:r>
            <a:r>
              <a:rPr>
                <a:latin typeface="Courier"/>
                <a:ea typeface="Courier"/>
                <a:cs typeface="Courier"/>
                <a:sym typeface="Courier"/>
              </a:rPr>
              <a:t>host</a:t>
            </a:r>
            <a:r>
              <a:t> (the public IP address of our instance), and </a:t>
            </a:r>
            <a:r>
              <a:rPr>
                <a:latin typeface="Courier"/>
                <a:ea typeface="Courier"/>
                <a:cs typeface="Courier"/>
                <a:sym typeface="Courier"/>
              </a:rPr>
              <a:t>private_key</a:t>
            </a:r>
            <a:r>
              <a:t> (the one we just created with the dynamic-keys module).</a:t>
            </a:r>
          </a:p>
          <a:p>
            <a:pPr defTabSz="668655">
              <a:spcBef>
                <a:spcPts val="3200"/>
              </a:spcBef>
              <a:defRPr sz="4860">
                <a:solidFill>
                  <a:srgbClr val="B3BAC6"/>
                </a:solidFill>
              </a:defRPr>
            </a:pPr>
          </a:p>
          <a:p>
            <a:pPr defTabSz="668655">
              <a:spcBef>
                <a:spcPts val="3200"/>
              </a:spcBef>
              <a:defRPr sz="4050">
                <a:solidFill>
                  <a:srgbClr val="B3BAC6"/>
                </a:solidFill>
              </a:defRPr>
            </a:pPr>
          </a:p>
          <a:p>
            <a:pPr defTabSz="668655">
              <a:spcBef>
                <a:spcPts val="3200"/>
              </a:spcBef>
              <a:defRPr sz="4050">
                <a:solidFill>
                  <a:srgbClr val="B3BAC6"/>
                </a:solidFill>
              </a:defRPr>
            </a:pPr>
            <a:r>
              <a:rPr b="1" cap="small">
                <a:solidFill>
                  <a:schemeClr val="accent4">
                    <a:satOff val="-2029"/>
                    <a:lumOff val="8186"/>
                  </a:schemeClr>
                </a:solidFill>
              </a:rPr>
              <a:t>you’ll know </a:t>
            </a:r>
            <a:r>
              <a:rPr b="1" cap="small">
                <a:solidFill>
                  <a:schemeClr val="accent4">
                    <a:satOff val="-2029"/>
                    <a:lumOff val="8186"/>
                  </a:schemeClr>
                </a:solidFill>
              </a:rPr>
              <a:t>it worked if</a:t>
            </a:r>
            <a:r>
              <a:rPr b="1" cap="small">
                <a:solidFill>
                  <a:schemeClr val="accent4">
                    <a:satOff val="-2029"/>
                    <a:lumOff val="8186"/>
                  </a:schemeClr>
                </a:solidFill>
              </a:rPr>
              <a:t>:</a:t>
            </a:r>
            <a:r>
              <a:t> You see </a:t>
            </a:r>
            <a:r>
              <a:rPr>
                <a:latin typeface="Courier"/>
                <a:ea typeface="Courier"/>
                <a:cs typeface="Courier"/>
                <a:sym typeface="Courier"/>
              </a:rPr>
              <a:t>Connecting…</a:t>
            </a:r>
            <a:r>
              <a:t> in the output after running terraform </a:t>
            </a:r>
            <a:r>
              <a:rPr>
                <a:latin typeface="Courier"/>
                <a:ea typeface="Courier"/>
                <a:cs typeface="Courier"/>
                <a:sym typeface="Courier"/>
              </a:rPr>
              <a:t>apply</a:t>
            </a:r>
            <a:r>
              <a:t>.</a:t>
            </a:r>
          </a:p>
        </p:txBody>
      </p:sp>
      <p:sp>
        <p:nvSpPr>
          <p:cNvPr id="1360"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4" name="resource &quot;aws_instance&quot; &quot;web&quot; {…"/>
          <p:cNvSpPr txBox="1"/>
          <p:nvPr>
            <p:ph type="body" idx="13"/>
          </p:nvPr>
        </p:nvSpPr>
        <p:spPr>
          <a:xfrm>
            <a:off x="5672772" y="1673256"/>
            <a:ext cx="17649350" cy="8318501"/>
          </a:xfrm>
          <a:prstGeom prst="rect">
            <a:avLst/>
          </a:prstGeom>
          <a:extLst>
            <a:ext uri="{C572A759-6A51-4108-AA02-DFA0A04FC94B}">
              <ma14:wrappingTextBoxFlag xmlns:ma14="http://schemas.microsoft.com/office/mac/drawingml/2011/main" val="1"/>
            </a:ext>
          </a:extLst>
        </p:spPr>
        <p:txBody>
          <a:bodyPr/>
          <a:lstStyle/>
          <a:p>
            <a:pPr defTabSz="642937">
              <a:lnSpc>
                <a:spcPct val="100000"/>
              </a:lnSpc>
              <a:spcBef>
                <a:spcPts val="0"/>
              </a:spcBef>
              <a:defRPr sz="4000">
                <a:solidFill>
                  <a:srgbClr val="BA6900"/>
                </a:solidFill>
                <a:latin typeface="Courier"/>
                <a:ea typeface="Courier"/>
                <a:cs typeface="Courier"/>
                <a:sym typeface="Courier"/>
              </a:defRPr>
            </a:pPr>
            <a:r>
              <a:rPr>
                <a:solidFill>
                  <a:srgbClr val="0222B9"/>
                </a:solidFill>
              </a:rPr>
              <a:t>resource</a:t>
            </a:r>
            <a:r>
              <a:rPr>
                <a:solidFill>
                  <a:srgbClr val="000000"/>
                </a:solidFill>
              </a:rPr>
              <a:t> </a:t>
            </a:r>
            <a:r>
              <a:t>"aws_instance" "web"</a:t>
            </a:r>
            <a:r>
              <a:rPr>
                <a:solidFill>
                  <a:srgbClr val="000000"/>
                </a:solidFill>
              </a:rPr>
              <a:t> {</a:t>
            </a:r>
            <a:endParaRPr>
              <a:solidFill>
                <a:srgbClr val="000000"/>
              </a:solidFill>
            </a:endParaRPr>
          </a:p>
          <a:p>
            <a:pPr defTabSz="642937">
              <a:lnSpc>
                <a:spcPct val="100000"/>
              </a:lnSpc>
              <a:spcBef>
                <a:spcPts val="0"/>
              </a:spcBef>
              <a:defRPr sz="4000">
                <a:solidFill>
                  <a:srgbClr val="B3BAC6"/>
                </a:solidFill>
                <a:latin typeface="Courier"/>
                <a:ea typeface="Courier"/>
                <a:cs typeface="Courier"/>
                <a:sym typeface="Courier"/>
              </a:defRPr>
            </a:pPr>
            <a:r>
              <a:t>  # . . . </a:t>
            </a:r>
            <a:endParaRPr>
              <a:solidFill>
                <a:srgbClr val="000000"/>
              </a:solidFill>
            </a:endParaRPr>
          </a:p>
          <a:p>
            <a:pPr defTabSz="642937">
              <a:lnSpc>
                <a:spcPct val="100000"/>
              </a:lnSpc>
              <a:spcBef>
                <a:spcPts val="0"/>
              </a:spcBef>
              <a:defRPr sz="4000">
                <a:solidFill>
                  <a:srgbClr val="B3BAC6"/>
                </a:solidFill>
                <a:latin typeface="Courier"/>
                <a:ea typeface="Courier"/>
                <a:cs typeface="Courier"/>
                <a:sym typeface="Courier"/>
              </a:defRPr>
            </a:pPr>
            <a:endParaRPr>
              <a:solidFill>
                <a:srgbClr val="000000"/>
              </a:solidFill>
            </a:endParaRPr>
          </a:p>
          <a:p>
            <a:pPr lvl="1" defTabSz="642937">
              <a:lnSpc>
                <a:spcPct val="100000"/>
              </a:lnSpc>
              <a:spcBef>
                <a:spcPts val="0"/>
              </a:spcBef>
              <a:defRPr sz="4000">
                <a:solidFill>
                  <a:srgbClr val="B3BAC6"/>
                </a:solidFill>
                <a:latin typeface="Courier"/>
                <a:ea typeface="Courier"/>
                <a:cs typeface="Courier"/>
                <a:sym typeface="Courier"/>
              </a:defRPr>
            </a:pPr>
            <a:r>
              <a:rPr>
                <a:solidFill>
                  <a:srgbClr val="000000"/>
                </a:solidFill>
              </a:rPr>
              <a:t> </a:t>
            </a:r>
            <a:r>
              <a:rPr>
                <a:solidFill>
                  <a:schemeClr val="accent3">
                    <a:satOff val="2012"/>
                    <a:lumOff val="-10240"/>
                  </a:schemeClr>
                </a:solidFill>
              </a:rPr>
              <a:t>connection</a:t>
            </a:r>
            <a:r>
              <a:t> = </a:t>
            </a:r>
            <a:r>
              <a:rPr>
                <a:solidFill>
                  <a:srgbClr val="000000"/>
                </a:solidFill>
              </a:rPr>
              <a:t>{</a:t>
            </a:r>
          </a:p>
          <a:p>
            <a:pPr defTabSz="642937">
              <a:lnSpc>
                <a:spcPct val="100000"/>
              </a:lnSpc>
              <a:spcBef>
                <a:spcPts val="0"/>
              </a:spcBef>
              <a:defRPr sz="4000">
                <a:solidFill>
                  <a:srgbClr val="BA6900"/>
                </a:solidFill>
                <a:latin typeface="Courier"/>
                <a:ea typeface="Courier"/>
                <a:cs typeface="Courier"/>
                <a:sym typeface="Courier"/>
              </a:defRPr>
            </a:pPr>
            <a:r>
              <a:t>    </a:t>
            </a:r>
            <a:r>
              <a:rPr>
                <a:solidFill>
                  <a:schemeClr val="accent2">
                    <a:satOff val="19198"/>
                    <a:lumOff val="10156"/>
                  </a:schemeClr>
                </a:solidFill>
              </a:rPr>
              <a:t>type</a:t>
            </a:r>
            <a:r>
              <a:t>        = "ssh"</a:t>
            </a:r>
          </a:p>
          <a:p>
            <a:pPr defTabSz="642937">
              <a:lnSpc>
                <a:spcPct val="100000"/>
              </a:lnSpc>
              <a:spcBef>
                <a:spcPts val="0"/>
              </a:spcBef>
              <a:defRPr sz="4000">
                <a:solidFill>
                  <a:srgbClr val="BA6900"/>
                </a:solidFill>
                <a:latin typeface="Courier"/>
                <a:ea typeface="Courier"/>
                <a:cs typeface="Courier"/>
                <a:sym typeface="Courier"/>
              </a:defRPr>
            </a:pPr>
            <a:r>
              <a:t>    </a:t>
            </a:r>
            <a:r>
              <a:rPr>
                <a:solidFill>
                  <a:schemeClr val="accent2">
                    <a:satOff val="19198"/>
                    <a:lumOff val="10156"/>
                  </a:schemeClr>
                </a:solidFill>
              </a:rPr>
              <a:t>user</a:t>
            </a:r>
            <a:r>
              <a:t>        = "ubuntu"</a:t>
            </a:r>
          </a:p>
          <a:p>
            <a:pPr defTabSz="642937">
              <a:lnSpc>
                <a:spcPct val="100000"/>
              </a:lnSpc>
              <a:spcBef>
                <a:spcPts val="0"/>
              </a:spcBef>
              <a:defRPr sz="4000">
                <a:solidFill>
                  <a:srgbClr val="BA6900"/>
                </a:solidFill>
                <a:latin typeface="Courier"/>
                <a:ea typeface="Courier"/>
                <a:cs typeface="Courier"/>
                <a:sym typeface="Courier"/>
              </a:defRPr>
            </a:pPr>
            <a:r>
              <a:t>    </a:t>
            </a:r>
            <a:r>
              <a:rPr>
                <a:solidFill>
                  <a:schemeClr val="accent2">
                    <a:satOff val="19198"/>
                    <a:lumOff val="10156"/>
                  </a:schemeClr>
                </a:solidFill>
              </a:rPr>
              <a:t>host</a:t>
            </a:r>
            <a:r>
              <a:t>        = self.public_ip     </a:t>
            </a:r>
          </a:p>
          <a:p>
            <a:pPr defTabSz="642937">
              <a:lnSpc>
                <a:spcPct val="100000"/>
              </a:lnSpc>
              <a:spcBef>
                <a:spcPts val="0"/>
              </a:spcBef>
              <a:defRPr sz="4000">
                <a:solidFill>
                  <a:srgbClr val="BA6900"/>
                </a:solidFill>
                <a:latin typeface="Courier"/>
                <a:ea typeface="Courier"/>
                <a:cs typeface="Courier"/>
                <a:sym typeface="Courier"/>
              </a:defRPr>
            </a:pPr>
            <a:r>
              <a:t>    </a:t>
            </a:r>
            <a:r>
              <a:rPr>
                <a:solidFill>
                  <a:schemeClr val="accent2">
                    <a:satOff val="19198"/>
                    <a:lumOff val="10156"/>
                  </a:schemeClr>
                </a:solidFill>
              </a:rPr>
              <a:t>private_key</a:t>
            </a:r>
            <a:r>
              <a:t> = module.keypair.private_key_pem</a:t>
            </a:r>
          </a:p>
          <a:p>
            <a:pPr defTabSz="642937">
              <a:lnSpc>
                <a:spcPct val="100000"/>
              </a:lnSpc>
              <a:spcBef>
                <a:spcPts val="0"/>
              </a:spcBef>
              <a:defRPr sz="4000">
                <a:latin typeface="Courier"/>
                <a:ea typeface="Courier"/>
                <a:cs typeface="Courier"/>
                <a:sym typeface="Courier"/>
              </a:defRPr>
            </a:pPr>
            <a:r>
              <a:t>  }</a:t>
            </a:r>
          </a:p>
          <a:p>
            <a:pPr defTabSz="642937">
              <a:lnSpc>
                <a:spcPct val="100000"/>
              </a:lnSpc>
              <a:spcBef>
                <a:spcPts val="0"/>
              </a:spcBef>
              <a:defRPr sz="4000">
                <a:latin typeface="Courier"/>
                <a:ea typeface="Courier"/>
                <a:cs typeface="Courier"/>
                <a:sym typeface="Courier"/>
              </a:defRPr>
            </a:pPr>
            <a:r>
              <a:t>}</a:t>
            </a:r>
          </a:p>
          <a:p>
            <a:pPr defTabSz="642937">
              <a:lnSpc>
                <a:spcPct val="100000"/>
              </a:lnSpc>
              <a:spcBef>
                <a:spcPts val="0"/>
              </a:spcBef>
              <a:defRPr sz="4000">
                <a:latin typeface="Courier"/>
                <a:ea typeface="Courier"/>
                <a:cs typeface="Courier"/>
                <a:sym typeface="Courier"/>
              </a:defRPr>
            </a:pPr>
          </a:p>
          <a:p>
            <a:pPr defTabSz="642937">
              <a:lnSpc>
                <a:spcPct val="100000"/>
              </a:lnSpc>
              <a:spcBef>
                <a:spcPts val="0"/>
              </a:spcBef>
              <a:defRPr sz="1900">
                <a:solidFill>
                  <a:srgbClr val="BA6900"/>
                </a:solidFill>
                <a:latin typeface="Courier"/>
                <a:ea typeface="Courier"/>
                <a:cs typeface="Courier"/>
                <a:sym typeface="Courier"/>
              </a:defRPr>
            </a:pPr>
          </a:p>
          <a:p>
            <a:pPr defTabSz="642937">
              <a:lnSpc>
                <a:spcPct val="100000"/>
              </a:lnSpc>
              <a:spcBef>
                <a:spcPts val="0"/>
              </a:spcBef>
              <a:defRPr sz="4000">
                <a:latin typeface="Courier"/>
                <a:ea typeface="Courier"/>
                <a:cs typeface="Courier"/>
                <a:sym typeface="Courier"/>
              </a:defRPr>
            </a:pPr>
          </a:p>
        </p:txBody>
      </p:sp>
      <p:sp>
        <p:nvSpPr>
          <p:cNvPr id="1365" name="server/main.tf"/>
          <p:cNvSpPr txBox="1"/>
          <p:nvPr>
            <p:ph type="body" idx="14"/>
          </p:nvPr>
        </p:nvSpPr>
        <p:spPr>
          <a:prstGeom prst="rect">
            <a:avLst/>
          </a:prstGeom>
        </p:spPr>
        <p:txBody>
          <a:bodyPr/>
          <a:lstStyle/>
          <a:p>
            <a:pPr/>
            <a:r>
              <a:t>server/main.tf</a:t>
            </a:r>
          </a:p>
        </p:txBody>
      </p:sp>
      <p:sp>
        <p:nvSpPr>
          <p:cNvPr id="1366"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0" name="variable &quot;identity&quot; {}…"/>
          <p:cNvSpPr txBox="1"/>
          <p:nvPr>
            <p:ph type="body" idx="13"/>
          </p:nvPr>
        </p:nvSpPr>
        <p:spPr>
          <a:xfrm>
            <a:off x="5672772" y="1609756"/>
            <a:ext cx="17649350" cy="5100321"/>
          </a:xfrm>
          <a:prstGeom prst="rect">
            <a:avLst/>
          </a:prstGeom>
          <a:extLst>
            <a:ext uri="{C572A759-6A51-4108-AA02-DFA0A04FC94B}">
              <ma14:wrappingTextBoxFlag xmlns:ma14="http://schemas.microsoft.com/office/mac/drawingml/2011/main" val="1"/>
            </a:ext>
          </a:extLst>
        </p:spPr>
        <p:txBody>
          <a:bodyPr/>
          <a:lstStyle/>
          <a:p>
            <a:pPr>
              <a:lnSpc>
                <a:spcPct val="120000"/>
              </a:lnSpc>
              <a:spcBef>
                <a:spcPts val="0"/>
              </a:spcBef>
              <a:defRPr sz="4000">
                <a:latin typeface="Courier"/>
                <a:ea typeface="Courier"/>
                <a:cs typeface="Courier"/>
                <a:sym typeface="Courier"/>
              </a:defRPr>
            </a:pPr>
            <a:r>
              <a:rPr>
                <a:solidFill>
                  <a:srgbClr val="244FCB"/>
                </a:solidFill>
              </a:rPr>
              <a:t>variable</a:t>
            </a:r>
            <a:r>
              <a:t> </a:t>
            </a:r>
            <a:r>
              <a:rPr>
                <a:solidFill>
                  <a:srgbClr val="BA6900"/>
                </a:solidFill>
              </a:rPr>
              <a:t>"identity"</a:t>
            </a:r>
            <a:r>
              <a:t> {}</a:t>
            </a:r>
          </a:p>
          <a:p>
            <a:pPr>
              <a:lnSpc>
                <a:spcPct val="120000"/>
              </a:lnSpc>
              <a:spcBef>
                <a:spcPts val="0"/>
              </a:spcBef>
              <a:defRPr sz="4000">
                <a:latin typeface="Courier"/>
                <a:ea typeface="Courier"/>
                <a:cs typeface="Courier"/>
                <a:sym typeface="Courier"/>
              </a:defRPr>
            </a:pPr>
          </a:p>
          <a:p>
            <a:pPr>
              <a:lnSpc>
                <a:spcPct val="120000"/>
              </a:lnSpc>
              <a:spcBef>
                <a:spcPts val="0"/>
              </a:spcBef>
              <a:defRPr b="1" sz="4000">
                <a:latin typeface="Courier"/>
                <a:ea typeface="Courier"/>
                <a:cs typeface="Courier"/>
                <a:sym typeface="Courier"/>
              </a:defRPr>
            </a:pPr>
            <a:r>
              <a:rPr>
                <a:solidFill>
                  <a:schemeClr val="accent3"/>
                </a:solidFill>
              </a:rPr>
              <a:t>module</a:t>
            </a:r>
            <a:r>
              <a:t> "keypair" {</a:t>
            </a:r>
          </a:p>
          <a:p>
            <a:pPr>
              <a:lnSpc>
                <a:spcPct val="120000"/>
              </a:lnSpc>
              <a:spcBef>
                <a:spcPts val="0"/>
              </a:spcBef>
              <a:defRPr b="1" sz="4000">
                <a:latin typeface="Courier"/>
                <a:ea typeface="Courier"/>
                <a:cs typeface="Courier"/>
                <a:sym typeface="Courier"/>
              </a:defRPr>
            </a:pPr>
            <a:r>
              <a:t>  </a:t>
            </a:r>
            <a:r>
              <a:rPr>
                <a:solidFill>
                  <a:schemeClr val="accent2">
                    <a:satOff val="19198"/>
                    <a:lumOff val="10156"/>
                  </a:schemeClr>
                </a:solidFill>
              </a:rPr>
              <a:t>source</a:t>
            </a:r>
            <a:r>
              <a:t> = </a:t>
            </a:r>
            <a:r>
              <a:rPr>
                <a:solidFill>
                  <a:srgbClr val="BA6900"/>
                </a:solidFill>
              </a:rPr>
              <a:t>"mitchellh/dynamic-keys/aws"</a:t>
            </a:r>
          </a:p>
          <a:p>
            <a:pPr>
              <a:lnSpc>
                <a:spcPct val="120000"/>
              </a:lnSpc>
              <a:spcBef>
                <a:spcPts val="0"/>
              </a:spcBef>
              <a:defRPr b="1" sz="4000">
                <a:latin typeface="Courier"/>
                <a:ea typeface="Courier"/>
                <a:cs typeface="Courier"/>
                <a:sym typeface="Courier"/>
              </a:defRPr>
            </a:pPr>
            <a:r>
              <a:t>  </a:t>
            </a:r>
            <a:r>
              <a:rPr>
                <a:solidFill>
                  <a:schemeClr val="accent2">
                    <a:satOff val="19198"/>
                    <a:lumOff val="10156"/>
                  </a:schemeClr>
                </a:solidFill>
              </a:rPr>
              <a:t>path</a:t>
            </a:r>
            <a:r>
              <a:t>   = </a:t>
            </a:r>
            <a:r>
              <a:rPr>
                <a:solidFill>
                  <a:srgbClr val="BA6900"/>
                </a:solidFill>
              </a:rPr>
              <a:t>"${path.root}/keys"</a:t>
            </a:r>
          </a:p>
          <a:p>
            <a:pPr>
              <a:lnSpc>
                <a:spcPct val="120000"/>
              </a:lnSpc>
              <a:spcBef>
                <a:spcPts val="0"/>
              </a:spcBef>
              <a:defRPr b="1" sz="4000">
                <a:latin typeface="Courier"/>
                <a:ea typeface="Courier"/>
                <a:cs typeface="Courier"/>
                <a:sym typeface="Courier"/>
              </a:defRPr>
            </a:pPr>
            <a:r>
              <a:t>  </a:t>
            </a:r>
            <a:r>
              <a:rPr>
                <a:solidFill>
                  <a:schemeClr val="accent2">
                    <a:satOff val="19198"/>
                    <a:lumOff val="10156"/>
                  </a:schemeClr>
                </a:solidFill>
              </a:rPr>
              <a:t>name</a:t>
            </a:r>
            <a:r>
              <a:t>   = </a:t>
            </a:r>
            <a:r>
              <a:rPr>
                <a:solidFill>
                  <a:srgbClr val="BA6900"/>
                </a:solidFill>
              </a:rPr>
              <a:t>"${var.identity}-key"</a:t>
            </a:r>
          </a:p>
          <a:p>
            <a:pPr>
              <a:lnSpc>
                <a:spcPct val="120000"/>
              </a:lnSpc>
              <a:spcBef>
                <a:spcPts val="0"/>
              </a:spcBef>
              <a:defRPr b="1" sz="4000">
                <a:latin typeface="Courier"/>
                <a:ea typeface="Courier"/>
                <a:cs typeface="Courier"/>
                <a:sym typeface="Courier"/>
              </a:defRPr>
            </a:pPr>
            <a:r>
              <a:t>}</a:t>
            </a:r>
          </a:p>
        </p:txBody>
      </p:sp>
      <p:sp>
        <p:nvSpPr>
          <p:cNvPr id="1371" name="main.tf"/>
          <p:cNvSpPr txBox="1"/>
          <p:nvPr>
            <p:ph type="body" idx="14"/>
          </p:nvPr>
        </p:nvSpPr>
        <p:spPr>
          <a:prstGeom prst="rect">
            <a:avLst/>
          </a:prstGeom>
        </p:spPr>
        <p:txBody>
          <a:bodyPr/>
          <a:lstStyle/>
          <a:p>
            <a:pPr/>
            <a:r>
              <a:t>main.tf</a:t>
            </a:r>
          </a:p>
        </p:txBody>
      </p:sp>
      <p:sp>
        <p:nvSpPr>
          <p:cNvPr id="1372"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376" name="access_key        = &quot;AKIAR4YO4LX3RT4VVOTV&quot;…"/>
          <p:cNvSpPr txBox="1"/>
          <p:nvPr>
            <p:ph type="body" idx="13"/>
          </p:nvPr>
        </p:nvSpPr>
        <p:spPr>
          <a:xfrm>
            <a:off x="5672772" y="1673256"/>
            <a:ext cx="17649350" cy="5831841"/>
          </a:xfrm>
          <a:prstGeom prst="rect">
            <a:avLst/>
          </a:prstGeom>
          <a:extLst>
            <a:ext uri="{C572A759-6A51-4108-AA02-DFA0A04FC94B}">
              <ma14:wrappingTextBoxFlag xmlns:ma14="http://schemas.microsoft.com/office/mac/drawingml/2011/main" val="1"/>
            </a:ext>
          </a:extLst>
        </p:spPr>
        <p:txBody>
          <a:bodyPr/>
          <a:lstStyle/>
          <a:p>
            <a:pPr>
              <a:lnSpc>
                <a:spcPct val="120000"/>
              </a:lnSpc>
              <a:spcBef>
                <a:spcPts val="0"/>
              </a:spcBef>
              <a:defRPr sz="4000">
                <a:latin typeface="Courier"/>
                <a:ea typeface="Courier"/>
                <a:cs typeface="Courier"/>
                <a:sym typeface="Courier"/>
              </a:defRPr>
            </a:pPr>
            <a:r>
              <a:rPr>
                <a:solidFill>
                  <a:srgbClr val="BA6900"/>
                </a:solidFill>
              </a:rPr>
              <a:t>access_key</a:t>
            </a:r>
            <a:r>
              <a:rPr>
                <a:solidFill>
                  <a:srgbClr val="244FCB"/>
                </a:solidFill>
              </a:rPr>
              <a:t>        = "AKIAR4YO4LX3RT4VVOTV"</a:t>
            </a:r>
            <a:endParaRPr>
              <a:solidFill>
                <a:srgbClr val="244FCB"/>
              </a:solidFill>
            </a:endParaRPr>
          </a:p>
          <a:p>
            <a:pPr>
              <a:lnSpc>
                <a:spcPct val="120000"/>
              </a:lnSpc>
              <a:spcBef>
                <a:spcPts val="0"/>
              </a:spcBef>
              <a:defRPr sz="4000">
                <a:latin typeface="Courier"/>
                <a:ea typeface="Courier"/>
                <a:cs typeface="Courier"/>
                <a:sym typeface="Courier"/>
              </a:defRPr>
            </a:pPr>
            <a:r>
              <a:rPr>
                <a:solidFill>
                  <a:srgbClr val="BA6900"/>
                </a:solidFill>
              </a:rPr>
              <a:t>secret_key</a:t>
            </a:r>
            <a:r>
              <a:rPr>
                <a:solidFill>
                  <a:srgbClr val="244FCB"/>
                </a:solidFill>
              </a:rPr>
              <a:t>        = "l1yl+chpz769AlO4Ql8xwA0WprpBrwmht"</a:t>
            </a:r>
            <a:endParaRPr>
              <a:solidFill>
                <a:srgbClr val="244FCB"/>
              </a:solidFill>
            </a:endParaRPr>
          </a:p>
          <a:p>
            <a:pPr>
              <a:lnSpc>
                <a:spcPct val="120000"/>
              </a:lnSpc>
              <a:spcBef>
                <a:spcPts val="0"/>
              </a:spcBef>
              <a:defRPr sz="4000">
                <a:solidFill>
                  <a:srgbClr val="B8B8B8"/>
                </a:solidFill>
                <a:latin typeface="Courier"/>
                <a:ea typeface="Courier"/>
                <a:cs typeface="Courier"/>
                <a:sym typeface="Courier"/>
              </a:defRPr>
            </a:pPr>
            <a:r>
              <a:t># ami               = "ami-0375ca3842950ade6"</a:t>
            </a:r>
          </a:p>
          <a:p>
            <a:pPr>
              <a:lnSpc>
                <a:spcPct val="120000"/>
              </a:lnSpc>
              <a:spcBef>
                <a:spcPts val="0"/>
              </a:spcBef>
              <a:defRPr sz="4000">
                <a:solidFill>
                  <a:srgbClr val="B8B8B8"/>
                </a:solidFill>
                <a:latin typeface="Courier"/>
                <a:ea typeface="Courier"/>
                <a:cs typeface="Courier"/>
                <a:sym typeface="Courier"/>
              </a:defRPr>
            </a:pPr>
            <a:r>
              <a:t># subnet_id         = "subnet-012746d227b667c28"</a:t>
            </a:r>
          </a:p>
          <a:p>
            <a:pPr>
              <a:lnSpc>
                <a:spcPct val="120000"/>
              </a:lnSpc>
              <a:spcBef>
                <a:spcPts val="0"/>
              </a:spcBef>
              <a:defRPr b="1" sz="4000">
                <a:latin typeface="Courier"/>
                <a:ea typeface="Courier"/>
                <a:cs typeface="Courier"/>
                <a:sym typeface="Courier"/>
              </a:defRPr>
            </a:pPr>
            <a:r>
              <a:rPr>
                <a:solidFill>
                  <a:srgbClr val="BA6900"/>
                </a:solidFill>
              </a:rPr>
              <a:t>identity</a:t>
            </a:r>
            <a:r>
              <a:rPr>
                <a:solidFill>
                  <a:srgbClr val="244FCB"/>
                </a:solidFill>
              </a:rPr>
              <a:t>          = "robin-training-env-ant"</a:t>
            </a:r>
            <a:endParaRPr>
              <a:solidFill>
                <a:srgbClr val="244FCB"/>
              </a:solidFill>
            </a:endParaRPr>
          </a:p>
          <a:p>
            <a:pPr>
              <a:lnSpc>
                <a:spcPct val="120000"/>
              </a:lnSpc>
              <a:spcBef>
                <a:spcPts val="0"/>
              </a:spcBef>
              <a:defRPr sz="4000">
                <a:latin typeface="Courier"/>
                <a:ea typeface="Courier"/>
                <a:cs typeface="Courier"/>
                <a:sym typeface="Courier"/>
              </a:defRPr>
            </a:pPr>
            <a:r>
              <a:rPr>
                <a:solidFill>
                  <a:srgbClr val="BA6900"/>
                </a:solidFill>
              </a:rPr>
              <a:t>region</a:t>
            </a:r>
            <a:r>
              <a:rPr>
                <a:solidFill>
                  <a:srgbClr val="244FCB"/>
                </a:solidFill>
              </a:rPr>
              <a:t>            = "us-west-2"</a:t>
            </a:r>
            <a:endParaRPr>
              <a:solidFill>
                <a:srgbClr val="244FCB"/>
              </a:solidFill>
            </a:endParaRPr>
          </a:p>
          <a:p>
            <a:pPr>
              <a:lnSpc>
                <a:spcPct val="120000"/>
              </a:lnSpc>
              <a:spcBef>
                <a:spcPts val="0"/>
              </a:spcBef>
              <a:defRPr sz="4000">
                <a:solidFill>
                  <a:srgbClr val="B8B8B8"/>
                </a:solidFill>
                <a:latin typeface="Courier"/>
                <a:ea typeface="Courier"/>
                <a:cs typeface="Courier"/>
                <a:sym typeface="Courier"/>
              </a:defRPr>
            </a:pPr>
            <a:r>
              <a:t># vpc_security_group_id = "sg-0b8effd31ebbf4dfb"</a:t>
            </a:r>
          </a:p>
        </p:txBody>
      </p:sp>
      <p:sp>
        <p:nvSpPr>
          <p:cNvPr id="1377" name="terraform.tfvars"/>
          <p:cNvSpPr txBox="1"/>
          <p:nvPr>
            <p:ph type="body" idx="14"/>
          </p:nvPr>
        </p:nvSpPr>
        <p:spPr>
          <a:prstGeom prst="rect">
            <a:avLst/>
          </a:prstGeom>
        </p:spPr>
        <p:txBody>
          <a:bodyPr/>
          <a:lstStyle/>
          <a:p>
            <a:pPr/>
            <a:r>
              <a:t>terraform.tfvars</a:t>
            </a:r>
          </a:p>
        </p:txBody>
      </p:sp>
      <p:sp>
        <p:nvSpPr>
          <p:cNvPr id="1378"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2" name="resource &quot;aws_instance&quot; &quot;web&quot; {…"/>
          <p:cNvSpPr txBox="1"/>
          <p:nvPr>
            <p:ph type="body" idx="13"/>
          </p:nvPr>
        </p:nvSpPr>
        <p:spPr>
          <a:xfrm>
            <a:off x="5672772" y="1673256"/>
            <a:ext cx="17649350" cy="3759201"/>
          </a:xfrm>
          <a:prstGeom prst="rect">
            <a:avLst/>
          </a:prstGeom>
          <a:extLst>
            <a:ext uri="{C572A759-6A51-4108-AA02-DFA0A04FC94B}">
              <ma14:wrappingTextBoxFlag xmlns:ma14="http://schemas.microsoft.com/office/mac/drawingml/2011/main" val="1"/>
            </a:ext>
          </a:extLst>
        </p:spPr>
        <p:txBody>
          <a:bodyPr/>
          <a:lstStyle/>
          <a:p>
            <a:pPr defTabSz="642937">
              <a:lnSpc>
                <a:spcPct val="100000"/>
              </a:lnSpc>
              <a:spcBef>
                <a:spcPts val="0"/>
              </a:spcBef>
              <a:defRPr sz="4000">
                <a:solidFill>
                  <a:srgbClr val="BA6900"/>
                </a:solidFill>
                <a:latin typeface="Courier"/>
                <a:ea typeface="Courier"/>
                <a:cs typeface="Courier"/>
                <a:sym typeface="Courier"/>
              </a:defRPr>
            </a:pPr>
            <a:r>
              <a:rPr>
                <a:solidFill>
                  <a:srgbClr val="0222B9"/>
                </a:solidFill>
              </a:rPr>
              <a:t>resource</a:t>
            </a:r>
            <a:r>
              <a:rPr>
                <a:solidFill>
                  <a:srgbClr val="000000"/>
                </a:solidFill>
              </a:rPr>
              <a:t> </a:t>
            </a:r>
            <a:r>
              <a:t>"aws_instance" "web"</a:t>
            </a:r>
            <a:r>
              <a:rPr>
                <a:solidFill>
                  <a:srgbClr val="000000"/>
                </a:solidFill>
              </a:rPr>
              <a:t> {</a:t>
            </a:r>
            <a:endParaRPr>
              <a:solidFill>
                <a:srgbClr val="000000"/>
              </a:solidFill>
            </a:endParaRPr>
          </a:p>
          <a:p>
            <a:pPr defTabSz="642937">
              <a:lnSpc>
                <a:spcPct val="100000"/>
              </a:lnSpc>
              <a:spcBef>
                <a:spcPts val="0"/>
              </a:spcBef>
              <a:defRPr sz="4000">
                <a:solidFill>
                  <a:srgbClr val="B3BAC6"/>
                </a:solidFill>
                <a:latin typeface="Courier"/>
                <a:ea typeface="Courier"/>
                <a:cs typeface="Courier"/>
                <a:sym typeface="Courier"/>
              </a:defRPr>
            </a:pPr>
            <a:r>
              <a:t># . . .</a:t>
            </a:r>
          </a:p>
          <a:p>
            <a:pPr defTabSz="642937">
              <a:lnSpc>
                <a:spcPct val="100000"/>
              </a:lnSpc>
              <a:spcBef>
                <a:spcPts val="0"/>
              </a:spcBef>
              <a:defRPr sz="4000">
                <a:latin typeface="Courier"/>
                <a:ea typeface="Courier"/>
                <a:cs typeface="Courier"/>
                <a:sym typeface="Courier"/>
              </a:defRPr>
            </a:pPr>
          </a:p>
          <a:p>
            <a:pPr defTabSz="642937">
              <a:lnSpc>
                <a:spcPct val="100000"/>
              </a:lnSpc>
              <a:spcBef>
                <a:spcPts val="0"/>
              </a:spcBef>
              <a:defRPr sz="4000">
                <a:solidFill>
                  <a:srgbClr val="BA6900"/>
                </a:solidFill>
                <a:latin typeface="Courier"/>
                <a:ea typeface="Courier"/>
                <a:cs typeface="Courier"/>
                <a:sym typeface="Courier"/>
              </a:defRPr>
            </a:pPr>
            <a:r>
              <a:rPr>
                <a:solidFill>
                  <a:srgbClr val="1FA4FF"/>
                </a:solidFill>
              </a:rPr>
              <a:t>  key_name</a:t>
            </a:r>
            <a:r>
              <a:rPr>
                <a:solidFill>
                  <a:srgbClr val="000000"/>
                </a:solidFill>
              </a:rPr>
              <a:t> = "${var.identity}-key"</a:t>
            </a:r>
            <a:endParaRPr>
              <a:solidFill>
                <a:srgbClr val="000000"/>
              </a:solidFill>
            </a:endParaRPr>
          </a:p>
          <a:p>
            <a:pPr defTabSz="642937">
              <a:lnSpc>
                <a:spcPct val="100000"/>
              </a:lnSpc>
              <a:spcBef>
                <a:spcPts val="0"/>
              </a:spcBef>
              <a:defRPr sz="4000">
                <a:solidFill>
                  <a:srgbClr val="B8B8B8"/>
                </a:solidFill>
                <a:latin typeface="Courier"/>
                <a:ea typeface="Courier"/>
                <a:cs typeface="Courier"/>
                <a:sym typeface="Courier"/>
              </a:defRPr>
            </a:pPr>
            <a:r>
              <a:t># . . .</a:t>
            </a:r>
          </a:p>
          <a:p>
            <a:pPr defTabSz="642937">
              <a:lnSpc>
                <a:spcPct val="100000"/>
              </a:lnSpc>
              <a:spcBef>
                <a:spcPts val="0"/>
              </a:spcBef>
              <a:defRPr sz="4000">
                <a:latin typeface="Courier"/>
                <a:ea typeface="Courier"/>
                <a:cs typeface="Courier"/>
                <a:sym typeface="Courier"/>
              </a:defRPr>
            </a:pPr>
            <a:r>
              <a:t>}</a:t>
            </a:r>
          </a:p>
        </p:txBody>
      </p:sp>
      <p:sp>
        <p:nvSpPr>
          <p:cNvPr id="1383" name="code editor"/>
          <p:cNvSpPr txBox="1"/>
          <p:nvPr>
            <p:ph type="body" idx="14"/>
          </p:nvPr>
        </p:nvSpPr>
        <p:spPr>
          <a:prstGeom prst="rect">
            <a:avLst/>
          </a:prstGeom>
        </p:spPr>
        <p:txBody>
          <a:bodyPr/>
          <a:lstStyle/>
          <a:p>
            <a:pPr/>
            <a:r>
              <a:t>code editor</a:t>
            </a:r>
          </a:p>
        </p:txBody>
      </p:sp>
      <p:sp>
        <p:nvSpPr>
          <p:cNvPr id="1384"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8" name="resource &quot;aws_instance&quot; &quot;web&quot; {…"/>
          <p:cNvSpPr txBox="1"/>
          <p:nvPr>
            <p:ph type="body" idx="13"/>
          </p:nvPr>
        </p:nvSpPr>
        <p:spPr>
          <a:xfrm>
            <a:off x="5672772" y="1673256"/>
            <a:ext cx="17649350" cy="5588001"/>
          </a:xfrm>
          <a:prstGeom prst="rect">
            <a:avLst/>
          </a:prstGeom>
          <a:extLst>
            <a:ext uri="{C572A759-6A51-4108-AA02-DFA0A04FC94B}">
              <ma14:wrappingTextBoxFlag xmlns:ma14="http://schemas.microsoft.com/office/mac/drawingml/2011/main" val="1"/>
            </a:ext>
          </a:extLst>
        </p:spPr>
        <p:txBody>
          <a:bodyPr/>
          <a:lstStyle/>
          <a:p>
            <a:pPr defTabSz="642937">
              <a:lnSpc>
                <a:spcPct val="100000"/>
              </a:lnSpc>
              <a:spcBef>
                <a:spcPts val="0"/>
              </a:spcBef>
              <a:defRPr sz="4000">
                <a:solidFill>
                  <a:srgbClr val="BA6900"/>
                </a:solidFill>
                <a:latin typeface="Courier"/>
                <a:ea typeface="Courier"/>
                <a:cs typeface="Courier"/>
                <a:sym typeface="Courier"/>
              </a:defRPr>
            </a:pPr>
            <a:r>
              <a:rPr>
                <a:solidFill>
                  <a:srgbClr val="0222B9"/>
                </a:solidFill>
              </a:rPr>
              <a:t>resource</a:t>
            </a:r>
            <a:r>
              <a:rPr>
                <a:solidFill>
                  <a:srgbClr val="000000"/>
                </a:solidFill>
              </a:rPr>
              <a:t> </a:t>
            </a:r>
            <a:r>
              <a:t>"aws_instance" "web"</a:t>
            </a:r>
            <a:r>
              <a:rPr>
                <a:solidFill>
                  <a:srgbClr val="000000"/>
                </a:solidFill>
              </a:rPr>
              <a:t> {</a:t>
            </a:r>
            <a:endParaRPr>
              <a:solidFill>
                <a:srgbClr val="000000"/>
              </a:solidFill>
            </a:endParaRPr>
          </a:p>
          <a:p>
            <a:pPr defTabSz="642937">
              <a:lnSpc>
                <a:spcPct val="100000"/>
              </a:lnSpc>
              <a:spcBef>
                <a:spcPts val="0"/>
              </a:spcBef>
              <a:defRPr sz="4000">
                <a:solidFill>
                  <a:srgbClr val="B3BAC6"/>
                </a:solidFill>
                <a:latin typeface="Courier"/>
                <a:ea typeface="Courier"/>
                <a:cs typeface="Courier"/>
                <a:sym typeface="Courier"/>
              </a:defRPr>
            </a:pPr>
            <a:r>
              <a:t>  # . . . </a:t>
            </a:r>
            <a:endParaRPr>
              <a:solidFill>
                <a:srgbClr val="000000"/>
              </a:solidFill>
            </a:endParaRPr>
          </a:p>
          <a:p>
            <a:pPr defTabSz="642937">
              <a:lnSpc>
                <a:spcPct val="100000"/>
              </a:lnSpc>
              <a:spcBef>
                <a:spcPts val="0"/>
              </a:spcBef>
              <a:defRPr sz="4000">
                <a:solidFill>
                  <a:srgbClr val="B3BAC6"/>
                </a:solidFill>
                <a:latin typeface="Courier"/>
                <a:ea typeface="Courier"/>
                <a:cs typeface="Courier"/>
                <a:sym typeface="Courier"/>
              </a:defRPr>
            </a:pPr>
          </a:p>
          <a:p>
            <a:pPr defTabSz="642937">
              <a:lnSpc>
                <a:spcPct val="100000"/>
              </a:lnSpc>
              <a:spcBef>
                <a:spcPts val="0"/>
              </a:spcBef>
              <a:defRPr sz="4000">
                <a:solidFill>
                  <a:srgbClr val="0222B9"/>
                </a:solidFill>
                <a:latin typeface="Courier"/>
                <a:ea typeface="Courier"/>
                <a:cs typeface="Courier"/>
                <a:sym typeface="Courier"/>
              </a:defRPr>
            </a:pPr>
            <a:r>
              <a:t> </a:t>
            </a:r>
            <a:r>
              <a:rPr>
                <a:solidFill>
                  <a:srgbClr val="000000"/>
                </a:solidFill>
              </a:rPr>
              <a:t> </a:t>
            </a:r>
            <a:r>
              <a:t>provisioner</a:t>
            </a:r>
            <a:r>
              <a:rPr>
                <a:solidFill>
                  <a:srgbClr val="000000"/>
                </a:solidFill>
              </a:rPr>
              <a:t> </a:t>
            </a:r>
            <a:r>
              <a:rPr>
                <a:solidFill>
                  <a:srgbClr val="BA6900"/>
                </a:solidFill>
              </a:rPr>
              <a:t>"file"</a:t>
            </a:r>
            <a:r>
              <a:rPr>
                <a:solidFill>
                  <a:srgbClr val="000000"/>
                </a:solidFill>
              </a:rPr>
              <a:t> {</a:t>
            </a:r>
            <a:endParaRPr>
              <a:solidFill>
                <a:srgbClr val="000000"/>
              </a:solidFill>
            </a:endParaRPr>
          </a:p>
          <a:p>
            <a:pPr defTabSz="642937">
              <a:lnSpc>
                <a:spcPct val="100000"/>
              </a:lnSpc>
              <a:spcBef>
                <a:spcPts val="0"/>
              </a:spcBef>
              <a:defRPr sz="4000">
                <a:solidFill>
                  <a:srgbClr val="1FA4FF"/>
                </a:solidFill>
                <a:latin typeface="Courier"/>
                <a:ea typeface="Courier"/>
                <a:cs typeface="Courier"/>
                <a:sym typeface="Courier"/>
              </a:defRPr>
            </a:pPr>
            <a:r>
              <a:t>    source</a:t>
            </a:r>
            <a:r>
              <a:rPr>
                <a:solidFill>
                  <a:srgbClr val="000000"/>
                </a:solidFill>
              </a:rPr>
              <a:t>      = </a:t>
            </a:r>
            <a:r>
              <a:rPr>
                <a:solidFill>
                  <a:srgbClr val="BA6900"/>
                </a:solidFill>
              </a:rPr>
              <a:t>"assets"</a:t>
            </a:r>
            <a:endParaRPr>
              <a:solidFill>
                <a:srgbClr val="000000"/>
              </a:solidFill>
            </a:endParaRPr>
          </a:p>
          <a:p>
            <a:pPr defTabSz="642937">
              <a:lnSpc>
                <a:spcPct val="100000"/>
              </a:lnSpc>
              <a:spcBef>
                <a:spcPts val="0"/>
              </a:spcBef>
              <a:defRPr sz="4000">
                <a:solidFill>
                  <a:srgbClr val="1FA4FF"/>
                </a:solidFill>
                <a:latin typeface="Courier"/>
                <a:ea typeface="Courier"/>
                <a:cs typeface="Courier"/>
                <a:sym typeface="Courier"/>
              </a:defRPr>
            </a:pPr>
            <a:r>
              <a:t>    destination</a:t>
            </a:r>
            <a:r>
              <a:rPr>
                <a:solidFill>
                  <a:srgbClr val="000000"/>
                </a:solidFill>
              </a:rPr>
              <a:t> = </a:t>
            </a:r>
            <a:r>
              <a:rPr>
                <a:solidFill>
                  <a:srgbClr val="BA6900"/>
                </a:solidFill>
              </a:rPr>
              <a:t>"/tmp/"</a:t>
            </a:r>
            <a:endParaRPr>
              <a:solidFill>
                <a:srgbClr val="000000"/>
              </a:solidFill>
            </a:endParaRPr>
          </a:p>
          <a:p>
            <a:pPr defTabSz="642937">
              <a:lnSpc>
                <a:spcPct val="100000"/>
              </a:lnSpc>
              <a:spcBef>
                <a:spcPts val="0"/>
              </a:spcBef>
              <a:defRPr sz="4000">
                <a:latin typeface="Courier"/>
                <a:ea typeface="Courier"/>
                <a:cs typeface="Courier"/>
                <a:sym typeface="Courier"/>
              </a:defRPr>
            </a:pPr>
            <a:r>
              <a:t>  }</a:t>
            </a:r>
          </a:p>
          <a:p>
            <a:pPr defTabSz="642937">
              <a:lnSpc>
                <a:spcPct val="100000"/>
              </a:lnSpc>
              <a:spcBef>
                <a:spcPts val="0"/>
              </a:spcBef>
              <a:defRPr sz="4000">
                <a:latin typeface="Courier"/>
                <a:ea typeface="Courier"/>
                <a:cs typeface="Courier"/>
                <a:sym typeface="Courier"/>
              </a:defRPr>
            </a:pPr>
          </a:p>
          <a:p>
            <a:pPr defTabSz="642937">
              <a:lnSpc>
                <a:spcPct val="100000"/>
              </a:lnSpc>
              <a:spcBef>
                <a:spcPts val="0"/>
              </a:spcBef>
              <a:defRPr sz="4000">
                <a:latin typeface="Courier"/>
                <a:ea typeface="Courier"/>
                <a:cs typeface="Courier"/>
                <a:sym typeface="Courier"/>
              </a:defRPr>
            </a:pPr>
            <a:r>
              <a:t>}</a:t>
            </a:r>
          </a:p>
        </p:txBody>
      </p:sp>
      <p:sp>
        <p:nvSpPr>
          <p:cNvPr id="1389" name="server/main.tf"/>
          <p:cNvSpPr txBox="1"/>
          <p:nvPr>
            <p:ph type="body" idx="14"/>
          </p:nvPr>
        </p:nvSpPr>
        <p:spPr>
          <a:prstGeom prst="rect">
            <a:avLst/>
          </a:prstGeom>
        </p:spPr>
        <p:txBody>
          <a:bodyPr/>
          <a:lstStyle/>
          <a:p>
            <a:pPr/>
            <a:r>
              <a:t>server/main.tf</a:t>
            </a:r>
          </a:p>
        </p:txBody>
      </p:sp>
      <p:sp>
        <p:nvSpPr>
          <p:cNvPr id="1390" name="https://www.terraform.io/docs/provisioners/file.html"/>
          <p:cNvSpPr txBox="1"/>
          <p:nvPr/>
        </p:nvSpPr>
        <p:spPr>
          <a:xfrm>
            <a:off x="5674194" y="12910892"/>
            <a:ext cx="9212462" cy="62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3200">
                <a:solidFill>
                  <a:srgbClr val="B3BAC6"/>
                </a:solidFill>
              </a:defRPr>
            </a:lvl1pPr>
          </a:lstStyle>
          <a:p>
            <a:pPr/>
            <a:r>
              <a:t>https://www.terraform.io/docs/provisioners/file.html</a:t>
            </a:r>
          </a:p>
        </p:txBody>
      </p:sp>
      <p:sp>
        <p:nvSpPr>
          <p:cNvPr id="1391"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5" name="resource &quot;aws_instance&quot; &quot;web&quot; {…"/>
          <p:cNvSpPr txBox="1"/>
          <p:nvPr>
            <p:ph type="body" idx="13"/>
          </p:nvPr>
        </p:nvSpPr>
        <p:spPr>
          <a:xfrm>
            <a:off x="5672772" y="1673256"/>
            <a:ext cx="17649350" cy="5588001"/>
          </a:xfrm>
          <a:prstGeom prst="rect">
            <a:avLst/>
          </a:prstGeom>
          <a:extLst>
            <a:ext uri="{C572A759-6A51-4108-AA02-DFA0A04FC94B}">
              <ma14:wrappingTextBoxFlag xmlns:ma14="http://schemas.microsoft.com/office/mac/drawingml/2011/main" val="1"/>
            </a:ext>
          </a:extLst>
        </p:spPr>
        <p:txBody>
          <a:bodyPr/>
          <a:lstStyle/>
          <a:p>
            <a:pPr defTabSz="642937">
              <a:lnSpc>
                <a:spcPct val="100000"/>
              </a:lnSpc>
              <a:spcBef>
                <a:spcPts val="0"/>
              </a:spcBef>
              <a:defRPr sz="4000">
                <a:solidFill>
                  <a:srgbClr val="BA6900"/>
                </a:solidFill>
                <a:latin typeface="Courier"/>
                <a:ea typeface="Courier"/>
                <a:cs typeface="Courier"/>
                <a:sym typeface="Courier"/>
              </a:defRPr>
            </a:pPr>
            <a:r>
              <a:rPr>
                <a:solidFill>
                  <a:srgbClr val="0222B9"/>
                </a:solidFill>
              </a:rPr>
              <a:t>resource</a:t>
            </a:r>
            <a:r>
              <a:rPr>
                <a:solidFill>
                  <a:srgbClr val="000000"/>
                </a:solidFill>
              </a:rPr>
              <a:t> </a:t>
            </a:r>
            <a:r>
              <a:t>"aws_instance" "web"</a:t>
            </a:r>
            <a:r>
              <a:rPr>
                <a:solidFill>
                  <a:srgbClr val="000000"/>
                </a:solidFill>
              </a:rPr>
              <a:t> {</a:t>
            </a:r>
            <a:endParaRPr>
              <a:solidFill>
                <a:srgbClr val="000000"/>
              </a:solidFill>
            </a:endParaRPr>
          </a:p>
          <a:p>
            <a:pPr defTabSz="642937">
              <a:lnSpc>
                <a:spcPct val="100000"/>
              </a:lnSpc>
              <a:spcBef>
                <a:spcPts val="0"/>
              </a:spcBef>
              <a:defRPr sz="4000">
                <a:solidFill>
                  <a:srgbClr val="B3BAC6"/>
                </a:solidFill>
                <a:latin typeface="Courier"/>
                <a:ea typeface="Courier"/>
                <a:cs typeface="Courier"/>
                <a:sym typeface="Courier"/>
              </a:defRPr>
            </a:pPr>
            <a:r>
              <a:t>  # . . . </a:t>
            </a:r>
            <a:endParaRPr>
              <a:solidFill>
                <a:srgbClr val="000000"/>
              </a:solidFill>
            </a:endParaRPr>
          </a:p>
          <a:p>
            <a:pPr defTabSz="642937">
              <a:lnSpc>
                <a:spcPct val="100000"/>
              </a:lnSpc>
              <a:spcBef>
                <a:spcPts val="0"/>
              </a:spcBef>
              <a:defRPr sz="4000">
                <a:solidFill>
                  <a:srgbClr val="B3BAC6"/>
                </a:solidFill>
                <a:latin typeface="Courier"/>
                <a:ea typeface="Courier"/>
                <a:cs typeface="Courier"/>
                <a:sym typeface="Courier"/>
              </a:defRPr>
            </a:pPr>
          </a:p>
          <a:p>
            <a:pPr defTabSz="642937">
              <a:lnSpc>
                <a:spcPct val="100000"/>
              </a:lnSpc>
              <a:spcBef>
                <a:spcPts val="0"/>
              </a:spcBef>
              <a:defRPr sz="4000">
                <a:solidFill>
                  <a:srgbClr val="BA6900"/>
                </a:solidFill>
                <a:latin typeface="Courier"/>
                <a:ea typeface="Courier"/>
                <a:cs typeface="Courier"/>
                <a:sym typeface="Courier"/>
              </a:defRPr>
            </a:pPr>
            <a:r>
              <a:rPr>
                <a:solidFill>
                  <a:srgbClr val="000000"/>
                </a:solidFill>
              </a:rPr>
              <a:t>  </a:t>
            </a:r>
            <a:r>
              <a:rPr>
                <a:solidFill>
                  <a:srgbClr val="0222B9"/>
                </a:solidFill>
              </a:rPr>
              <a:t>provisioner</a:t>
            </a:r>
            <a:r>
              <a:rPr>
                <a:solidFill>
                  <a:srgbClr val="000000"/>
                </a:solidFill>
              </a:rPr>
              <a:t> </a:t>
            </a:r>
            <a:r>
              <a:t>"remote-exec"</a:t>
            </a:r>
            <a:r>
              <a:rPr>
                <a:solidFill>
                  <a:srgbClr val="000000"/>
                </a:solidFill>
              </a:rPr>
              <a:t> {</a:t>
            </a:r>
            <a:endParaRPr>
              <a:solidFill>
                <a:srgbClr val="000000"/>
              </a:solidFill>
            </a:endParaRPr>
          </a:p>
          <a:p>
            <a:pPr defTabSz="642937">
              <a:lnSpc>
                <a:spcPct val="100000"/>
              </a:lnSpc>
              <a:spcBef>
                <a:spcPts val="0"/>
              </a:spcBef>
              <a:defRPr sz="4000">
                <a:solidFill>
                  <a:srgbClr val="1FA4FF"/>
                </a:solidFill>
                <a:latin typeface="Courier"/>
                <a:ea typeface="Courier"/>
                <a:cs typeface="Courier"/>
                <a:sym typeface="Courier"/>
              </a:defRPr>
            </a:pPr>
            <a:r>
              <a:t>    inline</a:t>
            </a:r>
            <a:r>
              <a:rPr>
                <a:solidFill>
                  <a:srgbClr val="000000"/>
                </a:solidFill>
              </a:rPr>
              <a:t> = [</a:t>
            </a:r>
            <a:endParaRPr>
              <a:solidFill>
                <a:srgbClr val="000000"/>
              </a:solidFill>
            </a:endParaRPr>
          </a:p>
          <a:p>
            <a:pPr defTabSz="642937">
              <a:lnSpc>
                <a:spcPct val="100000"/>
              </a:lnSpc>
              <a:spcBef>
                <a:spcPts val="0"/>
              </a:spcBef>
              <a:defRPr sz="4000">
                <a:solidFill>
                  <a:srgbClr val="BA6900"/>
                </a:solidFill>
                <a:latin typeface="Courier"/>
                <a:ea typeface="Courier"/>
                <a:cs typeface="Courier"/>
                <a:sym typeface="Courier"/>
              </a:defRPr>
            </a:pPr>
            <a:r>
              <a:rPr>
                <a:solidFill>
                  <a:srgbClr val="000000"/>
                </a:solidFill>
              </a:rPr>
              <a:t>      </a:t>
            </a:r>
            <a:r>
              <a:t>"sudo sh /tmp/assets/setup-web.sh"</a:t>
            </a:r>
            <a:endParaRPr>
              <a:solidFill>
                <a:srgbClr val="000000"/>
              </a:solidFill>
            </a:endParaRPr>
          </a:p>
          <a:p>
            <a:pPr defTabSz="642937">
              <a:lnSpc>
                <a:spcPct val="100000"/>
              </a:lnSpc>
              <a:spcBef>
                <a:spcPts val="0"/>
              </a:spcBef>
              <a:defRPr sz="4000">
                <a:latin typeface="Courier"/>
                <a:ea typeface="Courier"/>
                <a:cs typeface="Courier"/>
                <a:sym typeface="Courier"/>
              </a:defRPr>
            </a:pPr>
            <a:r>
              <a:t>    ]</a:t>
            </a:r>
          </a:p>
          <a:p>
            <a:pPr defTabSz="642937">
              <a:lnSpc>
                <a:spcPct val="100000"/>
              </a:lnSpc>
              <a:spcBef>
                <a:spcPts val="0"/>
              </a:spcBef>
              <a:defRPr sz="4000">
                <a:latin typeface="Courier"/>
                <a:ea typeface="Courier"/>
                <a:cs typeface="Courier"/>
                <a:sym typeface="Courier"/>
              </a:defRPr>
            </a:pPr>
            <a:r>
              <a:t>  }</a:t>
            </a:r>
          </a:p>
          <a:p>
            <a:pPr defTabSz="642937">
              <a:lnSpc>
                <a:spcPct val="100000"/>
              </a:lnSpc>
              <a:spcBef>
                <a:spcPts val="0"/>
              </a:spcBef>
              <a:defRPr sz="4000">
                <a:latin typeface="Courier"/>
                <a:ea typeface="Courier"/>
                <a:cs typeface="Courier"/>
                <a:sym typeface="Courier"/>
              </a:defRPr>
            </a:pPr>
            <a:r>
              <a:t>}</a:t>
            </a:r>
          </a:p>
        </p:txBody>
      </p:sp>
      <p:sp>
        <p:nvSpPr>
          <p:cNvPr id="1396" name="Server/main.tf"/>
          <p:cNvSpPr txBox="1"/>
          <p:nvPr>
            <p:ph type="body" idx="14"/>
          </p:nvPr>
        </p:nvSpPr>
        <p:spPr>
          <a:prstGeom prst="rect">
            <a:avLst/>
          </a:prstGeom>
        </p:spPr>
        <p:txBody>
          <a:bodyPr/>
          <a:lstStyle/>
          <a:p>
            <a:pPr/>
            <a:r>
              <a:t>Server/main.tf</a:t>
            </a:r>
          </a:p>
        </p:txBody>
      </p:sp>
      <p:sp>
        <p:nvSpPr>
          <p:cNvPr id="1397" name="https://www.terraform.io/docs/provisioners/remote-exec.html"/>
          <p:cNvSpPr txBox="1"/>
          <p:nvPr/>
        </p:nvSpPr>
        <p:spPr>
          <a:xfrm>
            <a:off x="5677711" y="12906790"/>
            <a:ext cx="10951568" cy="62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3200">
                <a:solidFill>
                  <a:srgbClr val="B3BAC6"/>
                </a:solidFill>
              </a:defRPr>
            </a:lvl1pPr>
          </a:lstStyle>
          <a:p>
            <a:pPr/>
            <a:r>
              <a:t>https://www.terraform.io/docs/provisioners/remote-exec.html</a:t>
            </a:r>
          </a:p>
        </p:txBody>
      </p:sp>
      <p:sp>
        <p:nvSpPr>
          <p:cNvPr id="1398"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Line"/>
          <p:cNvSpPr/>
          <p:nvPr/>
        </p:nvSpPr>
        <p:spPr>
          <a:xfrm flipV="1">
            <a:off x="12192000" y="3319862"/>
            <a:ext cx="0" cy="6695276"/>
          </a:xfrm>
          <a:prstGeom prst="line">
            <a:avLst/>
          </a:prstGeom>
          <a:ln w="635000">
            <a:solidFill>
              <a:schemeClr val="accent1">
                <a:satOff val="24038"/>
                <a:lumOff val="11059"/>
              </a:schemeClr>
            </a:solidFill>
            <a:miter lim="400000"/>
            <a:tailEnd type="triangle"/>
          </a:ln>
        </p:spPr>
        <p:txBody>
          <a:bodyPr lIns="50800" tIns="50800" rIns="50800" bIns="50800" anchor="ctr"/>
          <a:lstStyle/>
          <a:p>
            <a:pPr defTabSz="825500">
              <a:defRPr sz="3200">
                <a:solidFill>
                  <a:srgbClr val="000000"/>
                </a:solidFill>
              </a:defRPr>
            </a:pPr>
          </a:p>
        </p:txBody>
      </p:sp>
      <p:sp>
        <p:nvSpPr>
          <p:cNvPr id="407" name="Capability"/>
          <p:cNvSpPr txBox="1"/>
          <p:nvPr/>
        </p:nvSpPr>
        <p:spPr>
          <a:xfrm>
            <a:off x="4012565" y="6464617"/>
            <a:ext cx="5732290" cy="1666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5500">
              <a:lnSpc>
                <a:spcPct val="120000"/>
              </a:lnSpc>
              <a:defRPr sz="10000">
                <a:solidFill>
                  <a:schemeClr val="accent1">
                    <a:satOff val="24038"/>
                    <a:lumOff val="11059"/>
                  </a:schemeClr>
                </a:solidFill>
              </a:defRPr>
            </a:lvl1pPr>
          </a:lstStyle>
          <a:p>
            <a:pPr/>
            <a:r>
              <a:t>Capability</a:t>
            </a:r>
          </a:p>
        </p:txBody>
      </p:sp>
      <p:sp>
        <p:nvSpPr>
          <p:cNvPr id="408" name="Complexity"/>
          <p:cNvSpPr txBox="1"/>
          <p:nvPr/>
        </p:nvSpPr>
        <p:spPr>
          <a:xfrm>
            <a:off x="15073314" y="6464617"/>
            <a:ext cx="6436743" cy="1666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5500">
              <a:lnSpc>
                <a:spcPct val="120000"/>
              </a:lnSpc>
              <a:defRPr sz="10000">
                <a:solidFill>
                  <a:schemeClr val="accent1">
                    <a:satOff val="24038"/>
                    <a:lumOff val="11059"/>
                  </a:schemeClr>
                </a:solidFill>
              </a:defRPr>
            </a:lvl1pPr>
          </a:lstStyle>
          <a:p>
            <a:pPr/>
            <a:r>
              <a:t>Complexity</a:t>
            </a:r>
          </a:p>
        </p:txBody>
      </p:sp>
      <p:sp>
        <p:nvSpPr>
          <p:cNvPr id="40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2" name="Force Provisioning With the taint Command…"/>
          <p:cNvSpPr txBox="1"/>
          <p:nvPr>
            <p:ph type="body" idx="13"/>
          </p:nvPr>
        </p:nvSpPr>
        <p:spPr>
          <a:prstGeom prst="rect">
            <a:avLst/>
          </a:prstGeom>
        </p:spPr>
        <p:txBody>
          <a:bodyPr/>
          <a:lstStyle/>
          <a:p>
            <a:pPr defTabSz="709930">
              <a:spcBef>
                <a:spcPts val="3400"/>
              </a:spcBef>
              <a:defRPr sz="5160"/>
            </a:pPr>
            <a:r>
              <a:t>Force Provisioning With the </a:t>
            </a:r>
            <a:r>
              <a:rPr>
                <a:latin typeface="Courier"/>
                <a:ea typeface="Courier"/>
                <a:cs typeface="Courier"/>
                <a:sym typeface="Courier"/>
              </a:rPr>
              <a:t>taint</a:t>
            </a:r>
            <a:r>
              <a:t> Command</a:t>
            </a:r>
          </a:p>
          <a:p>
            <a:pPr defTabSz="709930">
              <a:spcBef>
                <a:spcPts val="3400"/>
              </a:spcBef>
              <a:defRPr sz="5160">
                <a:solidFill>
                  <a:schemeClr val="accent4">
                    <a:hueOff val="3786471"/>
                    <a:satOff val="-63055"/>
                    <a:lumOff val="-2821"/>
                  </a:schemeClr>
                </a:solidFill>
              </a:defRPr>
            </a:pPr>
            <a:r>
              <a:t>If we run </a:t>
            </a:r>
            <a:r>
              <a:rPr>
                <a:latin typeface="Courier"/>
                <a:ea typeface="Courier"/>
                <a:cs typeface="Courier"/>
                <a:sym typeface="Courier"/>
              </a:rPr>
              <a:t>apply</a:t>
            </a:r>
            <a:r>
              <a:t> after adding provisioners, it won’t change the server.</a:t>
            </a:r>
          </a:p>
          <a:p>
            <a:pPr defTabSz="709930">
              <a:spcBef>
                <a:spcPts val="3400"/>
              </a:spcBef>
              <a:defRPr sz="5160">
                <a:solidFill>
                  <a:schemeClr val="accent4">
                    <a:hueOff val="3786471"/>
                    <a:satOff val="-63055"/>
                    <a:lumOff val="-2821"/>
                  </a:schemeClr>
                </a:solidFill>
              </a:defRPr>
            </a:pPr>
            <a:r>
              <a:t>Force it to be destroyed and recreated with the </a:t>
            </a:r>
            <a:r>
              <a:rPr>
                <a:latin typeface="Courier"/>
                <a:ea typeface="Courier"/>
                <a:cs typeface="Courier"/>
                <a:sym typeface="Courier"/>
              </a:rPr>
              <a:t>taint</a:t>
            </a:r>
            <a:r>
              <a:t> command:</a:t>
            </a:r>
          </a:p>
          <a:p>
            <a:pPr defTabSz="914400">
              <a:lnSpc>
                <a:spcPct val="100000"/>
              </a:lnSpc>
              <a:spcBef>
                <a:spcPts val="0"/>
              </a:spcBef>
              <a:tabLst>
                <a:tab pos="304800" algn="l"/>
                <a:tab pos="609600" algn="l"/>
                <a:tab pos="914400" algn="l"/>
                <a:tab pos="1219200" algn="l"/>
                <a:tab pos="1524000" algn="l"/>
                <a:tab pos="1828800" algn="l"/>
                <a:tab pos="2133600" algn="l"/>
                <a:tab pos="2438400" algn="l"/>
                <a:tab pos="2743200" algn="l"/>
                <a:tab pos="3048000" algn="l"/>
                <a:tab pos="3352800" algn="l"/>
                <a:tab pos="3657600" algn="l"/>
              </a:tabLst>
              <a:defRPr sz="3956">
                <a:solidFill>
                  <a:srgbClr val="506379"/>
                </a:solidFill>
                <a:latin typeface="Courier"/>
                <a:ea typeface="Courier"/>
                <a:cs typeface="Courier"/>
                <a:sym typeface="Courier"/>
              </a:defRPr>
            </a:pPr>
            <a:r>
              <a:t>terraform taint aws_instance.web</a:t>
            </a:r>
          </a:p>
          <a:p>
            <a:pPr defTabSz="914400">
              <a:lnSpc>
                <a:spcPct val="100000"/>
              </a:lnSpc>
              <a:spcBef>
                <a:spcPts val="0"/>
              </a:spcBef>
              <a:tabLst>
                <a:tab pos="304800" algn="l"/>
                <a:tab pos="609600" algn="l"/>
                <a:tab pos="914400" algn="l"/>
                <a:tab pos="1219200" algn="l"/>
                <a:tab pos="1524000" algn="l"/>
                <a:tab pos="1828800" algn="l"/>
                <a:tab pos="2133600" algn="l"/>
                <a:tab pos="2438400" algn="l"/>
                <a:tab pos="2743200" algn="l"/>
                <a:tab pos="3048000" algn="l"/>
                <a:tab pos="3352800" algn="l"/>
                <a:tab pos="3657600" algn="l"/>
              </a:tabLst>
              <a:defRPr sz="3956">
                <a:solidFill>
                  <a:srgbClr val="506379"/>
                </a:solidFill>
                <a:latin typeface="Courier"/>
                <a:ea typeface="Courier"/>
                <a:cs typeface="Courier"/>
                <a:sym typeface="Courier"/>
              </a:defRPr>
            </a:pPr>
          </a:p>
          <a:p>
            <a:pPr defTabSz="914400">
              <a:lnSpc>
                <a:spcPct val="100000"/>
              </a:lnSpc>
              <a:spcBef>
                <a:spcPts val="0"/>
              </a:spcBef>
              <a:tabLst>
                <a:tab pos="304800" algn="l"/>
                <a:tab pos="609600" algn="l"/>
                <a:tab pos="914400" algn="l"/>
                <a:tab pos="1219200" algn="l"/>
                <a:tab pos="1524000" algn="l"/>
                <a:tab pos="1828800" algn="l"/>
                <a:tab pos="2133600" algn="l"/>
                <a:tab pos="2438400" algn="l"/>
                <a:tab pos="2743200" algn="l"/>
                <a:tab pos="3048000" algn="l"/>
                <a:tab pos="3352800" algn="l"/>
                <a:tab pos="3657600" algn="l"/>
              </a:tabLst>
              <a:defRPr sz="5160">
                <a:solidFill>
                  <a:srgbClr val="506379"/>
                </a:solidFill>
              </a:defRPr>
            </a:pPr>
            <a:r>
              <a:t>If you're unsure of the correct ID for the resource you want to taint, you can use terraform show:</a:t>
            </a:r>
          </a:p>
          <a:p>
            <a:pPr defTabSz="914400">
              <a:lnSpc>
                <a:spcPct val="100000"/>
              </a:lnSpc>
              <a:spcBef>
                <a:spcPts val="0"/>
              </a:spcBef>
              <a:tabLst>
                <a:tab pos="304800" algn="l"/>
                <a:tab pos="609600" algn="l"/>
                <a:tab pos="914400" algn="l"/>
                <a:tab pos="1219200" algn="l"/>
                <a:tab pos="1524000" algn="l"/>
                <a:tab pos="1828800" algn="l"/>
                <a:tab pos="2133600" algn="l"/>
                <a:tab pos="2438400" algn="l"/>
                <a:tab pos="2743200" algn="l"/>
                <a:tab pos="3048000" algn="l"/>
                <a:tab pos="3352800" algn="l"/>
                <a:tab pos="3657600" algn="l"/>
              </a:tabLst>
              <a:defRPr sz="5160">
                <a:solidFill>
                  <a:srgbClr val="506379"/>
                </a:solidFill>
              </a:defRPr>
            </a:pPr>
          </a:p>
          <a:p>
            <a:pPr defTabSz="914400">
              <a:lnSpc>
                <a:spcPct val="100000"/>
              </a:lnSpc>
              <a:spcBef>
                <a:spcPts val="0"/>
              </a:spcBef>
              <a:tabLst>
                <a:tab pos="304800" algn="l"/>
                <a:tab pos="609600" algn="l"/>
                <a:tab pos="914400" algn="l"/>
                <a:tab pos="1219200" algn="l"/>
                <a:tab pos="1524000" algn="l"/>
                <a:tab pos="1828800" algn="l"/>
                <a:tab pos="2133600" algn="l"/>
                <a:tab pos="2438400" algn="l"/>
                <a:tab pos="2743200" algn="l"/>
                <a:tab pos="3048000" algn="l"/>
                <a:tab pos="3352800" algn="l"/>
                <a:tab pos="3657600" algn="l"/>
              </a:tabLst>
              <a:defRPr sz="3440">
                <a:solidFill>
                  <a:srgbClr val="506379"/>
                </a:solidFill>
                <a:latin typeface="Courier"/>
                <a:ea typeface="Courier"/>
                <a:cs typeface="Courier"/>
                <a:sym typeface="Courier"/>
              </a:defRPr>
            </a:pPr>
            <a:r>
              <a:t>&gt; terraform show</a:t>
            </a:r>
          </a:p>
          <a:p>
            <a:pPr defTabSz="914400">
              <a:lnSpc>
                <a:spcPct val="100000"/>
              </a:lnSpc>
              <a:spcBef>
                <a:spcPts val="0"/>
              </a:spcBef>
              <a:tabLst>
                <a:tab pos="304800" algn="l"/>
                <a:tab pos="609600" algn="l"/>
                <a:tab pos="914400" algn="l"/>
                <a:tab pos="1219200" algn="l"/>
                <a:tab pos="1524000" algn="l"/>
                <a:tab pos="1828800" algn="l"/>
                <a:tab pos="2133600" algn="l"/>
                <a:tab pos="2438400" algn="l"/>
                <a:tab pos="2743200" algn="l"/>
                <a:tab pos="3048000" algn="l"/>
                <a:tab pos="3352800" algn="l"/>
                <a:tab pos="3657600" algn="l"/>
              </a:tabLst>
              <a:defRPr sz="3440">
                <a:solidFill>
                  <a:srgbClr val="506379"/>
                </a:solidFill>
                <a:latin typeface="Courier"/>
                <a:ea typeface="Courier"/>
                <a:cs typeface="Courier"/>
                <a:sym typeface="Courier"/>
              </a:defRPr>
            </a:pPr>
            <a:r>
              <a:t>aws_instance.web:</a:t>
            </a:r>
          </a:p>
          <a:p>
            <a:pPr defTabSz="914400">
              <a:lnSpc>
                <a:spcPct val="100000"/>
              </a:lnSpc>
              <a:spcBef>
                <a:spcPts val="0"/>
              </a:spcBef>
              <a:tabLst>
                <a:tab pos="304800" algn="l"/>
                <a:tab pos="609600" algn="l"/>
                <a:tab pos="914400" algn="l"/>
                <a:tab pos="1219200" algn="l"/>
                <a:tab pos="1524000" algn="l"/>
                <a:tab pos="1828800" algn="l"/>
                <a:tab pos="2133600" algn="l"/>
                <a:tab pos="2438400" algn="l"/>
                <a:tab pos="2743200" algn="l"/>
                <a:tab pos="3048000" algn="l"/>
                <a:tab pos="3352800" algn="l"/>
                <a:tab pos="3657600" algn="l"/>
              </a:tabLst>
              <a:defRPr sz="3440">
                <a:solidFill>
                  <a:srgbClr val="506379"/>
                </a:solidFill>
                <a:latin typeface="Courier"/>
                <a:ea typeface="Courier"/>
                <a:cs typeface="Courier"/>
                <a:sym typeface="Courier"/>
              </a:defRPr>
            </a:pPr>
            <a:r>
              <a:t>  id = i-07842f0a26236fb91</a:t>
            </a:r>
          </a:p>
          <a:p>
            <a:pPr defTabSz="914400">
              <a:lnSpc>
                <a:spcPct val="100000"/>
              </a:lnSpc>
              <a:spcBef>
                <a:spcPts val="0"/>
              </a:spcBef>
              <a:tabLst>
                <a:tab pos="304800" algn="l"/>
                <a:tab pos="609600" algn="l"/>
                <a:tab pos="914400" algn="l"/>
                <a:tab pos="1219200" algn="l"/>
                <a:tab pos="1524000" algn="l"/>
                <a:tab pos="1828800" algn="l"/>
                <a:tab pos="2133600" algn="l"/>
                <a:tab pos="2438400" algn="l"/>
                <a:tab pos="2743200" algn="l"/>
                <a:tab pos="3048000" algn="l"/>
                <a:tab pos="3352800" algn="l"/>
                <a:tab pos="3657600" algn="l"/>
              </a:tabLst>
              <a:defRPr sz="3440">
                <a:solidFill>
                  <a:srgbClr val="506379"/>
                </a:solidFill>
                <a:latin typeface="Courier"/>
                <a:ea typeface="Courier"/>
                <a:cs typeface="Courier"/>
                <a:sym typeface="Courier"/>
              </a:defRPr>
            </a:pPr>
            <a:r>
              <a:t>  ami = ami-0def3275</a:t>
            </a:r>
          </a:p>
          <a:p>
            <a:pPr defTabSz="914400">
              <a:lnSpc>
                <a:spcPct val="100000"/>
              </a:lnSpc>
              <a:spcBef>
                <a:spcPts val="0"/>
              </a:spcBef>
              <a:tabLst>
                <a:tab pos="304800" algn="l"/>
                <a:tab pos="609600" algn="l"/>
                <a:tab pos="914400" algn="l"/>
                <a:tab pos="1219200" algn="l"/>
                <a:tab pos="1524000" algn="l"/>
                <a:tab pos="1828800" algn="l"/>
                <a:tab pos="2133600" algn="l"/>
                <a:tab pos="2438400" algn="l"/>
                <a:tab pos="2743200" algn="l"/>
                <a:tab pos="3048000" algn="l"/>
                <a:tab pos="3352800" algn="l"/>
                <a:tab pos="3657600" algn="l"/>
              </a:tabLst>
              <a:defRPr sz="3440">
                <a:solidFill>
                  <a:srgbClr val="506379"/>
                </a:solidFill>
                <a:latin typeface="Courier"/>
                <a:ea typeface="Courier"/>
                <a:cs typeface="Courier"/>
                <a:sym typeface="Courier"/>
              </a:defRPr>
            </a:pPr>
            <a:r>
              <a:t>  . . . </a:t>
            </a:r>
          </a:p>
        </p:txBody>
      </p:sp>
      <p:sp>
        <p:nvSpPr>
          <p:cNvPr id="1403"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7" name="&gt; terraform taint aws_instance.web…"/>
          <p:cNvSpPr txBox="1"/>
          <p:nvPr>
            <p:ph type="body" idx="13"/>
          </p:nvPr>
        </p:nvSpPr>
        <p:spPr>
          <a:xfrm>
            <a:off x="5634672" y="1698656"/>
            <a:ext cx="17650044" cy="1930401"/>
          </a:xfrm>
          <a:prstGeom prst="rect">
            <a:avLst/>
          </a:prstGeom>
          <a:extLst>
            <a:ext uri="{C572A759-6A51-4108-AA02-DFA0A04FC94B}">
              <ma14:wrappingTextBoxFlag xmlns:ma14="http://schemas.microsoft.com/office/mac/drawingml/2011/main" val="1"/>
            </a:ext>
          </a:extLst>
        </p:spPr>
        <p:txBody>
          <a:bodyPr/>
          <a:lstStyle/>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a:solidFill>
                  <a:srgbClr val="FFFFFF"/>
                </a:solidFill>
                <a:latin typeface="Courier"/>
                <a:ea typeface="Courier"/>
                <a:cs typeface="Courier"/>
                <a:sym typeface="Courier"/>
              </a:defRPr>
            </a:pPr>
            <a:r>
              <a:t>&gt; terraform taint aws_instance.web</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a:solidFill>
                  <a:srgbClr val="FFFFFF"/>
                </a:solidFill>
                <a:latin typeface="Courier"/>
                <a:ea typeface="Courier"/>
                <a:cs typeface="Courier"/>
                <a:sym typeface="Courier"/>
              </a:defRPr>
            </a:pPr>
            <a:r>
              <a:t>Resource instance aws_instance.web has been marked as tainted.</a:t>
            </a:r>
          </a:p>
        </p:txBody>
      </p:sp>
      <p:sp>
        <p:nvSpPr>
          <p:cNvPr id="1408"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412" name="Provision and Verify…"/>
          <p:cNvSpPr txBox="1"/>
          <p:nvPr>
            <p:ph type="body" idx="13"/>
          </p:nvPr>
        </p:nvSpPr>
        <p:spPr>
          <a:prstGeom prst="rect">
            <a:avLst/>
          </a:prstGeom>
        </p:spPr>
        <p:txBody>
          <a:bodyPr/>
          <a:lstStyle/>
          <a:p>
            <a:pPr>
              <a:defRPr>
                <a:solidFill>
                  <a:srgbClr val="FFFFFF"/>
                </a:solidFill>
              </a:defRPr>
            </a:pPr>
            <a:r>
              <a:t>Provision and Verify</a:t>
            </a:r>
          </a:p>
          <a:p>
            <a:pPr>
              <a:defRPr>
                <a:solidFill>
                  <a:srgbClr val="B3BAC6"/>
                </a:solidFill>
              </a:defRPr>
            </a:pPr>
            <a:r>
              <a:t>Run `</a:t>
            </a:r>
            <a:r>
              <a:rPr>
                <a:latin typeface="Courier"/>
                <a:ea typeface="Courier"/>
                <a:cs typeface="Courier"/>
                <a:sym typeface="Courier"/>
              </a:rPr>
              <a:t>terraform apply</a:t>
            </a:r>
            <a:r>
              <a:t>`. Visit the IP address in your browser.</a:t>
            </a:r>
          </a:p>
          <a:p>
            <a:pPr>
              <a:defRPr>
                <a:solidFill>
                  <a:srgbClr val="B3BAC6"/>
                </a:solidFill>
              </a:defRPr>
            </a:pPr>
            <a:r>
              <a:t>You should see the Go web app running. It will graph your visit, and again every 30 seconds.</a:t>
            </a:r>
          </a:p>
        </p:txBody>
      </p:sp>
      <p:sp>
        <p:nvSpPr>
          <p:cNvPr id="1413"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7" name="&gt; terraform apply…"/>
          <p:cNvSpPr txBox="1"/>
          <p:nvPr>
            <p:ph type="body" idx="13"/>
          </p:nvPr>
        </p:nvSpPr>
        <p:spPr>
          <a:xfrm>
            <a:off x="5634672" y="1698656"/>
            <a:ext cx="17650044" cy="12293601"/>
          </a:xfrm>
          <a:prstGeom prst="rect">
            <a:avLst/>
          </a:prstGeom>
          <a:extLst>
            <a:ext uri="{C572A759-6A51-4108-AA02-DFA0A04FC94B}">
              <ma14:wrappingTextBoxFlag xmlns:ma14="http://schemas.microsoft.com/office/mac/drawingml/2011/main" val="1"/>
            </a:ext>
          </a:extLst>
        </p:spPr>
        <p:txBody>
          <a:bodyPr/>
          <a:lstStyle/>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a:solidFill>
                  <a:srgbClr val="FFFFFF"/>
                </a:solidFill>
                <a:latin typeface="Courier"/>
                <a:ea typeface="Courier"/>
                <a:cs typeface="Courier"/>
                <a:sym typeface="Courier"/>
              </a:defRPr>
            </a:pPr>
            <a:r>
              <a:t>&gt; terraform apply</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a:solidFill>
                  <a:srgbClr val="B8B8B8"/>
                </a:solidFill>
                <a:latin typeface="Courier"/>
                <a:ea typeface="Courier"/>
                <a:cs typeface="Courier"/>
                <a:sym typeface="Courier"/>
              </a:defRPr>
            </a:pPr>
            <a:r>
              <a:t># ...</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sz="4000">
                <a:solidFill>
                  <a:srgbClr val="FFFFFF"/>
                </a:solidFill>
                <a:latin typeface="Courier"/>
                <a:ea typeface="Courier"/>
                <a:cs typeface="Courier"/>
                <a:sym typeface="Courier"/>
              </a:defRPr>
            </a:pPr>
            <a:r>
              <a:t>Plan: 1 to add, 0 to change, 1 to destroy.</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sz="4000">
                <a:solidFill>
                  <a:srgbClr val="FFFFFF"/>
                </a:solidFill>
                <a:latin typeface="Courier"/>
                <a:ea typeface="Courier"/>
                <a:cs typeface="Courier"/>
                <a:sym typeface="Courier"/>
              </a:defRPr>
            </a:pPr>
            <a:r>
              <a:t>Do you want to perform these actions?</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sz="4000">
                <a:solidFill>
                  <a:srgbClr val="FFFFFF"/>
                </a:solidFill>
                <a:latin typeface="Courier"/>
                <a:ea typeface="Courier"/>
                <a:cs typeface="Courier"/>
                <a:sym typeface="Courier"/>
              </a:defRPr>
            </a:pPr>
            <a:r>
              <a:t>  Terraform will perform the actions described above.</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sz="4000">
                <a:solidFill>
                  <a:srgbClr val="FFFFFF"/>
                </a:solidFill>
                <a:latin typeface="Courier"/>
                <a:ea typeface="Courier"/>
                <a:cs typeface="Courier"/>
                <a:sym typeface="Courier"/>
              </a:defRPr>
            </a:pPr>
            <a:r>
              <a:t>  Only 'yes' will be accepted to approve.</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sz="4000">
                <a:solidFill>
                  <a:srgbClr val="FFFFFF"/>
                </a:solidFill>
                <a:latin typeface="Courier"/>
                <a:ea typeface="Courier"/>
                <a:cs typeface="Courier"/>
                <a:sym typeface="Courier"/>
              </a:defRPr>
            </a:pP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sz="4000">
                <a:solidFill>
                  <a:srgbClr val="FFFFFF"/>
                </a:solidFill>
                <a:latin typeface="Courier"/>
                <a:ea typeface="Courier"/>
                <a:cs typeface="Courier"/>
                <a:sym typeface="Courier"/>
              </a:defRPr>
            </a:pPr>
            <a:r>
              <a:t>  Enter a value: yes</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sz="4000">
                <a:solidFill>
                  <a:srgbClr val="FFFFFF"/>
                </a:solidFill>
                <a:latin typeface="Courier"/>
                <a:ea typeface="Courier"/>
                <a:cs typeface="Courier"/>
                <a:sym typeface="Courier"/>
              </a:defRPr>
            </a:pP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sz="4000">
                <a:solidFill>
                  <a:srgbClr val="B8B8B8"/>
                </a:solidFill>
                <a:latin typeface="Courier"/>
                <a:ea typeface="Courier"/>
                <a:cs typeface="Courier"/>
                <a:sym typeface="Courier"/>
              </a:defRPr>
            </a:pPr>
            <a:r>
              <a:t># ...</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sz="4000">
                <a:solidFill>
                  <a:srgbClr val="FFFFFF"/>
                </a:solidFill>
                <a:latin typeface="Courier"/>
                <a:ea typeface="Courier"/>
                <a:cs typeface="Courier"/>
                <a:sym typeface="Courier"/>
              </a:defRPr>
            </a:pP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sz="4000">
                <a:solidFill>
                  <a:srgbClr val="FFFFFF"/>
                </a:solidFill>
                <a:latin typeface="Courier"/>
                <a:ea typeface="Courier"/>
                <a:cs typeface="Courier"/>
                <a:sym typeface="Courier"/>
              </a:defRPr>
            </a:pPr>
            <a:r>
              <a:t>web: Provisioning with 'remote-exec'...</a:t>
            </a:r>
            <a:endParaRPr b="0">
              <a:solidFill>
                <a:srgbClr val="F4F4F4"/>
              </a:solidFill>
            </a:endParaRP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a:solidFill>
                  <a:srgbClr val="F4F4F4"/>
                </a:solidFill>
                <a:latin typeface="Courier"/>
                <a:ea typeface="Courier"/>
                <a:cs typeface="Courier"/>
                <a:sym typeface="Courier"/>
              </a:defRPr>
            </a:pPr>
            <a:r>
              <a:t>web (remote-exec): Connecting to remote host via SSH...</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a:solidFill>
                  <a:srgbClr val="F4F4F4"/>
                </a:solidFill>
                <a:latin typeface="Courier"/>
                <a:ea typeface="Courier"/>
                <a:cs typeface="Courier"/>
                <a:sym typeface="Courier"/>
              </a:defRPr>
            </a:pPr>
            <a:r>
              <a:t>web (remote-exec):   Host: 35.162.171.124</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a:solidFill>
                  <a:srgbClr val="F4F4F4"/>
                </a:solidFill>
                <a:latin typeface="Courier"/>
                <a:ea typeface="Courier"/>
                <a:cs typeface="Courier"/>
                <a:sym typeface="Courier"/>
              </a:defRPr>
            </a:pPr>
            <a:r>
              <a:t>web (remote-exec):   User: ubuntu</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a:solidFill>
                  <a:srgbClr val="F4F4F4"/>
                </a:solidFill>
                <a:latin typeface="Courier"/>
                <a:ea typeface="Courier"/>
                <a:cs typeface="Courier"/>
                <a:sym typeface="Courier"/>
              </a:defRPr>
            </a:pPr>
            <a:r>
              <a:t>web (remote-exec):   Password: false</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a:solidFill>
                  <a:srgbClr val="F4F4F4"/>
                </a:solidFill>
                <a:latin typeface="Courier"/>
                <a:ea typeface="Courier"/>
                <a:cs typeface="Courier"/>
                <a:sym typeface="Courier"/>
              </a:defRPr>
            </a:pPr>
            <a:r>
              <a:t>web (remote-exec):   Private key: true</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a:solidFill>
                  <a:srgbClr val="F4F4F4"/>
                </a:solidFill>
                <a:latin typeface="Courier"/>
                <a:ea typeface="Courier"/>
                <a:cs typeface="Courier"/>
                <a:sym typeface="Courier"/>
              </a:defRPr>
            </a:pPr>
            <a:r>
              <a:t>web (remote-exec):   SSH Agent: false</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a:solidFill>
                  <a:srgbClr val="F4F4F4"/>
                </a:solidFill>
                <a:latin typeface="Courier"/>
                <a:ea typeface="Courier"/>
                <a:cs typeface="Courier"/>
                <a:sym typeface="Courier"/>
              </a:defRPr>
            </a:pPr>
            <a:r>
              <a:t>web (remote-exec): Connected!</a:t>
            </a:r>
          </a:p>
        </p:txBody>
      </p:sp>
      <p:sp>
        <p:nvSpPr>
          <p:cNvPr id="1418"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22" name="after-go-app.png" descr="after-go-app.pn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
        <p:nvSpPr>
          <p:cNvPr id="1423"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7" name="Good"/>
          <p:cNvSpPr txBox="1"/>
          <p:nvPr>
            <p:ph type="title" idx="4294967295"/>
          </p:nvPr>
        </p:nvSpPr>
        <p:spPr>
          <a:xfrm>
            <a:off x="1176866" y="3000350"/>
            <a:ext cx="5499960" cy="1892400"/>
          </a:xfrm>
          <a:prstGeom prst="rect">
            <a:avLst/>
          </a:prstGeom>
        </p:spPr>
        <p:txBody>
          <a:bodyPr anchor="ctr"/>
          <a:lstStyle>
            <a:lvl1pPr>
              <a:defRPr sz="6000">
                <a:solidFill>
                  <a:srgbClr val="202831"/>
                </a:solidFill>
              </a:defRPr>
            </a:lvl1pPr>
          </a:lstStyle>
          <a:p>
            <a:pPr/>
            <a:r>
              <a:t>Good</a:t>
            </a:r>
          </a:p>
        </p:txBody>
      </p:sp>
      <p:sp>
        <p:nvSpPr>
          <p:cNvPr id="1428" name="Line"/>
          <p:cNvSpPr/>
          <p:nvPr/>
        </p:nvSpPr>
        <p:spPr>
          <a:xfrm>
            <a:off x="1309989" y="4772049"/>
            <a:ext cx="1687212" cy="1"/>
          </a:xfrm>
          <a:prstGeom prst="line">
            <a:avLst/>
          </a:prstGeom>
          <a:ln w="127000">
            <a:solidFill>
              <a:schemeClr val="accent1">
                <a:satOff val="24038"/>
                <a:lumOff val="11059"/>
              </a:schemeClr>
            </a:solidFill>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1429" name="Line"/>
          <p:cNvSpPr/>
          <p:nvPr/>
        </p:nvSpPr>
        <p:spPr>
          <a:xfrm>
            <a:off x="8929989" y="4772049"/>
            <a:ext cx="1687212" cy="1"/>
          </a:xfrm>
          <a:prstGeom prst="line">
            <a:avLst/>
          </a:prstGeom>
          <a:ln w="127000">
            <a:solidFill>
              <a:schemeClr val="accent1">
                <a:satOff val="24038"/>
                <a:lumOff val="11059"/>
              </a:schemeClr>
            </a:solidFill>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1430" name="Better"/>
          <p:cNvSpPr txBox="1"/>
          <p:nvPr/>
        </p:nvSpPr>
        <p:spPr>
          <a:xfrm>
            <a:off x="8796866" y="3000350"/>
            <a:ext cx="5499960" cy="1892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defTabSz="825500">
              <a:defRPr sz="6000">
                <a:solidFill>
                  <a:srgbClr val="202831"/>
                </a:solidFill>
              </a:defRPr>
            </a:lvl1pPr>
          </a:lstStyle>
          <a:p>
            <a:pPr/>
            <a:r>
              <a:t>Better</a:t>
            </a:r>
          </a:p>
        </p:txBody>
      </p:sp>
      <p:sp>
        <p:nvSpPr>
          <p:cNvPr id="1431" name="Line"/>
          <p:cNvSpPr/>
          <p:nvPr/>
        </p:nvSpPr>
        <p:spPr>
          <a:xfrm>
            <a:off x="16549988" y="4772049"/>
            <a:ext cx="1687212" cy="1"/>
          </a:xfrm>
          <a:prstGeom prst="line">
            <a:avLst/>
          </a:prstGeom>
          <a:ln w="127000">
            <a:solidFill>
              <a:schemeClr val="accent1">
                <a:satOff val="24038"/>
                <a:lumOff val="11059"/>
              </a:schemeClr>
            </a:solidFill>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1432" name="Best"/>
          <p:cNvSpPr txBox="1"/>
          <p:nvPr/>
        </p:nvSpPr>
        <p:spPr>
          <a:xfrm>
            <a:off x="16416867" y="3000350"/>
            <a:ext cx="5499960" cy="1892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defTabSz="825500">
              <a:defRPr sz="6000">
                <a:solidFill>
                  <a:srgbClr val="202831"/>
                </a:solidFill>
              </a:defRPr>
            </a:lvl1pPr>
          </a:lstStyle>
          <a:p>
            <a:pPr/>
            <a:r>
              <a:t>Best</a:t>
            </a:r>
          </a:p>
        </p:txBody>
      </p:sp>
      <p:sp>
        <p:nvSpPr>
          <p:cNvPr id="1433" name="Automate the creation of infrastructure and initialization of instances with user_data or AWS cloud-init."/>
          <p:cNvSpPr txBox="1"/>
          <p:nvPr/>
        </p:nvSpPr>
        <p:spPr>
          <a:xfrm>
            <a:off x="1270000" y="5732462"/>
            <a:ext cx="6501838" cy="352638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spAutoFit/>
          </a:bodyPr>
          <a:lstStyle/>
          <a:p>
            <a:pPr algn="l">
              <a:spcBef>
                <a:spcPts val="5900"/>
              </a:spcBef>
              <a:defRPr sz="4400">
                <a:solidFill>
                  <a:schemeClr val="accent4">
                    <a:hueOff val="3786471"/>
                    <a:satOff val="-63055"/>
                    <a:lumOff val="-2821"/>
                  </a:schemeClr>
                </a:solidFill>
              </a:defRPr>
            </a:pPr>
            <a:r>
              <a:t>Automate the creation of infrastructure and initialization of instances with </a:t>
            </a:r>
            <a:r>
              <a:rPr>
                <a:latin typeface="Courier"/>
                <a:ea typeface="Courier"/>
                <a:cs typeface="Courier"/>
                <a:sym typeface="Courier"/>
              </a:rPr>
              <a:t>user_data</a:t>
            </a:r>
            <a:r>
              <a:t> or AWS </a:t>
            </a:r>
            <a:r>
              <a:rPr>
                <a:latin typeface="Courier"/>
                <a:ea typeface="Courier"/>
                <a:cs typeface="Courier"/>
                <a:sym typeface="Courier"/>
              </a:rPr>
              <a:t>cloud-init</a:t>
            </a:r>
            <a:r>
              <a:t>.</a:t>
            </a:r>
          </a:p>
        </p:txBody>
      </p:sp>
      <p:sp>
        <p:nvSpPr>
          <p:cNvPr id="1434" name="Use remote-exec provisioner on a base AMI to run a few commands on instance creation."/>
          <p:cNvSpPr txBox="1"/>
          <p:nvPr/>
        </p:nvSpPr>
        <p:spPr>
          <a:xfrm>
            <a:off x="8814081" y="5732462"/>
            <a:ext cx="6501839" cy="351738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spAutoFit/>
          </a:bodyPr>
          <a:lstStyle/>
          <a:p>
            <a:pPr algn="l">
              <a:spcBef>
                <a:spcPts val="5900"/>
              </a:spcBef>
              <a:defRPr sz="4400">
                <a:solidFill>
                  <a:schemeClr val="accent4">
                    <a:hueOff val="3786471"/>
                    <a:satOff val="-63055"/>
                    <a:lumOff val="-2821"/>
                  </a:schemeClr>
                </a:solidFill>
              </a:defRPr>
            </a:pPr>
            <a:r>
              <a:t>Use </a:t>
            </a:r>
            <a:r>
              <a:rPr>
                <a:latin typeface="Courier"/>
                <a:ea typeface="Courier"/>
                <a:cs typeface="Courier"/>
                <a:sym typeface="Courier"/>
              </a:rPr>
              <a:t>remote-exec</a:t>
            </a:r>
            <a:r>
              <a:t> provisioner on a base AMI to run a few commands on instance creation.</a:t>
            </a:r>
          </a:p>
        </p:txBody>
      </p:sp>
      <p:sp>
        <p:nvSpPr>
          <p:cNvPr id="1435" name="Build AMIs with Packer so that minimal configuration is needed."/>
          <p:cNvSpPr txBox="1"/>
          <p:nvPr/>
        </p:nvSpPr>
        <p:spPr>
          <a:xfrm>
            <a:off x="16434362" y="5732462"/>
            <a:ext cx="6501839" cy="21621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spAutoFit/>
          </a:bodyPr>
          <a:lstStyle>
            <a:lvl1pPr algn="l">
              <a:spcBef>
                <a:spcPts val="5900"/>
              </a:spcBef>
              <a:defRPr sz="4400">
                <a:solidFill>
                  <a:schemeClr val="accent4">
                    <a:hueOff val="3786471"/>
                    <a:satOff val="-63055"/>
                    <a:lumOff val="-2821"/>
                  </a:schemeClr>
                </a:solidFill>
              </a:defRPr>
            </a:lvl1pPr>
          </a:lstStyle>
          <a:p>
            <a:pPr/>
            <a:r>
              <a:t>Build AMIs with Packer so that minimal configuration is needed.</a:t>
            </a:r>
          </a:p>
        </p:txBody>
      </p:sp>
      <p:sp>
        <p:nvSpPr>
          <p:cNvPr id="1436" name="Provisioning Best Practices"/>
          <p:cNvSpPr txBox="1"/>
          <p:nvPr/>
        </p:nvSpPr>
        <p:spPr>
          <a:xfrm>
            <a:off x="6282266" y="701650"/>
            <a:ext cx="17233967" cy="1892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defTabSz="825500">
              <a:defRPr sz="8000">
                <a:solidFill>
                  <a:srgbClr val="000000"/>
                </a:solidFill>
              </a:defRPr>
            </a:lvl1pPr>
          </a:lstStyle>
          <a:p>
            <a:pPr/>
            <a:r>
              <a:t>Provisioning Best Practices</a:t>
            </a:r>
          </a:p>
        </p:txBody>
      </p:sp>
      <p:sp>
        <p:nvSpPr>
          <p:cNvPr id="1437"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1" name="What You Learned"/>
          <p:cNvSpPr txBox="1"/>
          <p:nvPr>
            <p:ph type="title"/>
          </p:nvPr>
        </p:nvSpPr>
        <p:spPr>
          <a:prstGeom prst="rect">
            <a:avLst/>
          </a:prstGeom>
        </p:spPr>
        <p:txBody>
          <a:bodyPr/>
          <a:lstStyle/>
          <a:p>
            <a:pPr/>
            <a:r>
              <a:t>What You Learned</a:t>
            </a:r>
          </a:p>
        </p:txBody>
      </p:sp>
      <p:sp>
        <p:nvSpPr>
          <p:cNvPr id="1442" name="How to create a connection to our server…"/>
          <p:cNvSpPr txBox="1"/>
          <p:nvPr>
            <p:ph type="body" idx="1"/>
          </p:nvPr>
        </p:nvSpPr>
        <p:spPr>
          <a:prstGeom prst="rect">
            <a:avLst/>
          </a:prstGeom>
        </p:spPr>
        <p:txBody>
          <a:bodyPr/>
          <a:lstStyle/>
          <a:p>
            <a:pPr marL="952500" indent="-952500">
              <a:buSzPct val="75000"/>
              <a:buBlip>
                <a:blip r:embed="rId2"/>
              </a:buBlip>
            </a:pPr>
            <a:r>
              <a:t>How to create a connection to our server</a:t>
            </a:r>
          </a:p>
          <a:p>
            <a:pPr marL="952500" indent="-952500">
              <a:buSzPct val="75000"/>
              <a:buBlip>
                <a:blip r:embed="rId2"/>
              </a:buBlip>
            </a:pPr>
            <a:r>
              <a:t>Specify the key for connecting to the server</a:t>
            </a:r>
          </a:p>
          <a:p>
            <a:pPr marL="952500" indent="-952500">
              <a:buSzPct val="75000"/>
              <a:buBlip>
                <a:blip r:embed="rId2"/>
              </a:buBlip>
            </a:pPr>
            <a:r>
              <a:t>Provision the server with files and commands</a:t>
            </a:r>
          </a:p>
        </p:txBody>
      </p:sp>
      <p:grpSp>
        <p:nvGrpSpPr>
          <p:cNvPr id="1446" name="Group"/>
          <p:cNvGrpSpPr/>
          <p:nvPr/>
        </p:nvGrpSpPr>
        <p:grpSpPr>
          <a:xfrm>
            <a:off x="-3678116" y="3521744"/>
            <a:ext cx="1103444" cy="1018894"/>
            <a:chOff x="0" y="0"/>
            <a:chExt cx="1103442" cy="1018892"/>
          </a:xfrm>
        </p:grpSpPr>
        <p:sp>
          <p:nvSpPr>
            <p:cNvPr id="1443" name="Circle"/>
            <p:cNvSpPr/>
            <p:nvPr/>
          </p:nvSpPr>
          <p:spPr>
            <a:xfrm>
              <a:off x="0" y="4106"/>
              <a:ext cx="1014787" cy="1014787"/>
            </a:xfrm>
            <a:prstGeom prst="ellipse">
              <a:avLst/>
            </a:pr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444" name="Line"/>
            <p:cNvSpPr/>
            <p:nvPr/>
          </p:nvSpPr>
          <p:spPr>
            <a:xfrm>
              <a:off x="237635" y="0"/>
              <a:ext cx="865808" cy="63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07"/>
                  </a:moveTo>
                  <a:lnTo>
                    <a:pt x="6667" y="21600"/>
                  </a:lnTo>
                  <a:lnTo>
                    <a:pt x="21600" y="0"/>
                  </a:lnTo>
                </a:path>
              </a:pathLst>
            </a:custGeom>
            <a:noFill/>
            <a:ln w="4445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445" name="Line"/>
            <p:cNvSpPr/>
            <p:nvPr/>
          </p:nvSpPr>
          <p:spPr>
            <a:xfrm>
              <a:off x="260674" y="22245"/>
              <a:ext cx="819777" cy="625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062"/>
                  </a:moveTo>
                  <a:lnTo>
                    <a:pt x="5783" y="21600"/>
                  </a:lnTo>
                  <a:lnTo>
                    <a:pt x="21600" y="0"/>
                  </a:lnTo>
                </a:path>
              </a:pathLst>
            </a:cu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1450" name="Group"/>
          <p:cNvGrpSpPr/>
          <p:nvPr/>
        </p:nvGrpSpPr>
        <p:grpSpPr>
          <a:xfrm>
            <a:off x="-3678116" y="5013311"/>
            <a:ext cx="1103444" cy="1018893"/>
            <a:chOff x="0" y="0"/>
            <a:chExt cx="1103442" cy="1018892"/>
          </a:xfrm>
        </p:grpSpPr>
        <p:sp>
          <p:nvSpPr>
            <p:cNvPr id="1447" name="Circle"/>
            <p:cNvSpPr/>
            <p:nvPr/>
          </p:nvSpPr>
          <p:spPr>
            <a:xfrm>
              <a:off x="0" y="4106"/>
              <a:ext cx="1014787" cy="1014787"/>
            </a:xfrm>
            <a:prstGeom prst="ellipse">
              <a:avLst/>
            </a:pr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448" name="Line"/>
            <p:cNvSpPr/>
            <p:nvPr/>
          </p:nvSpPr>
          <p:spPr>
            <a:xfrm>
              <a:off x="237635" y="0"/>
              <a:ext cx="865808" cy="63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07"/>
                  </a:moveTo>
                  <a:lnTo>
                    <a:pt x="6667" y="21600"/>
                  </a:lnTo>
                  <a:lnTo>
                    <a:pt x="21600" y="0"/>
                  </a:lnTo>
                </a:path>
              </a:pathLst>
            </a:custGeom>
            <a:noFill/>
            <a:ln w="4445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449" name="Line"/>
            <p:cNvSpPr/>
            <p:nvPr/>
          </p:nvSpPr>
          <p:spPr>
            <a:xfrm>
              <a:off x="260674" y="22245"/>
              <a:ext cx="819777" cy="625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062"/>
                  </a:moveTo>
                  <a:lnTo>
                    <a:pt x="5783" y="21600"/>
                  </a:lnTo>
                  <a:lnTo>
                    <a:pt x="21600" y="0"/>
                  </a:lnTo>
                </a:path>
              </a:pathLst>
            </a:cu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1454" name="Group"/>
          <p:cNvGrpSpPr/>
          <p:nvPr/>
        </p:nvGrpSpPr>
        <p:grpSpPr>
          <a:xfrm>
            <a:off x="-3678116" y="6504877"/>
            <a:ext cx="1103444" cy="1018894"/>
            <a:chOff x="0" y="0"/>
            <a:chExt cx="1103442" cy="1018892"/>
          </a:xfrm>
        </p:grpSpPr>
        <p:sp>
          <p:nvSpPr>
            <p:cNvPr id="1451" name="Circle"/>
            <p:cNvSpPr/>
            <p:nvPr/>
          </p:nvSpPr>
          <p:spPr>
            <a:xfrm>
              <a:off x="0" y="4106"/>
              <a:ext cx="1014787" cy="1014787"/>
            </a:xfrm>
            <a:prstGeom prst="ellipse">
              <a:avLst/>
            </a:pr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452" name="Line"/>
            <p:cNvSpPr/>
            <p:nvPr/>
          </p:nvSpPr>
          <p:spPr>
            <a:xfrm>
              <a:off x="237635" y="0"/>
              <a:ext cx="865808" cy="63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07"/>
                  </a:moveTo>
                  <a:lnTo>
                    <a:pt x="6667" y="21600"/>
                  </a:lnTo>
                  <a:lnTo>
                    <a:pt x="21600" y="0"/>
                  </a:lnTo>
                </a:path>
              </a:pathLst>
            </a:custGeom>
            <a:noFill/>
            <a:ln w="4445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453" name="Line"/>
            <p:cNvSpPr/>
            <p:nvPr/>
          </p:nvSpPr>
          <p:spPr>
            <a:xfrm>
              <a:off x="260674" y="22245"/>
              <a:ext cx="819777" cy="625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062"/>
                  </a:moveTo>
                  <a:lnTo>
                    <a:pt x="5783" y="21600"/>
                  </a:lnTo>
                  <a:lnTo>
                    <a:pt x="21600" y="0"/>
                  </a:lnTo>
                </a:path>
              </a:pathLst>
            </a:cu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1458" name="Group"/>
          <p:cNvGrpSpPr/>
          <p:nvPr/>
        </p:nvGrpSpPr>
        <p:grpSpPr>
          <a:xfrm>
            <a:off x="-3678116" y="7996442"/>
            <a:ext cx="1103444" cy="1018894"/>
            <a:chOff x="0" y="0"/>
            <a:chExt cx="1103442" cy="1018892"/>
          </a:xfrm>
        </p:grpSpPr>
        <p:sp>
          <p:nvSpPr>
            <p:cNvPr id="1455" name="Circle"/>
            <p:cNvSpPr/>
            <p:nvPr/>
          </p:nvSpPr>
          <p:spPr>
            <a:xfrm>
              <a:off x="0" y="4106"/>
              <a:ext cx="1014787" cy="1014787"/>
            </a:xfrm>
            <a:prstGeom prst="ellipse">
              <a:avLst/>
            </a:pr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456" name="Line"/>
            <p:cNvSpPr/>
            <p:nvPr/>
          </p:nvSpPr>
          <p:spPr>
            <a:xfrm>
              <a:off x="237635" y="0"/>
              <a:ext cx="865808" cy="63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07"/>
                  </a:moveTo>
                  <a:lnTo>
                    <a:pt x="6667" y="21600"/>
                  </a:lnTo>
                  <a:lnTo>
                    <a:pt x="21600" y="0"/>
                  </a:lnTo>
                </a:path>
              </a:pathLst>
            </a:custGeom>
            <a:noFill/>
            <a:ln w="4445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457" name="Line"/>
            <p:cNvSpPr/>
            <p:nvPr/>
          </p:nvSpPr>
          <p:spPr>
            <a:xfrm>
              <a:off x="260674" y="22245"/>
              <a:ext cx="819777" cy="625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062"/>
                  </a:moveTo>
                  <a:lnTo>
                    <a:pt x="5783" y="21600"/>
                  </a:lnTo>
                  <a:lnTo>
                    <a:pt x="21600" y="0"/>
                  </a:lnTo>
                </a:path>
              </a:pathLst>
            </a:cu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sp>
        <p:nvSpPr>
          <p:cNvPr id="1459"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1" name="Lab 6: Provisioners…"/>
          <p:cNvSpPr txBox="1"/>
          <p:nvPr>
            <p:ph type="body" idx="13"/>
          </p:nvPr>
        </p:nvSpPr>
        <p:spPr>
          <a:prstGeom prst="rect">
            <a:avLst/>
          </a:prstGeom>
        </p:spPr>
        <p:txBody>
          <a:bodyPr/>
          <a:lstStyle/>
          <a:p>
            <a:pPr>
              <a:defRPr>
                <a:solidFill>
                  <a:srgbClr val="FFFFFF"/>
                </a:solidFill>
              </a:defRPr>
            </a:pPr>
            <a:r>
              <a:t>Lab 6: Provisioners </a:t>
            </a:r>
          </a:p>
          <a:p>
            <a:pPr>
              <a:defRPr>
                <a:solidFill>
                  <a:srgbClr val="B3BAC6"/>
                </a:solidFill>
              </a:defRPr>
            </a:pPr>
            <a:r>
              <a:t>Duration: 10 minutes</a:t>
            </a:r>
          </a:p>
          <a:p>
            <a:pPr>
              <a:defRPr>
                <a:solidFill>
                  <a:srgbClr val="B3BAC6"/>
                </a:solidFill>
              </a:defRPr>
            </a:pPr>
            <a:r>
              <a:t>Goal: Provisioners allow us to create instances that are ready to use at runtime. Use your SSH key from the last lab to connect to and install our web app on a new instance.</a:t>
            </a:r>
          </a:p>
        </p:txBody>
      </p:sp>
      <p:sp>
        <p:nvSpPr>
          <p:cNvPr id="1462"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4" name="Useful Providers"/>
          <p:cNvSpPr txBox="1"/>
          <p:nvPr>
            <p:ph type="title"/>
          </p:nvPr>
        </p:nvSpPr>
        <p:spPr>
          <a:prstGeom prst="rect">
            <a:avLst/>
          </a:prstGeom>
        </p:spPr>
        <p:txBody>
          <a:bodyPr/>
          <a:lstStyle/>
          <a:p>
            <a:pPr/>
            <a:r>
              <a:t>Useful Providers</a:t>
            </a:r>
          </a:p>
        </p:txBody>
      </p:sp>
      <p:sp>
        <p:nvSpPr>
          <p:cNvPr id="1465"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7" name="resource &quot;random_id&quot; &quot;server&quot; {…"/>
          <p:cNvSpPr txBox="1"/>
          <p:nvPr>
            <p:ph type="body" idx="13"/>
          </p:nvPr>
        </p:nvSpPr>
        <p:spPr>
          <a:xfrm>
            <a:off x="5672772" y="1673256"/>
            <a:ext cx="17649350" cy="7416801"/>
          </a:xfrm>
          <a:prstGeom prst="rect">
            <a:avLst/>
          </a:prstGeom>
          <a:extLst>
            <a:ext uri="{C572A759-6A51-4108-AA02-DFA0A04FC94B}">
              <ma14:wrappingTextBoxFlag xmlns:ma14="http://schemas.microsoft.com/office/mac/drawingml/2011/main" val="1"/>
            </a:ext>
          </a:extLst>
        </p:spPr>
        <p:txBody>
          <a:bodyPr/>
          <a:lstStyle/>
          <a:p>
            <a:pPr defTabSz="642937">
              <a:lnSpc>
                <a:spcPct val="100000"/>
              </a:lnSpc>
              <a:spcBef>
                <a:spcPts val="0"/>
              </a:spcBef>
              <a:defRPr sz="4000">
                <a:solidFill>
                  <a:srgbClr val="BA6900"/>
                </a:solidFill>
                <a:latin typeface="Courier"/>
                <a:ea typeface="Courier"/>
                <a:cs typeface="Courier"/>
                <a:sym typeface="Courier"/>
              </a:defRPr>
            </a:pPr>
            <a:r>
              <a:rPr>
                <a:solidFill>
                  <a:srgbClr val="0222B9"/>
                </a:solidFill>
              </a:rPr>
              <a:t>resource</a:t>
            </a:r>
            <a:r>
              <a:rPr>
                <a:solidFill>
                  <a:srgbClr val="000000"/>
                </a:solidFill>
              </a:rPr>
              <a:t> </a:t>
            </a:r>
            <a:r>
              <a:t>"random_id" "server"</a:t>
            </a:r>
            <a:r>
              <a:rPr>
                <a:solidFill>
                  <a:srgbClr val="000000"/>
                </a:solidFill>
              </a:rPr>
              <a:t> {</a:t>
            </a:r>
            <a:endParaRPr>
              <a:solidFill>
                <a:srgbClr val="000000"/>
              </a:solidFill>
            </a:endParaRPr>
          </a:p>
          <a:p>
            <a:pPr defTabSz="642937">
              <a:lnSpc>
                <a:spcPct val="100000"/>
              </a:lnSpc>
              <a:spcBef>
                <a:spcPts val="0"/>
              </a:spcBef>
              <a:defRPr sz="4000">
                <a:solidFill>
                  <a:srgbClr val="1FA4FF"/>
                </a:solidFill>
                <a:latin typeface="Courier"/>
                <a:ea typeface="Courier"/>
                <a:cs typeface="Courier"/>
                <a:sym typeface="Courier"/>
              </a:defRPr>
            </a:pPr>
            <a:r>
              <a:t>  keepers</a:t>
            </a:r>
            <a:r>
              <a:rPr>
                <a:solidFill>
                  <a:srgbClr val="000000"/>
                </a:solidFill>
              </a:rPr>
              <a:t> {</a:t>
            </a:r>
            <a:endParaRPr i="1">
              <a:solidFill>
                <a:srgbClr val="B8B8B8"/>
              </a:solidFill>
            </a:endParaRPr>
          </a:p>
          <a:p>
            <a:pPr defTabSz="642937">
              <a:lnSpc>
                <a:spcPct val="100000"/>
              </a:lnSpc>
              <a:spcBef>
                <a:spcPts val="0"/>
              </a:spcBef>
              <a:defRPr i="1" sz="4000">
                <a:solidFill>
                  <a:srgbClr val="B8B8B8"/>
                </a:solidFill>
                <a:latin typeface="Courier"/>
                <a:ea typeface="Courier"/>
                <a:cs typeface="Courier"/>
                <a:sym typeface="Courier"/>
              </a:defRPr>
            </a:pPr>
            <a:r>
              <a:t>    # Generate a new id each time we switch to a new AMI</a:t>
            </a:r>
          </a:p>
          <a:p>
            <a:pPr defTabSz="642937">
              <a:lnSpc>
                <a:spcPct val="100000"/>
              </a:lnSpc>
              <a:spcBef>
                <a:spcPts val="0"/>
              </a:spcBef>
              <a:defRPr sz="4000">
                <a:solidFill>
                  <a:srgbClr val="BA6900"/>
                </a:solidFill>
                <a:latin typeface="Courier"/>
                <a:ea typeface="Courier"/>
                <a:cs typeface="Courier"/>
                <a:sym typeface="Courier"/>
              </a:defRPr>
            </a:pPr>
            <a:r>
              <a:rPr>
                <a:solidFill>
                  <a:srgbClr val="1FA4FF"/>
                </a:solidFill>
              </a:rPr>
              <a:t>    ami_id</a:t>
            </a:r>
            <a:r>
              <a:rPr>
                <a:solidFill>
                  <a:srgbClr val="000000"/>
                </a:solidFill>
              </a:rPr>
              <a:t> = </a:t>
            </a:r>
            <a:r>
              <a:t>var.ami_id</a:t>
            </a:r>
            <a:endParaRPr>
              <a:solidFill>
                <a:srgbClr val="000000"/>
              </a:solidFill>
            </a:endParaRPr>
          </a:p>
          <a:p>
            <a:pPr defTabSz="642937">
              <a:lnSpc>
                <a:spcPct val="100000"/>
              </a:lnSpc>
              <a:spcBef>
                <a:spcPts val="0"/>
              </a:spcBef>
              <a:defRPr sz="4000">
                <a:latin typeface="Courier"/>
                <a:ea typeface="Courier"/>
                <a:cs typeface="Courier"/>
                <a:sym typeface="Courier"/>
              </a:defRPr>
            </a:pPr>
            <a:r>
              <a:t>  }</a:t>
            </a:r>
          </a:p>
          <a:p>
            <a:pPr defTabSz="642937">
              <a:lnSpc>
                <a:spcPct val="100000"/>
              </a:lnSpc>
              <a:spcBef>
                <a:spcPts val="0"/>
              </a:spcBef>
              <a:defRPr sz="4000">
                <a:solidFill>
                  <a:srgbClr val="1FA4FF"/>
                </a:solidFill>
                <a:latin typeface="Courier"/>
                <a:ea typeface="Courier"/>
                <a:cs typeface="Courier"/>
                <a:sym typeface="Courier"/>
              </a:defRPr>
            </a:pPr>
            <a:r>
              <a:t>  byte_length</a:t>
            </a:r>
            <a:r>
              <a:rPr>
                <a:solidFill>
                  <a:srgbClr val="000000"/>
                </a:solidFill>
              </a:rPr>
              <a:t> = </a:t>
            </a:r>
            <a:r>
              <a:rPr>
                <a:solidFill>
                  <a:srgbClr val="00A8AA"/>
                </a:solidFill>
              </a:rPr>
              <a:t>4</a:t>
            </a:r>
            <a:endParaRPr>
              <a:solidFill>
                <a:srgbClr val="000000"/>
              </a:solidFill>
            </a:endParaRPr>
          </a:p>
          <a:p>
            <a:pPr defTabSz="642937">
              <a:lnSpc>
                <a:spcPct val="100000"/>
              </a:lnSpc>
              <a:spcBef>
                <a:spcPts val="0"/>
              </a:spcBef>
              <a:defRPr sz="4000">
                <a:latin typeface="Courier"/>
                <a:ea typeface="Courier"/>
                <a:cs typeface="Courier"/>
                <a:sym typeface="Courier"/>
              </a:defRPr>
            </a:pPr>
            <a:r>
              <a:t>}</a:t>
            </a:r>
          </a:p>
          <a:p>
            <a:pPr defTabSz="642937">
              <a:lnSpc>
                <a:spcPct val="100000"/>
              </a:lnSpc>
              <a:spcBef>
                <a:spcPts val="0"/>
              </a:spcBef>
              <a:defRPr sz="4000">
                <a:latin typeface="Courier"/>
                <a:ea typeface="Courier"/>
                <a:cs typeface="Courier"/>
                <a:sym typeface="Courier"/>
              </a:defRPr>
            </a:pPr>
          </a:p>
          <a:p>
            <a:pPr defTabSz="642937">
              <a:lnSpc>
                <a:spcPct val="100000"/>
              </a:lnSpc>
              <a:spcBef>
                <a:spcPts val="0"/>
              </a:spcBef>
              <a:defRPr sz="4000">
                <a:solidFill>
                  <a:srgbClr val="0222B9"/>
                </a:solidFill>
                <a:latin typeface="Courier"/>
                <a:ea typeface="Courier"/>
                <a:cs typeface="Courier"/>
                <a:sym typeface="Courier"/>
              </a:defRPr>
            </a:pPr>
            <a:r>
              <a:t>output</a:t>
            </a:r>
            <a:r>
              <a:rPr>
                <a:solidFill>
                  <a:srgbClr val="000000"/>
                </a:solidFill>
              </a:rPr>
              <a:t> </a:t>
            </a:r>
            <a:r>
              <a:rPr>
                <a:solidFill>
                  <a:srgbClr val="BA6900"/>
                </a:solidFill>
              </a:rPr>
              <a:t>"id"</a:t>
            </a:r>
            <a:r>
              <a:rPr>
                <a:solidFill>
                  <a:srgbClr val="000000"/>
                </a:solidFill>
              </a:rPr>
              <a:t> {</a:t>
            </a:r>
            <a:endParaRPr>
              <a:solidFill>
                <a:srgbClr val="000000"/>
              </a:solidFill>
            </a:endParaRPr>
          </a:p>
          <a:p>
            <a:pPr defTabSz="642937">
              <a:lnSpc>
                <a:spcPct val="100000"/>
              </a:lnSpc>
              <a:spcBef>
                <a:spcPts val="0"/>
              </a:spcBef>
              <a:defRPr sz="4000">
                <a:solidFill>
                  <a:srgbClr val="BA6900"/>
                </a:solidFill>
                <a:latin typeface="Courier"/>
                <a:ea typeface="Courier"/>
                <a:cs typeface="Courier"/>
                <a:sym typeface="Courier"/>
              </a:defRPr>
            </a:pPr>
            <a:r>
              <a:rPr>
                <a:solidFill>
                  <a:srgbClr val="1FA4FF"/>
                </a:solidFill>
              </a:rPr>
              <a:t>  value</a:t>
            </a:r>
            <a:r>
              <a:rPr>
                <a:solidFill>
                  <a:srgbClr val="000000"/>
                </a:solidFill>
              </a:rPr>
              <a:t> = </a:t>
            </a:r>
            <a:r>
              <a:rPr b="1"/>
              <a:t>random_id.server.hex</a:t>
            </a:r>
            <a:endParaRPr>
              <a:solidFill>
                <a:srgbClr val="000000"/>
              </a:solidFill>
            </a:endParaRPr>
          </a:p>
          <a:p>
            <a:pPr defTabSz="642937">
              <a:lnSpc>
                <a:spcPct val="100000"/>
              </a:lnSpc>
              <a:spcBef>
                <a:spcPts val="0"/>
              </a:spcBef>
              <a:defRPr sz="4000">
                <a:latin typeface="Courier"/>
                <a:ea typeface="Courier"/>
                <a:cs typeface="Courier"/>
                <a:sym typeface="Courier"/>
              </a:defRPr>
            </a:pPr>
            <a:r>
              <a:t>}</a:t>
            </a:r>
          </a:p>
        </p:txBody>
      </p:sp>
      <p:sp>
        <p:nvSpPr>
          <p:cNvPr id="1468" name="code editor"/>
          <p:cNvSpPr txBox="1"/>
          <p:nvPr>
            <p:ph type="body" idx="14"/>
          </p:nvPr>
        </p:nvSpPr>
        <p:spPr>
          <a:prstGeom prst="rect">
            <a:avLst/>
          </a:prstGeom>
        </p:spPr>
        <p:txBody>
          <a:bodyPr/>
          <a:lstStyle/>
          <a:p>
            <a:pPr/>
            <a:r>
              <a:t>code editor</a:t>
            </a:r>
          </a:p>
        </p:txBody>
      </p:sp>
      <p:sp>
        <p:nvSpPr>
          <p:cNvPr id="1469"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7" name="Image from iOS.jpg" descr="Image from iOS.jpg"/>
          <p:cNvPicPr>
            <a:picLocks noChangeAspect="1"/>
          </p:cNvPicPr>
          <p:nvPr>
            <p:ph type="pic" idx="13"/>
          </p:nvPr>
        </p:nvPicPr>
        <p:blipFill>
          <a:blip r:embed="rId2">
            <a:extLst/>
          </a:blip>
          <a:srcRect l="21381" t="3690" r="3429" b="40175"/>
          <a:stretch>
            <a:fillRect/>
          </a:stretch>
        </p:blipFill>
        <p:spPr>
          <a:xfrm>
            <a:off x="2010526" y="1953683"/>
            <a:ext cx="3746501" cy="3746501"/>
          </a:xfrm>
          <a:prstGeom prst="rect">
            <a:avLst/>
          </a:prstGeom>
        </p:spPr>
      </p:pic>
      <p:sp>
        <p:nvSpPr>
          <p:cNvPr id="228" name="Rachel Sharp"/>
          <p:cNvSpPr txBox="1"/>
          <p:nvPr>
            <p:ph type="body" idx="14"/>
          </p:nvPr>
        </p:nvSpPr>
        <p:spPr>
          <a:xfrm>
            <a:off x="6490842" y="2104712"/>
            <a:ext cx="7809335" cy="1625601"/>
          </a:xfrm>
          <a:prstGeom prst="rect">
            <a:avLst/>
          </a:prstGeom>
        </p:spPr>
        <p:txBody>
          <a:bodyPr/>
          <a:lstStyle/>
          <a:p>
            <a:pPr/>
            <a:r>
              <a:t>Rachel Sharp</a:t>
            </a:r>
          </a:p>
        </p:txBody>
      </p:sp>
      <p:sp>
        <p:nvSpPr>
          <p:cNvPr id="229" name="Product Education Engineer - Terraform, HashiCorp…"/>
          <p:cNvSpPr txBox="1"/>
          <p:nvPr>
            <p:ph type="body" idx="15"/>
          </p:nvPr>
        </p:nvSpPr>
        <p:spPr>
          <a:xfrm>
            <a:off x="6490842" y="3923554"/>
            <a:ext cx="14644266" cy="1625601"/>
          </a:xfrm>
          <a:prstGeom prst="rect">
            <a:avLst/>
          </a:prstGeom>
        </p:spPr>
        <p:txBody>
          <a:bodyPr/>
          <a:lstStyle/>
          <a:p>
            <a:pPr>
              <a:lnSpc>
                <a:spcPct val="100000"/>
              </a:lnSpc>
              <a:spcBef>
                <a:spcPts val="0"/>
              </a:spcBef>
              <a:defRPr sz="5000">
                <a:solidFill>
                  <a:srgbClr val="FFFFFF"/>
                </a:solidFill>
              </a:defRPr>
            </a:pPr>
            <a:r>
              <a:t>Product Education Engineer - Terraform, HashiCorp</a:t>
            </a:r>
          </a:p>
          <a:p>
            <a:pPr>
              <a:lnSpc>
                <a:spcPct val="100000"/>
              </a:lnSpc>
              <a:spcBef>
                <a:spcPts val="0"/>
              </a:spcBef>
              <a:defRPr sz="5000">
                <a:solidFill>
                  <a:srgbClr val="FFFFFF"/>
                </a:solidFill>
              </a:defRPr>
            </a:pPr>
            <a:r>
              <a:t>Loves playing guitar, ukulele, and melodica</a:t>
            </a:r>
          </a:p>
        </p:txBody>
      </p:sp>
      <p:sp>
        <p:nvSpPr>
          <p:cNvPr id="230" name="Slide Number"/>
          <p:cNvSpPr txBox="1"/>
          <p:nvPr>
            <p:ph type="sldNum" sz="quarter" idx="2"/>
          </p:nvPr>
        </p:nvSpPr>
        <p:spPr>
          <a:xfrm>
            <a:off x="12043742" y="13081000"/>
            <a:ext cx="28381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3" name="Cloudcraft_-_Tools_for_AWS_pros.png" descr="Cloudcraft_-_Tools_for_AWS_pros.png"/>
          <p:cNvPicPr>
            <a:picLocks noChangeAspect="1"/>
          </p:cNvPicPr>
          <p:nvPr/>
        </p:nvPicPr>
        <p:blipFill>
          <a:blip r:embed="rId3">
            <a:extLst/>
          </a:blip>
          <a:stretch>
            <a:fillRect/>
          </a:stretch>
        </p:blipFill>
        <p:spPr>
          <a:xfrm>
            <a:off x="0" y="0"/>
            <a:ext cx="24384000" cy="12717124"/>
          </a:xfrm>
          <a:prstGeom prst="rect">
            <a:avLst/>
          </a:prstGeom>
          <a:ln w="12700">
            <a:miter lim="400000"/>
          </a:ln>
        </p:spPr>
      </p:pic>
      <p:sp>
        <p:nvSpPr>
          <p:cNvPr id="41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3" name="variable &quot;animal&quot; {}…"/>
          <p:cNvSpPr txBox="1"/>
          <p:nvPr>
            <p:ph type="body" idx="13"/>
          </p:nvPr>
        </p:nvSpPr>
        <p:spPr>
          <a:xfrm>
            <a:off x="5672772" y="1673256"/>
            <a:ext cx="17649350" cy="8636001"/>
          </a:xfrm>
          <a:prstGeom prst="rect">
            <a:avLst/>
          </a:prstGeom>
          <a:extLst>
            <a:ext uri="{C572A759-6A51-4108-AA02-DFA0A04FC94B}">
              <ma14:wrappingTextBoxFlag xmlns:ma14="http://schemas.microsoft.com/office/mac/drawingml/2011/main" val="1"/>
            </a:ext>
          </a:extLst>
        </p:spPr>
        <p:txBody>
          <a:bodyPr/>
          <a:lstStyle/>
          <a:p>
            <a:pPr defTabSz="642937">
              <a:lnSpc>
                <a:spcPct val="100000"/>
              </a:lnSpc>
              <a:spcBef>
                <a:spcPts val="0"/>
              </a:spcBef>
              <a:defRPr sz="4000">
                <a:solidFill>
                  <a:srgbClr val="0222B9"/>
                </a:solidFill>
                <a:latin typeface="Courier"/>
                <a:ea typeface="Courier"/>
                <a:cs typeface="Courier"/>
                <a:sym typeface="Courier"/>
              </a:defRPr>
            </a:pPr>
            <a:r>
              <a:t>variable</a:t>
            </a:r>
            <a:r>
              <a:rPr>
                <a:solidFill>
                  <a:srgbClr val="000000"/>
                </a:solidFill>
              </a:rPr>
              <a:t> </a:t>
            </a:r>
            <a:r>
              <a:rPr>
                <a:solidFill>
                  <a:srgbClr val="BA6900"/>
                </a:solidFill>
              </a:rPr>
              <a:t>"animal"</a:t>
            </a:r>
            <a:r>
              <a:rPr>
                <a:solidFill>
                  <a:srgbClr val="000000"/>
                </a:solidFill>
              </a:rPr>
              <a:t> {}</a:t>
            </a:r>
            <a:endParaRPr>
              <a:solidFill>
                <a:srgbClr val="000000"/>
              </a:solidFill>
            </a:endParaRPr>
          </a:p>
          <a:p>
            <a:pPr defTabSz="642937">
              <a:lnSpc>
                <a:spcPct val="100000"/>
              </a:lnSpc>
              <a:spcBef>
                <a:spcPts val="0"/>
              </a:spcBef>
              <a:defRPr sz="4000">
                <a:latin typeface="Courier"/>
                <a:ea typeface="Courier"/>
                <a:cs typeface="Courier"/>
                <a:sym typeface="Courier"/>
              </a:defRPr>
            </a:pPr>
          </a:p>
          <a:p>
            <a:pPr defTabSz="642937">
              <a:lnSpc>
                <a:spcPct val="100000"/>
              </a:lnSpc>
              <a:spcBef>
                <a:spcPts val="0"/>
              </a:spcBef>
              <a:defRPr sz="4000">
                <a:solidFill>
                  <a:srgbClr val="BA6900"/>
                </a:solidFill>
                <a:latin typeface="Courier"/>
                <a:ea typeface="Courier"/>
                <a:cs typeface="Courier"/>
                <a:sym typeface="Courier"/>
              </a:defRPr>
            </a:pPr>
            <a:r>
              <a:rPr>
                <a:solidFill>
                  <a:srgbClr val="0222B9"/>
                </a:solidFill>
              </a:rPr>
              <a:t>data</a:t>
            </a:r>
            <a:r>
              <a:rPr>
                <a:solidFill>
                  <a:srgbClr val="000000"/>
                </a:solidFill>
              </a:rPr>
              <a:t> </a:t>
            </a:r>
            <a:r>
              <a:t>"template_file" "setup"</a:t>
            </a:r>
            <a:r>
              <a:rPr>
                <a:solidFill>
                  <a:srgbClr val="000000"/>
                </a:solidFill>
              </a:rPr>
              <a:t> {</a:t>
            </a:r>
            <a:endParaRPr>
              <a:solidFill>
                <a:srgbClr val="000000"/>
              </a:solidFill>
            </a:endParaRPr>
          </a:p>
          <a:p>
            <a:pPr defTabSz="642937">
              <a:lnSpc>
                <a:spcPct val="100000"/>
              </a:lnSpc>
              <a:spcBef>
                <a:spcPts val="0"/>
              </a:spcBef>
              <a:defRPr sz="4000">
                <a:solidFill>
                  <a:srgbClr val="BA6900"/>
                </a:solidFill>
                <a:latin typeface="Courier"/>
                <a:ea typeface="Courier"/>
                <a:cs typeface="Courier"/>
                <a:sym typeface="Courier"/>
              </a:defRPr>
            </a:pPr>
            <a:r>
              <a:rPr>
                <a:solidFill>
                  <a:srgbClr val="1FA4FF"/>
                </a:solidFill>
              </a:rPr>
              <a:t>  template</a:t>
            </a:r>
            <a:r>
              <a:rPr>
                <a:solidFill>
                  <a:srgbClr val="000000"/>
                </a:solidFill>
              </a:rPr>
              <a:t> = </a:t>
            </a:r>
            <a:r>
              <a:t>file("templates/setup.sh")</a:t>
            </a:r>
            <a:endParaRPr>
              <a:solidFill>
                <a:srgbClr val="000000"/>
              </a:solidFill>
            </a:endParaRPr>
          </a:p>
          <a:p>
            <a:pPr defTabSz="642937">
              <a:lnSpc>
                <a:spcPct val="100000"/>
              </a:lnSpc>
              <a:spcBef>
                <a:spcPts val="0"/>
              </a:spcBef>
              <a:defRPr sz="4000">
                <a:latin typeface="Courier"/>
                <a:ea typeface="Courier"/>
                <a:cs typeface="Courier"/>
                <a:sym typeface="Courier"/>
              </a:defRPr>
            </a:pPr>
          </a:p>
          <a:p>
            <a:pPr defTabSz="642937">
              <a:lnSpc>
                <a:spcPct val="100000"/>
              </a:lnSpc>
              <a:spcBef>
                <a:spcPts val="0"/>
              </a:spcBef>
              <a:defRPr sz="4000">
                <a:solidFill>
                  <a:srgbClr val="0222B9"/>
                </a:solidFill>
                <a:latin typeface="Courier"/>
                <a:ea typeface="Courier"/>
                <a:cs typeface="Courier"/>
                <a:sym typeface="Courier"/>
              </a:defRPr>
            </a:pPr>
            <a:r>
              <a:rPr>
                <a:solidFill>
                  <a:srgbClr val="000000"/>
                </a:solidFill>
              </a:rPr>
              <a:t>  </a:t>
            </a:r>
            <a:r>
              <a:t>vars</a:t>
            </a:r>
            <a:r>
              <a:rPr>
                <a:solidFill>
                  <a:srgbClr val="000000"/>
                </a:solidFill>
              </a:rPr>
              <a:t> {</a:t>
            </a:r>
            <a:endParaRPr>
              <a:solidFill>
                <a:srgbClr val="000000"/>
              </a:solidFill>
            </a:endParaRPr>
          </a:p>
          <a:p>
            <a:pPr defTabSz="642937">
              <a:lnSpc>
                <a:spcPct val="100000"/>
              </a:lnSpc>
              <a:spcBef>
                <a:spcPts val="0"/>
              </a:spcBef>
              <a:defRPr sz="4000">
                <a:solidFill>
                  <a:srgbClr val="BA6900"/>
                </a:solidFill>
                <a:latin typeface="Courier"/>
                <a:ea typeface="Courier"/>
                <a:cs typeface="Courier"/>
                <a:sym typeface="Courier"/>
              </a:defRPr>
            </a:pPr>
            <a:r>
              <a:rPr>
                <a:solidFill>
                  <a:srgbClr val="1FA4FF"/>
                </a:solidFill>
              </a:rPr>
              <a:t>    animal</a:t>
            </a:r>
            <a:r>
              <a:rPr>
                <a:solidFill>
                  <a:srgbClr val="000000"/>
                </a:solidFill>
              </a:rPr>
              <a:t> = </a:t>
            </a:r>
            <a:r>
              <a:t>var.animal</a:t>
            </a:r>
            <a:endParaRPr>
              <a:solidFill>
                <a:srgbClr val="000000"/>
              </a:solidFill>
            </a:endParaRPr>
          </a:p>
          <a:p>
            <a:pPr defTabSz="642937">
              <a:lnSpc>
                <a:spcPct val="100000"/>
              </a:lnSpc>
              <a:spcBef>
                <a:spcPts val="0"/>
              </a:spcBef>
              <a:defRPr sz="4000">
                <a:latin typeface="Courier"/>
                <a:ea typeface="Courier"/>
                <a:cs typeface="Courier"/>
                <a:sym typeface="Courier"/>
              </a:defRPr>
            </a:pPr>
            <a:r>
              <a:t>  }</a:t>
            </a:r>
          </a:p>
          <a:p>
            <a:pPr defTabSz="642937">
              <a:lnSpc>
                <a:spcPct val="100000"/>
              </a:lnSpc>
              <a:spcBef>
                <a:spcPts val="0"/>
              </a:spcBef>
              <a:defRPr sz="4000">
                <a:latin typeface="Courier"/>
                <a:ea typeface="Courier"/>
                <a:cs typeface="Courier"/>
                <a:sym typeface="Courier"/>
              </a:defRPr>
            </a:pPr>
            <a:r>
              <a:t>}</a:t>
            </a:r>
          </a:p>
          <a:p>
            <a:pPr defTabSz="642937">
              <a:lnSpc>
                <a:spcPct val="100000"/>
              </a:lnSpc>
              <a:spcBef>
                <a:spcPts val="0"/>
              </a:spcBef>
              <a:defRPr sz="4000">
                <a:latin typeface="Courier"/>
                <a:ea typeface="Courier"/>
                <a:cs typeface="Courier"/>
                <a:sym typeface="Courier"/>
              </a:defRPr>
            </a:pPr>
          </a:p>
          <a:p>
            <a:pPr defTabSz="642937">
              <a:lnSpc>
                <a:spcPct val="100000"/>
              </a:lnSpc>
              <a:spcBef>
                <a:spcPts val="0"/>
              </a:spcBef>
              <a:defRPr sz="4000">
                <a:solidFill>
                  <a:srgbClr val="BA6900"/>
                </a:solidFill>
                <a:latin typeface="Courier"/>
                <a:ea typeface="Courier"/>
                <a:cs typeface="Courier"/>
                <a:sym typeface="Courier"/>
              </a:defRPr>
            </a:pPr>
            <a:r>
              <a:rPr>
                <a:solidFill>
                  <a:srgbClr val="0222B9"/>
                </a:solidFill>
              </a:rPr>
              <a:t>output</a:t>
            </a:r>
            <a:r>
              <a:rPr>
                <a:solidFill>
                  <a:srgbClr val="000000"/>
                </a:solidFill>
              </a:rPr>
              <a:t> </a:t>
            </a:r>
            <a:r>
              <a:t>"template"</a:t>
            </a:r>
            <a:r>
              <a:rPr>
                <a:solidFill>
                  <a:srgbClr val="000000"/>
                </a:solidFill>
              </a:rPr>
              <a:t> {</a:t>
            </a:r>
            <a:endParaRPr>
              <a:solidFill>
                <a:srgbClr val="000000"/>
              </a:solidFill>
            </a:endParaRPr>
          </a:p>
          <a:p>
            <a:pPr defTabSz="642937">
              <a:lnSpc>
                <a:spcPct val="100000"/>
              </a:lnSpc>
              <a:spcBef>
                <a:spcPts val="0"/>
              </a:spcBef>
              <a:defRPr sz="4000">
                <a:solidFill>
                  <a:srgbClr val="BA6900"/>
                </a:solidFill>
                <a:latin typeface="Courier"/>
                <a:ea typeface="Courier"/>
                <a:cs typeface="Courier"/>
                <a:sym typeface="Courier"/>
              </a:defRPr>
            </a:pPr>
            <a:r>
              <a:rPr>
                <a:solidFill>
                  <a:srgbClr val="1FA4FF"/>
                </a:solidFill>
              </a:rPr>
              <a:t>  value</a:t>
            </a:r>
            <a:r>
              <a:rPr>
                <a:solidFill>
                  <a:srgbClr val="000000"/>
                </a:solidFill>
              </a:rPr>
              <a:t> = </a:t>
            </a:r>
            <a:r>
              <a:rPr b="1"/>
              <a:t>data.template_file.setup.rendered</a:t>
            </a:r>
            <a:endParaRPr>
              <a:solidFill>
                <a:srgbClr val="000000"/>
              </a:solidFill>
            </a:endParaRPr>
          </a:p>
          <a:p>
            <a:pPr defTabSz="642937">
              <a:lnSpc>
                <a:spcPct val="100000"/>
              </a:lnSpc>
              <a:spcBef>
                <a:spcPts val="0"/>
              </a:spcBef>
              <a:defRPr sz="4000">
                <a:latin typeface="Courier"/>
                <a:ea typeface="Courier"/>
                <a:cs typeface="Courier"/>
                <a:sym typeface="Courier"/>
              </a:defRPr>
            </a:pPr>
            <a:r>
              <a:t>}</a:t>
            </a:r>
          </a:p>
        </p:txBody>
      </p:sp>
      <p:sp>
        <p:nvSpPr>
          <p:cNvPr id="1474" name="code editor"/>
          <p:cNvSpPr txBox="1"/>
          <p:nvPr>
            <p:ph type="body" idx="14"/>
          </p:nvPr>
        </p:nvSpPr>
        <p:spPr>
          <a:prstGeom prst="rect">
            <a:avLst/>
          </a:prstGeom>
        </p:spPr>
        <p:txBody>
          <a:bodyPr/>
          <a:lstStyle/>
          <a:p>
            <a:pPr/>
            <a:r>
              <a:t>code editor</a:t>
            </a:r>
          </a:p>
        </p:txBody>
      </p:sp>
      <p:sp>
        <p:nvSpPr>
          <p:cNvPr id="1475"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9" name="#!/usr/bin/env sh…"/>
          <p:cNvSpPr txBox="1"/>
          <p:nvPr>
            <p:ph type="body" idx="13"/>
          </p:nvPr>
        </p:nvSpPr>
        <p:spPr>
          <a:xfrm>
            <a:off x="5672772" y="1673256"/>
            <a:ext cx="17649350" cy="2540001"/>
          </a:xfrm>
          <a:prstGeom prst="rect">
            <a:avLst/>
          </a:prstGeom>
          <a:extLst>
            <a:ext uri="{C572A759-6A51-4108-AA02-DFA0A04FC94B}">
              <ma14:wrappingTextBoxFlag xmlns:ma14="http://schemas.microsoft.com/office/mac/drawingml/2011/main" val="1"/>
            </a:ext>
          </a:extLst>
        </p:spPr>
        <p:txBody>
          <a:bodyPr/>
          <a:lstStyle/>
          <a:p>
            <a:pPr defTabSz="642937">
              <a:lnSpc>
                <a:spcPct val="100000"/>
              </a:lnSpc>
              <a:spcBef>
                <a:spcPts val="0"/>
              </a:spcBef>
              <a:defRPr i="1" sz="4000">
                <a:solidFill>
                  <a:srgbClr val="B8B8B8"/>
                </a:solidFill>
                <a:latin typeface="Courier"/>
                <a:ea typeface="Courier"/>
                <a:cs typeface="Courier"/>
                <a:sym typeface="Courier"/>
              </a:defRPr>
            </a:pPr>
            <a:r>
              <a:t>#!/usr/bin/env sh</a:t>
            </a:r>
          </a:p>
          <a:p>
            <a:pPr defTabSz="642937">
              <a:lnSpc>
                <a:spcPct val="100000"/>
              </a:lnSpc>
              <a:spcBef>
                <a:spcPts val="0"/>
              </a:spcBef>
              <a:defRPr sz="4000">
                <a:latin typeface="Courier"/>
                <a:ea typeface="Courier"/>
                <a:cs typeface="Courier"/>
                <a:sym typeface="Courier"/>
              </a:defRPr>
            </a:pPr>
          </a:p>
          <a:p>
            <a:pPr defTabSz="642937">
              <a:lnSpc>
                <a:spcPct val="100000"/>
              </a:lnSpc>
              <a:spcBef>
                <a:spcPts val="0"/>
              </a:spcBef>
              <a:defRPr sz="4000">
                <a:solidFill>
                  <a:srgbClr val="BA6900"/>
                </a:solidFill>
                <a:latin typeface="Courier"/>
                <a:ea typeface="Courier"/>
                <a:cs typeface="Courier"/>
                <a:sym typeface="Courier"/>
              </a:defRPr>
            </a:pPr>
            <a:r>
              <a:rPr>
                <a:solidFill>
                  <a:srgbClr val="FF2600"/>
                </a:solidFill>
              </a:rPr>
              <a:t>echo</a:t>
            </a:r>
            <a:r>
              <a:rPr>
                <a:solidFill>
                  <a:srgbClr val="000000"/>
                </a:solidFill>
              </a:rPr>
              <a:t> </a:t>
            </a:r>
            <a:r>
              <a:t>"Deploying ${animal}"</a:t>
            </a:r>
            <a:endParaRPr>
              <a:solidFill>
                <a:srgbClr val="000000"/>
              </a:solidFill>
            </a:endParaRPr>
          </a:p>
        </p:txBody>
      </p:sp>
      <p:sp>
        <p:nvSpPr>
          <p:cNvPr id="1480" name="code editor"/>
          <p:cNvSpPr txBox="1"/>
          <p:nvPr>
            <p:ph type="body" idx="14"/>
          </p:nvPr>
        </p:nvSpPr>
        <p:spPr>
          <a:prstGeom prst="rect">
            <a:avLst/>
          </a:prstGeom>
        </p:spPr>
        <p:txBody>
          <a:bodyPr/>
          <a:lstStyle/>
          <a:p>
            <a:pPr/>
            <a:r>
              <a:t>code editor</a:t>
            </a:r>
          </a:p>
        </p:txBody>
      </p:sp>
      <p:sp>
        <p:nvSpPr>
          <p:cNvPr id="1481"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5" name="Theory Behind Terraform"/>
          <p:cNvSpPr txBox="1"/>
          <p:nvPr>
            <p:ph type="title"/>
          </p:nvPr>
        </p:nvSpPr>
        <p:spPr>
          <a:prstGeom prst="rect">
            <a:avLst/>
          </a:prstGeom>
        </p:spPr>
        <p:txBody>
          <a:bodyPr/>
          <a:lstStyle/>
          <a:p>
            <a:pPr/>
            <a:r>
              <a:t>Theory Behind Terraform</a:t>
            </a:r>
          </a:p>
        </p:txBody>
      </p:sp>
      <p:sp>
        <p:nvSpPr>
          <p:cNvPr id="1486"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8" name="What You’ll Learn"/>
          <p:cNvSpPr txBox="1"/>
          <p:nvPr>
            <p:ph type="title"/>
          </p:nvPr>
        </p:nvSpPr>
        <p:spPr>
          <a:prstGeom prst="rect">
            <a:avLst/>
          </a:prstGeom>
        </p:spPr>
        <p:txBody>
          <a:bodyPr/>
          <a:lstStyle/>
          <a:p>
            <a:pPr/>
            <a:r>
              <a:t>What You’ll Learn</a:t>
            </a:r>
          </a:p>
        </p:txBody>
      </p:sp>
      <p:sp>
        <p:nvSpPr>
          <p:cNvPr id="1489" name="Understand infrastructure as code…"/>
          <p:cNvSpPr txBox="1"/>
          <p:nvPr>
            <p:ph type="body" idx="1"/>
          </p:nvPr>
        </p:nvSpPr>
        <p:spPr>
          <a:prstGeom prst="rect">
            <a:avLst/>
          </a:prstGeom>
        </p:spPr>
        <p:txBody>
          <a:bodyPr/>
          <a:lstStyle/>
          <a:p>
            <a:pPr marL="952500" indent="-952500">
              <a:buSzPct val="75000"/>
              <a:buBlip>
                <a:blip r:embed="rId2"/>
              </a:buBlip>
            </a:pPr>
            <a:r>
              <a:t>Understand infrastructure as code</a:t>
            </a:r>
          </a:p>
          <a:p>
            <a:pPr marL="952500" indent="-952500">
              <a:buSzPct val="75000"/>
              <a:buBlip>
                <a:blip r:embed="rId2"/>
              </a:buBlip>
            </a:pPr>
            <a:r>
              <a:t>Understand how graph theory makes Terraform more effective</a:t>
            </a:r>
          </a:p>
          <a:p>
            <a:pPr marL="952500" indent="-952500">
              <a:buSzPct val="75000"/>
              <a:buBlip>
                <a:blip r:embed="rId2"/>
              </a:buBlip>
            </a:pPr>
            <a:r>
              <a:t>Generate a graph of your infrastructure</a:t>
            </a:r>
          </a:p>
        </p:txBody>
      </p:sp>
      <p:grpSp>
        <p:nvGrpSpPr>
          <p:cNvPr id="1493" name="Group"/>
          <p:cNvGrpSpPr/>
          <p:nvPr/>
        </p:nvGrpSpPr>
        <p:grpSpPr>
          <a:xfrm>
            <a:off x="-3678116" y="3521744"/>
            <a:ext cx="1103444" cy="1018894"/>
            <a:chOff x="0" y="0"/>
            <a:chExt cx="1103442" cy="1018892"/>
          </a:xfrm>
        </p:grpSpPr>
        <p:sp>
          <p:nvSpPr>
            <p:cNvPr id="1490" name="Circle"/>
            <p:cNvSpPr/>
            <p:nvPr/>
          </p:nvSpPr>
          <p:spPr>
            <a:xfrm>
              <a:off x="0" y="4106"/>
              <a:ext cx="1014787" cy="1014787"/>
            </a:xfrm>
            <a:prstGeom prst="ellipse">
              <a:avLst/>
            </a:pr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491" name="Line"/>
            <p:cNvSpPr/>
            <p:nvPr/>
          </p:nvSpPr>
          <p:spPr>
            <a:xfrm>
              <a:off x="237635" y="0"/>
              <a:ext cx="865808" cy="63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07"/>
                  </a:moveTo>
                  <a:lnTo>
                    <a:pt x="6667" y="21600"/>
                  </a:lnTo>
                  <a:lnTo>
                    <a:pt x="21600" y="0"/>
                  </a:lnTo>
                </a:path>
              </a:pathLst>
            </a:custGeom>
            <a:noFill/>
            <a:ln w="4445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492" name="Line"/>
            <p:cNvSpPr/>
            <p:nvPr/>
          </p:nvSpPr>
          <p:spPr>
            <a:xfrm>
              <a:off x="260674" y="22245"/>
              <a:ext cx="819777" cy="625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062"/>
                  </a:moveTo>
                  <a:lnTo>
                    <a:pt x="5783" y="21600"/>
                  </a:lnTo>
                  <a:lnTo>
                    <a:pt x="21600" y="0"/>
                  </a:lnTo>
                </a:path>
              </a:pathLst>
            </a:cu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1497" name="Group"/>
          <p:cNvGrpSpPr/>
          <p:nvPr/>
        </p:nvGrpSpPr>
        <p:grpSpPr>
          <a:xfrm>
            <a:off x="-3678116" y="5013311"/>
            <a:ext cx="1103444" cy="1018893"/>
            <a:chOff x="0" y="0"/>
            <a:chExt cx="1103442" cy="1018892"/>
          </a:xfrm>
        </p:grpSpPr>
        <p:sp>
          <p:nvSpPr>
            <p:cNvPr id="1494" name="Circle"/>
            <p:cNvSpPr/>
            <p:nvPr/>
          </p:nvSpPr>
          <p:spPr>
            <a:xfrm>
              <a:off x="0" y="4106"/>
              <a:ext cx="1014787" cy="1014787"/>
            </a:xfrm>
            <a:prstGeom prst="ellipse">
              <a:avLst/>
            </a:pr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495" name="Line"/>
            <p:cNvSpPr/>
            <p:nvPr/>
          </p:nvSpPr>
          <p:spPr>
            <a:xfrm>
              <a:off x="237635" y="0"/>
              <a:ext cx="865808" cy="63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07"/>
                  </a:moveTo>
                  <a:lnTo>
                    <a:pt x="6667" y="21600"/>
                  </a:lnTo>
                  <a:lnTo>
                    <a:pt x="21600" y="0"/>
                  </a:lnTo>
                </a:path>
              </a:pathLst>
            </a:custGeom>
            <a:noFill/>
            <a:ln w="4445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496" name="Line"/>
            <p:cNvSpPr/>
            <p:nvPr/>
          </p:nvSpPr>
          <p:spPr>
            <a:xfrm>
              <a:off x="260674" y="22245"/>
              <a:ext cx="819777" cy="625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062"/>
                  </a:moveTo>
                  <a:lnTo>
                    <a:pt x="5783" y="21600"/>
                  </a:lnTo>
                  <a:lnTo>
                    <a:pt x="21600" y="0"/>
                  </a:lnTo>
                </a:path>
              </a:pathLst>
            </a:cu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1501" name="Group"/>
          <p:cNvGrpSpPr/>
          <p:nvPr/>
        </p:nvGrpSpPr>
        <p:grpSpPr>
          <a:xfrm>
            <a:off x="-3678116" y="6504877"/>
            <a:ext cx="1103444" cy="1018894"/>
            <a:chOff x="0" y="0"/>
            <a:chExt cx="1103442" cy="1018892"/>
          </a:xfrm>
        </p:grpSpPr>
        <p:sp>
          <p:nvSpPr>
            <p:cNvPr id="1498" name="Circle"/>
            <p:cNvSpPr/>
            <p:nvPr/>
          </p:nvSpPr>
          <p:spPr>
            <a:xfrm>
              <a:off x="0" y="4106"/>
              <a:ext cx="1014787" cy="1014787"/>
            </a:xfrm>
            <a:prstGeom prst="ellipse">
              <a:avLst/>
            </a:pr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499" name="Line"/>
            <p:cNvSpPr/>
            <p:nvPr/>
          </p:nvSpPr>
          <p:spPr>
            <a:xfrm>
              <a:off x="237635" y="0"/>
              <a:ext cx="865808" cy="63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07"/>
                  </a:moveTo>
                  <a:lnTo>
                    <a:pt x="6667" y="21600"/>
                  </a:lnTo>
                  <a:lnTo>
                    <a:pt x="21600" y="0"/>
                  </a:lnTo>
                </a:path>
              </a:pathLst>
            </a:custGeom>
            <a:noFill/>
            <a:ln w="4445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500" name="Line"/>
            <p:cNvSpPr/>
            <p:nvPr/>
          </p:nvSpPr>
          <p:spPr>
            <a:xfrm>
              <a:off x="260674" y="22245"/>
              <a:ext cx="819777" cy="625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062"/>
                  </a:moveTo>
                  <a:lnTo>
                    <a:pt x="5783" y="21600"/>
                  </a:lnTo>
                  <a:lnTo>
                    <a:pt x="21600" y="0"/>
                  </a:lnTo>
                </a:path>
              </a:pathLst>
            </a:cu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1505" name="Group"/>
          <p:cNvGrpSpPr/>
          <p:nvPr/>
        </p:nvGrpSpPr>
        <p:grpSpPr>
          <a:xfrm>
            <a:off x="-3678116" y="7996442"/>
            <a:ext cx="1103444" cy="1018894"/>
            <a:chOff x="0" y="0"/>
            <a:chExt cx="1103442" cy="1018892"/>
          </a:xfrm>
        </p:grpSpPr>
        <p:sp>
          <p:nvSpPr>
            <p:cNvPr id="1502" name="Circle"/>
            <p:cNvSpPr/>
            <p:nvPr/>
          </p:nvSpPr>
          <p:spPr>
            <a:xfrm>
              <a:off x="0" y="4106"/>
              <a:ext cx="1014787" cy="1014787"/>
            </a:xfrm>
            <a:prstGeom prst="ellipse">
              <a:avLst/>
            </a:pr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503" name="Line"/>
            <p:cNvSpPr/>
            <p:nvPr/>
          </p:nvSpPr>
          <p:spPr>
            <a:xfrm>
              <a:off x="237635" y="0"/>
              <a:ext cx="865808" cy="63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07"/>
                  </a:moveTo>
                  <a:lnTo>
                    <a:pt x="6667" y="21600"/>
                  </a:lnTo>
                  <a:lnTo>
                    <a:pt x="21600" y="0"/>
                  </a:lnTo>
                </a:path>
              </a:pathLst>
            </a:custGeom>
            <a:noFill/>
            <a:ln w="4445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504" name="Line"/>
            <p:cNvSpPr/>
            <p:nvPr/>
          </p:nvSpPr>
          <p:spPr>
            <a:xfrm>
              <a:off x="260674" y="22245"/>
              <a:ext cx="819777" cy="625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062"/>
                  </a:moveTo>
                  <a:lnTo>
                    <a:pt x="5783" y="21600"/>
                  </a:lnTo>
                  <a:lnTo>
                    <a:pt x="21600" y="0"/>
                  </a:lnTo>
                </a:path>
              </a:pathLst>
            </a:cu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sp>
        <p:nvSpPr>
          <p:cNvPr id="1506"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8" name="Infrastructure as Code"/>
          <p:cNvSpPr txBox="1"/>
          <p:nvPr>
            <p:ph type="title"/>
          </p:nvPr>
        </p:nvSpPr>
        <p:spPr>
          <a:prstGeom prst="rect">
            <a:avLst/>
          </a:prstGeom>
        </p:spPr>
        <p:txBody>
          <a:bodyPr/>
          <a:lstStyle/>
          <a:p>
            <a:pPr/>
            <a:r>
              <a:t>Infrastructure as Code</a:t>
            </a:r>
          </a:p>
        </p:txBody>
      </p:sp>
      <p:sp>
        <p:nvSpPr>
          <p:cNvPr id="1509" name="Provide a codified workflow to create infrastructure…"/>
          <p:cNvSpPr txBox="1"/>
          <p:nvPr>
            <p:ph type="body" idx="1"/>
          </p:nvPr>
        </p:nvSpPr>
        <p:spPr>
          <a:prstGeom prst="rect">
            <a:avLst/>
          </a:prstGeom>
        </p:spPr>
        <p:txBody>
          <a:bodyPr/>
          <a:lstStyle/>
          <a:p>
            <a:pPr/>
            <a:r>
              <a:t>Provide a codified workflow to create infrastructure</a:t>
            </a:r>
          </a:p>
          <a:p>
            <a:pPr/>
            <a:r>
              <a:t>Expose a workflow for managing updates to existing infrastructure</a:t>
            </a:r>
          </a:p>
          <a:p>
            <a:pPr/>
            <a:r>
              <a:t>Integrate with application code workflows (Git, SCM, Code Review)</a:t>
            </a:r>
          </a:p>
          <a:p>
            <a:pPr/>
            <a:r>
              <a:t>Provide modular, sharable components for separation of concerns</a:t>
            </a:r>
          </a:p>
        </p:txBody>
      </p:sp>
      <p:sp>
        <p:nvSpPr>
          <p:cNvPr id="1510"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4" name="Infrastructure as Code (Terraform)"/>
          <p:cNvSpPr txBox="1"/>
          <p:nvPr>
            <p:ph type="title"/>
          </p:nvPr>
        </p:nvSpPr>
        <p:spPr>
          <a:prstGeom prst="rect">
            <a:avLst/>
          </a:prstGeom>
        </p:spPr>
        <p:txBody>
          <a:bodyPr/>
          <a:lstStyle/>
          <a:p>
            <a:pPr/>
            <a:r>
              <a:t>Infrastructure as Code (Terraform)</a:t>
            </a:r>
          </a:p>
        </p:txBody>
      </p:sp>
      <p:sp>
        <p:nvSpPr>
          <p:cNvPr id="1515" name="Human-readable configuration (HCL) is designed for human consumption so users can quickly interpret and understand their infrastructure configuration…"/>
          <p:cNvSpPr txBox="1"/>
          <p:nvPr>
            <p:ph type="body" idx="1"/>
          </p:nvPr>
        </p:nvSpPr>
        <p:spPr>
          <a:xfrm>
            <a:off x="6248400" y="3810000"/>
            <a:ext cx="17233966" cy="8791218"/>
          </a:xfrm>
          <a:prstGeom prst="rect">
            <a:avLst/>
          </a:prstGeom>
        </p:spPr>
        <p:txBody>
          <a:bodyPr/>
          <a:lstStyle/>
          <a:p>
            <a:pPr defTabSz="792479">
              <a:spcBef>
                <a:spcPts val="3800"/>
              </a:spcBef>
              <a:defRPr sz="5760"/>
            </a:pPr>
            <a:r>
              <a:t>Human-readable configuration (HCL) is designed for human consumption so users can quickly interpret and understand their infrastructure configuration</a:t>
            </a:r>
          </a:p>
          <a:p>
            <a:pPr defTabSz="792479">
              <a:spcBef>
                <a:spcPts val="3800"/>
              </a:spcBef>
              <a:defRPr sz="5760"/>
            </a:pPr>
            <a:r>
              <a:t>Terraform can also parse configuration in JSON for machine-generated configurations</a:t>
            </a:r>
          </a:p>
          <a:p>
            <a:pPr defTabSz="792479">
              <a:spcBef>
                <a:spcPts val="3800"/>
              </a:spcBef>
              <a:defRPr sz="5760"/>
            </a:pPr>
            <a:r>
              <a:t>Configuration format is very VCS friendly with support for multi-line lists, trailing commas, and auto-formatting</a:t>
            </a:r>
          </a:p>
        </p:txBody>
      </p:sp>
      <p:sp>
        <p:nvSpPr>
          <p:cNvPr id="1516"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0" name="resource &quot;aws_instance&quot; &quot;web&quot; {…"/>
          <p:cNvSpPr txBox="1"/>
          <p:nvPr>
            <p:ph type="body" idx="13"/>
          </p:nvPr>
        </p:nvSpPr>
        <p:spPr>
          <a:xfrm>
            <a:off x="5672772" y="1673256"/>
            <a:ext cx="17649350" cy="3637281"/>
          </a:xfrm>
          <a:prstGeom prst="rect">
            <a:avLst/>
          </a:prstGeom>
          <a:extLst>
            <a:ext uri="{C572A759-6A51-4108-AA02-DFA0A04FC94B}">
              <ma14:wrappingTextBoxFlag xmlns:ma14="http://schemas.microsoft.com/office/mac/drawingml/2011/main" val="1"/>
            </a:ext>
          </a:extLst>
        </p:spPr>
        <p:txBody>
          <a:bodyPr/>
          <a:lstStyle/>
          <a:p>
            <a:pPr>
              <a:lnSpc>
                <a:spcPct val="120000"/>
              </a:lnSpc>
              <a:spcBef>
                <a:spcPts val="0"/>
              </a:spcBef>
              <a:defRPr sz="4000">
                <a:latin typeface="Courier"/>
                <a:ea typeface="Courier"/>
                <a:cs typeface="Courier"/>
                <a:sym typeface="Courier"/>
              </a:defRPr>
            </a:pPr>
            <a:r>
              <a:t> resource "aws_instance" "web" {</a:t>
            </a:r>
          </a:p>
          <a:p>
            <a:pPr>
              <a:lnSpc>
                <a:spcPct val="120000"/>
              </a:lnSpc>
              <a:spcBef>
                <a:spcPts val="0"/>
              </a:spcBef>
              <a:defRPr sz="4000">
                <a:latin typeface="Courier"/>
                <a:ea typeface="Courier"/>
                <a:cs typeface="Courier"/>
                <a:sym typeface="Courier"/>
              </a:defRPr>
            </a:pPr>
            <a:r>
              <a:t>   ami           = "ami-9a562df2"</a:t>
            </a:r>
          </a:p>
          <a:p>
            <a:pPr>
              <a:lnSpc>
                <a:spcPct val="120000"/>
              </a:lnSpc>
              <a:spcBef>
                <a:spcPts val="0"/>
              </a:spcBef>
              <a:defRPr sz="4000">
                <a:solidFill>
                  <a:schemeClr val="accent5">
                    <a:hueOff val="1677601"/>
                    <a:satOff val="7082"/>
                    <a:lumOff val="-4184"/>
                  </a:schemeClr>
                </a:solidFill>
                <a:latin typeface="Courier"/>
                <a:ea typeface="Courier"/>
                <a:cs typeface="Courier"/>
                <a:sym typeface="Courier"/>
              </a:defRPr>
            </a:pPr>
            <a:r>
              <a:t>-  instance_type = "t2.micro"</a:t>
            </a:r>
          </a:p>
          <a:p>
            <a:pPr>
              <a:lnSpc>
                <a:spcPct val="120000"/>
              </a:lnSpc>
              <a:spcBef>
                <a:spcPts val="0"/>
              </a:spcBef>
              <a:defRPr sz="4000">
                <a:solidFill>
                  <a:schemeClr val="accent2">
                    <a:hueOff val="-4844688"/>
                    <a:satOff val="-7914"/>
                    <a:lumOff val="-10466"/>
                  </a:schemeClr>
                </a:solidFill>
                <a:latin typeface="Courier"/>
                <a:ea typeface="Courier"/>
                <a:cs typeface="Courier"/>
                <a:sym typeface="Courier"/>
              </a:defRPr>
            </a:pPr>
            <a:r>
              <a:t>+  instance_type = "m1.small"</a:t>
            </a:r>
          </a:p>
          <a:p>
            <a:pPr>
              <a:lnSpc>
                <a:spcPct val="120000"/>
              </a:lnSpc>
              <a:spcBef>
                <a:spcPts val="0"/>
              </a:spcBef>
              <a:defRPr sz="4000">
                <a:latin typeface="Courier"/>
                <a:ea typeface="Courier"/>
                <a:cs typeface="Courier"/>
                <a:sym typeface="Courier"/>
              </a:defRPr>
            </a:pPr>
            <a:r>
              <a:t> }</a:t>
            </a:r>
          </a:p>
        </p:txBody>
      </p:sp>
      <p:sp>
        <p:nvSpPr>
          <p:cNvPr id="1521" name="git diff example.tf"/>
          <p:cNvSpPr txBox="1"/>
          <p:nvPr>
            <p:ph type="body" idx="14"/>
          </p:nvPr>
        </p:nvSpPr>
        <p:spPr>
          <a:prstGeom prst="rect">
            <a:avLst/>
          </a:prstGeom>
        </p:spPr>
        <p:txBody>
          <a:bodyPr/>
          <a:lstStyle/>
          <a:p>
            <a:pPr/>
            <a:r>
              <a:t>git diff example.tf</a:t>
            </a:r>
          </a:p>
        </p:txBody>
      </p:sp>
      <p:sp>
        <p:nvSpPr>
          <p:cNvPr id="1522"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6" name="Infrastructure as Code (Terraform)"/>
          <p:cNvSpPr txBox="1"/>
          <p:nvPr>
            <p:ph type="title"/>
          </p:nvPr>
        </p:nvSpPr>
        <p:spPr>
          <a:prstGeom prst="rect">
            <a:avLst/>
          </a:prstGeom>
        </p:spPr>
        <p:txBody>
          <a:bodyPr/>
          <a:lstStyle/>
          <a:p>
            <a:pPr/>
            <a:r>
              <a:t>Infrastructure as Code (Terraform)</a:t>
            </a:r>
          </a:p>
        </p:txBody>
      </p:sp>
      <p:sp>
        <p:nvSpPr>
          <p:cNvPr id="1527" name="Reference values from other resources, building the implicit dependency graph."/>
          <p:cNvSpPr txBox="1"/>
          <p:nvPr>
            <p:ph type="body" idx="1"/>
          </p:nvPr>
        </p:nvSpPr>
        <p:spPr>
          <a:prstGeom prst="rect">
            <a:avLst/>
          </a:prstGeom>
        </p:spPr>
        <p:txBody>
          <a:bodyPr/>
          <a:lstStyle/>
          <a:p>
            <a:pPr/>
            <a:r>
              <a:t>Reference values from other resources, building the implicit dependency graph.</a:t>
            </a:r>
          </a:p>
        </p:txBody>
      </p:sp>
      <p:sp>
        <p:nvSpPr>
          <p:cNvPr id="1528"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2" name="resource &quot;aws_instance&quot; &quot;web&quot; {…"/>
          <p:cNvSpPr txBox="1"/>
          <p:nvPr>
            <p:ph type="body" idx="13"/>
          </p:nvPr>
        </p:nvSpPr>
        <p:spPr>
          <a:xfrm>
            <a:off x="5672772" y="1673256"/>
            <a:ext cx="17649350" cy="8026401"/>
          </a:xfrm>
          <a:prstGeom prst="rect">
            <a:avLst/>
          </a:prstGeom>
          <a:extLst>
            <a:ext uri="{C572A759-6A51-4108-AA02-DFA0A04FC94B}">
              <ma14:wrappingTextBoxFlag xmlns:ma14="http://schemas.microsoft.com/office/mac/drawingml/2011/main" val="1"/>
            </a:ext>
          </a:extLst>
        </p:spPr>
        <p:txBody>
          <a:bodyPr/>
          <a:lstStyle/>
          <a:p>
            <a:pPr defTabSz="642937">
              <a:lnSpc>
                <a:spcPct val="100000"/>
              </a:lnSpc>
              <a:spcBef>
                <a:spcPts val="0"/>
              </a:spcBef>
              <a:defRPr sz="4000">
                <a:solidFill>
                  <a:srgbClr val="BA6900"/>
                </a:solidFill>
                <a:latin typeface="Courier"/>
                <a:ea typeface="Courier"/>
                <a:cs typeface="Courier"/>
                <a:sym typeface="Courier"/>
              </a:defRPr>
            </a:pPr>
            <a:r>
              <a:rPr>
                <a:solidFill>
                  <a:srgbClr val="0222B9"/>
                </a:solidFill>
              </a:rPr>
              <a:t>resource</a:t>
            </a:r>
            <a:r>
              <a:rPr>
                <a:solidFill>
                  <a:srgbClr val="000000"/>
                </a:solidFill>
              </a:rPr>
              <a:t> </a:t>
            </a:r>
            <a:r>
              <a:t>"aws_instance" "web"</a:t>
            </a:r>
            <a:r>
              <a:rPr>
                <a:solidFill>
                  <a:srgbClr val="000000"/>
                </a:solidFill>
              </a:rPr>
              <a:t> {</a:t>
            </a:r>
            <a:endParaRPr>
              <a:solidFill>
                <a:srgbClr val="000000"/>
              </a:solidFill>
            </a:endParaRPr>
          </a:p>
          <a:p>
            <a:pPr defTabSz="642937">
              <a:lnSpc>
                <a:spcPct val="100000"/>
              </a:lnSpc>
              <a:spcBef>
                <a:spcPts val="0"/>
              </a:spcBef>
              <a:defRPr sz="4000">
                <a:solidFill>
                  <a:srgbClr val="BA6900"/>
                </a:solidFill>
                <a:latin typeface="Courier"/>
                <a:ea typeface="Courier"/>
                <a:cs typeface="Courier"/>
                <a:sym typeface="Courier"/>
              </a:defRPr>
            </a:pPr>
            <a:r>
              <a:rPr>
                <a:solidFill>
                  <a:srgbClr val="1FA4FF"/>
                </a:solidFill>
              </a:rPr>
              <a:t>  ami</a:t>
            </a:r>
            <a:r>
              <a:rPr>
                <a:solidFill>
                  <a:srgbClr val="000000"/>
                </a:solidFill>
              </a:rPr>
              <a:t>           = </a:t>
            </a:r>
            <a:r>
              <a:t>"ami-0375ca3842950ade6"</a:t>
            </a:r>
            <a:endParaRPr>
              <a:solidFill>
                <a:srgbClr val="000000"/>
              </a:solidFill>
            </a:endParaRPr>
          </a:p>
          <a:p>
            <a:pPr defTabSz="642937">
              <a:lnSpc>
                <a:spcPct val="100000"/>
              </a:lnSpc>
              <a:spcBef>
                <a:spcPts val="0"/>
              </a:spcBef>
              <a:defRPr sz="4000">
                <a:solidFill>
                  <a:srgbClr val="1FA4FF"/>
                </a:solidFill>
                <a:latin typeface="Courier"/>
                <a:ea typeface="Courier"/>
                <a:cs typeface="Courier"/>
                <a:sym typeface="Courier"/>
              </a:defRPr>
            </a:pPr>
            <a:r>
              <a:t>  instance_type</a:t>
            </a:r>
            <a:r>
              <a:rPr>
                <a:solidFill>
                  <a:srgbClr val="000000"/>
                </a:solidFill>
              </a:rPr>
              <a:t> = </a:t>
            </a:r>
            <a:r>
              <a:rPr>
                <a:solidFill>
                  <a:srgbClr val="BA6900"/>
                </a:solidFill>
              </a:rPr>
              <a:t>"t2.micro"</a:t>
            </a:r>
            <a:endParaRPr>
              <a:solidFill>
                <a:srgbClr val="000000"/>
              </a:solidFill>
            </a:endParaRPr>
          </a:p>
          <a:p>
            <a:pPr defTabSz="642937">
              <a:lnSpc>
                <a:spcPct val="100000"/>
              </a:lnSpc>
              <a:spcBef>
                <a:spcPts val="0"/>
              </a:spcBef>
              <a:defRPr sz="4000">
                <a:latin typeface="Courier"/>
                <a:ea typeface="Courier"/>
                <a:cs typeface="Courier"/>
                <a:sym typeface="Courier"/>
              </a:defRPr>
            </a:pPr>
            <a:r>
              <a:t>}</a:t>
            </a:r>
          </a:p>
          <a:p>
            <a:pPr defTabSz="642937">
              <a:lnSpc>
                <a:spcPct val="100000"/>
              </a:lnSpc>
              <a:spcBef>
                <a:spcPts val="0"/>
              </a:spcBef>
              <a:defRPr sz="4000">
                <a:latin typeface="Courier"/>
                <a:ea typeface="Courier"/>
                <a:cs typeface="Courier"/>
                <a:sym typeface="Courier"/>
              </a:defRPr>
            </a:pPr>
          </a:p>
          <a:p>
            <a:pPr defTabSz="642937">
              <a:lnSpc>
                <a:spcPct val="100000"/>
              </a:lnSpc>
              <a:spcBef>
                <a:spcPts val="0"/>
              </a:spcBef>
              <a:defRPr sz="4000">
                <a:solidFill>
                  <a:srgbClr val="BA6900"/>
                </a:solidFill>
                <a:latin typeface="Courier"/>
                <a:ea typeface="Courier"/>
                <a:cs typeface="Courier"/>
                <a:sym typeface="Courier"/>
              </a:defRPr>
            </a:pPr>
            <a:r>
              <a:rPr>
                <a:solidFill>
                  <a:srgbClr val="0222B9"/>
                </a:solidFill>
              </a:rPr>
              <a:t>resource</a:t>
            </a:r>
            <a:r>
              <a:rPr>
                <a:solidFill>
                  <a:srgbClr val="000000"/>
                </a:solidFill>
              </a:rPr>
              <a:t> </a:t>
            </a:r>
            <a:r>
              <a:t>"dnsimple_record" "web"</a:t>
            </a:r>
            <a:r>
              <a:rPr>
                <a:solidFill>
                  <a:srgbClr val="000000"/>
                </a:solidFill>
              </a:rPr>
              <a:t> {</a:t>
            </a:r>
            <a:endParaRPr>
              <a:solidFill>
                <a:srgbClr val="000000"/>
              </a:solidFill>
            </a:endParaRPr>
          </a:p>
          <a:p>
            <a:pPr defTabSz="642937">
              <a:lnSpc>
                <a:spcPct val="100000"/>
              </a:lnSpc>
              <a:spcBef>
                <a:spcPts val="0"/>
              </a:spcBef>
              <a:defRPr sz="4000">
                <a:solidFill>
                  <a:srgbClr val="BA6900"/>
                </a:solidFill>
                <a:latin typeface="Courier"/>
                <a:ea typeface="Courier"/>
                <a:cs typeface="Courier"/>
                <a:sym typeface="Courier"/>
              </a:defRPr>
            </a:pPr>
            <a:r>
              <a:rPr>
                <a:solidFill>
                  <a:srgbClr val="1FA4FF"/>
                </a:solidFill>
              </a:rPr>
              <a:t>  domain</a:t>
            </a:r>
            <a:r>
              <a:rPr>
                <a:solidFill>
                  <a:srgbClr val="000000"/>
                </a:solidFill>
              </a:rPr>
              <a:t> = </a:t>
            </a:r>
            <a:r>
              <a:t>"hashicorp.com"</a:t>
            </a:r>
            <a:endParaRPr>
              <a:solidFill>
                <a:srgbClr val="000000"/>
              </a:solidFill>
            </a:endParaRPr>
          </a:p>
          <a:p>
            <a:pPr defTabSz="642937">
              <a:lnSpc>
                <a:spcPct val="100000"/>
              </a:lnSpc>
              <a:spcBef>
                <a:spcPts val="0"/>
              </a:spcBef>
              <a:defRPr sz="4000">
                <a:solidFill>
                  <a:srgbClr val="1FA4FF"/>
                </a:solidFill>
                <a:latin typeface="Courier"/>
                <a:ea typeface="Courier"/>
                <a:cs typeface="Courier"/>
                <a:sym typeface="Courier"/>
              </a:defRPr>
            </a:pPr>
            <a:r>
              <a:t>  name</a:t>
            </a:r>
            <a:r>
              <a:rPr>
                <a:solidFill>
                  <a:srgbClr val="000000"/>
                </a:solidFill>
              </a:rPr>
              <a:t>   = </a:t>
            </a:r>
            <a:r>
              <a:rPr>
                <a:solidFill>
                  <a:srgbClr val="BA6900"/>
                </a:solidFill>
              </a:rPr>
              <a:t>"web"</a:t>
            </a:r>
            <a:endParaRPr>
              <a:solidFill>
                <a:srgbClr val="000000"/>
              </a:solidFill>
            </a:endParaRPr>
          </a:p>
          <a:p>
            <a:pPr defTabSz="642937">
              <a:lnSpc>
                <a:spcPct val="100000"/>
              </a:lnSpc>
              <a:spcBef>
                <a:spcPts val="0"/>
              </a:spcBef>
              <a:defRPr sz="4000">
                <a:latin typeface="Courier"/>
                <a:ea typeface="Courier"/>
                <a:cs typeface="Courier"/>
                <a:sym typeface="Courier"/>
              </a:defRPr>
            </a:pPr>
            <a:r>
              <a:rPr>
                <a:solidFill>
                  <a:srgbClr val="1FA4FF"/>
                </a:solidFill>
              </a:rPr>
              <a:t>  ttl</a:t>
            </a:r>
            <a:r>
              <a:t>    = </a:t>
            </a:r>
            <a:r>
              <a:rPr>
                <a:solidFill>
                  <a:srgbClr val="BA6900"/>
                </a:solidFill>
              </a:rPr>
              <a:t>"3600"</a:t>
            </a:r>
          </a:p>
          <a:p>
            <a:pPr defTabSz="642937">
              <a:lnSpc>
                <a:spcPct val="100000"/>
              </a:lnSpc>
              <a:spcBef>
                <a:spcPts val="0"/>
              </a:spcBef>
              <a:defRPr sz="4000">
                <a:solidFill>
                  <a:srgbClr val="1FA4FF"/>
                </a:solidFill>
                <a:latin typeface="Courier"/>
                <a:ea typeface="Courier"/>
                <a:cs typeface="Courier"/>
                <a:sym typeface="Courier"/>
              </a:defRPr>
            </a:pPr>
            <a:r>
              <a:t>  type</a:t>
            </a:r>
            <a:r>
              <a:rPr>
                <a:solidFill>
                  <a:srgbClr val="000000"/>
                </a:solidFill>
              </a:rPr>
              <a:t>   = </a:t>
            </a:r>
            <a:r>
              <a:rPr>
                <a:solidFill>
                  <a:srgbClr val="BA6900"/>
                </a:solidFill>
              </a:rPr>
              <a:t>"A"</a:t>
            </a:r>
            <a:endParaRPr>
              <a:solidFill>
                <a:srgbClr val="000000"/>
              </a:solidFill>
            </a:endParaRPr>
          </a:p>
          <a:p>
            <a:pPr defTabSz="642937">
              <a:lnSpc>
                <a:spcPct val="100000"/>
              </a:lnSpc>
              <a:spcBef>
                <a:spcPts val="0"/>
              </a:spcBef>
              <a:defRPr sz="4000">
                <a:solidFill>
                  <a:srgbClr val="BA6900"/>
                </a:solidFill>
                <a:latin typeface="Courier"/>
                <a:ea typeface="Courier"/>
                <a:cs typeface="Courier"/>
                <a:sym typeface="Courier"/>
              </a:defRPr>
            </a:pPr>
            <a:r>
              <a:rPr>
                <a:solidFill>
                  <a:srgbClr val="1FA4FF"/>
                </a:solidFill>
              </a:rPr>
              <a:t>  value</a:t>
            </a:r>
            <a:r>
              <a:rPr>
                <a:solidFill>
                  <a:srgbClr val="000000"/>
                </a:solidFill>
              </a:rPr>
              <a:t>  = </a:t>
            </a:r>
            <a:r>
              <a:rPr b="1">
                <a:solidFill>
                  <a:srgbClr val="000000"/>
                </a:solidFill>
              </a:rPr>
              <a:t>aws_instance.web.public_ip</a:t>
            </a:r>
            <a:endParaRPr>
              <a:solidFill>
                <a:srgbClr val="000000"/>
              </a:solidFill>
            </a:endParaRPr>
          </a:p>
          <a:p>
            <a:pPr defTabSz="642937">
              <a:lnSpc>
                <a:spcPct val="100000"/>
              </a:lnSpc>
              <a:spcBef>
                <a:spcPts val="0"/>
              </a:spcBef>
              <a:defRPr sz="4000">
                <a:latin typeface="Courier"/>
                <a:ea typeface="Courier"/>
                <a:cs typeface="Courier"/>
                <a:sym typeface="Courier"/>
              </a:defRPr>
            </a:pPr>
            <a:r>
              <a:t>}</a:t>
            </a:r>
          </a:p>
        </p:txBody>
      </p:sp>
      <p:sp>
        <p:nvSpPr>
          <p:cNvPr id="1533" name="example.tf"/>
          <p:cNvSpPr txBox="1"/>
          <p:nvPr>
            <p:ph type="body" idx="14"/>
          </p:nvPr>
        </p:nvSpPr>
        <p:spPr>
          <a:prstGeom prst="rect">
            <a:avLst/>
          </a:prstGeom>
        </p:spPr>
        <p:txBody>
          <a:bodyPr/>
          <a:lstStyle/>
          <a:p>
            <a:pPr/>
            <a:r>
              <a:t>example.tf</a:t>
            </a:r>
          </a:p>
        </p:txBody>
      </p:sp>
      <p:sp>
        <p:nvSpPr>
          <p:cNvPr id="1534"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8" name="Building the Graph"/>
          <p:cNvSpPr txBox="1"/>
          <p:nvPr>
            <p:ph type="title"/>
          </p:nvPr>
        </p:nvSpPr>
        <p:spPr>
          <a:prstGeom prst="rect">
            <a:avLst/>
          </a:prstGeom>
        </p:spPr>
        <p:txBody>
          <a:bodyPr/>
          <a:lstStyle/>
          <a:p>
            <a:pPr/>
            <a:r>
              <a:t>Building the Graph</a:t>
            </a:r>
          </a:p>
        </p:txBody>
      </p:sp>
      <p:sp>
        <p:nvSpPr>
          <p:cNvPr id="1539" name="Circle"/>
          <p:cNvSpPr/>
          <p:nvPr/>
        </p:nvSpPr>
        <p:spPr>
          <a:xfrm>
            <a:off x="5791548" y="9114533"/>
            <a:ext cx="1693096" cy="1693096"/>
          </a:xfrm>
          <a:prstGeom prst="ellipse">
            <a:avLst/>
          </a:prstGeom>
          <a:solidFill>
            <a:srgbClr val="FFFFFF"/>
          </a:solidFill>
          <a:ln w="63500">
            <a:solidFill>
              <a:schemeClr val="accent1">
                <a:satOff val="24038"/>
                <a:lumOff val="11059"/>
              </a:schemeClr>
            </a:solidFill>
            <a:miter lim="400000"/>
          </a:ln>
        </p:spPr>
        <p:txBody>
          <a:bodyPr lIns="50800" tIns="50800" rIns="50800" bIns="50800" anchor="ctr"/>
          <a:lstStyle/>
          <a:p>
            <a:pPr defTabSz="825500">
              <a:defRPr sz="3200">
                <a:latin typeface="Courier"/>
                <a:ea typeface="Courier"/>
                <a:cs typeface="Courier"/>
                <a:sym typeface="Courier"/>
              </a:defRPr>
            </a:pPr>
          </a:p>
        </p:txBody>
      </p:sp>
      <p:sp>
        <p:nvSpPr>
          <p:cNvPr id="1540" name="Circle"/>
          <p:cNvSpPr/>
          <p:nvPr/>
        </p:nvSpPr>
        <p:spPr>
          <a:xfrm>
            <a:off x="15089412" y="4692069"/>
            <a:ext cx="1693096" cy="1693096"/>
          </a:xfrm>
          <a:prstGeom prst="ellipse">
            <a:avLst/>
          </a:prstGeom>
          <a:solidFill>
            <a:srgbClr val="FFFFFF"/>
          </a:solidFill>
          <a:ln w="63500">
            <a:solidFill>
              <a:schemeClr val="accent1">
                <a:satOff val="24038"/>
                <a:lumOff val="11059"/>
              </a:schemeClr>
            </a:solidFill>
            <a:miter lim="400000"/>
          </a:ln>
        </p:spPr>
        <p:txBody>
          <a:bodyPr lIns="50800" tIns="50800" rIns="50800" bIns="50800" anchor="ctr"/>
          <a:lstStyle/>
          <a:p>
            <a:pPr defTabSz="825500">
              <a:defRPr sz="3200">
                <a:latin typeface="Courier"/>
                <a:ea typeface="Courier"/>
                <a:cs typeface="Courier"/>
                <a:sym typeface="Courier"/>
              </a:defRPr>
            </a:pPr>
          </a:p>
        </p:txBody>
      </p:sp>
      <p:sp>
        <p:nvSpPr>
          <p:cNvPr id="1541" name="Circle"/>
          <p:cNvSpPr/>
          <p:nvPr/>
        </p:nvSpPr>
        <p:spPr>
          <a:xfrm>
            <a:off x="10120193" y="7563439"/>
            <a:ext cx="1693097" cy="1693096"/>
          </a:xfrm>
          <a:prstGeom prst="ellipse">
            <a:avLst/>
          </a:prstGeom>
          <a:solidFill>
            <a:srgbClr val="FFFFFF"/>
          </a:solidFill>
          <a:ln w="63500">
            <a:solidFill>
              <a:schemeClr val="accent1">
                <a:satOff val="24038"/>
                <a:lumOff val="11059"/>
              </a:schemeClr>
            </a:solidFill>
            <a:miter lim="400000"/>
          </a:ln>
        </p:spPr>
        <p:txBody>
          <a:bodyPr lIns="50800" tIns="50800" rIns="50800" bIns="50800" anchor="ctr"/>
          <a:lstStyle/>
          <a:p>
            <a:pPr defTabSz="825500">
              <a:defRPr sz="3200">
                <a:latin typeface="Courier"/>
                <a:ea typeface="Courier"/>
                <a:cs typeface="Courier"/>
                <a:sym typeface="Courier"/>
              </a:defRPr>
            </a:pPr>
          </a:p>
        </p:txBody>
      </p:sp>
      <p:sp>
        <p:nvSpPr>
          <p:cNvPr id="1542" name="Circle"/>
          <p:cNvSpPr/>
          <p:nvPr/>
        </p:nvSpPr>
        <p:spPr>
          <a:xfrm>
            <a:off x="13392804" y="10450338"/>
            <a:ext cx="1693096" cy="1693096"/>
          </a:xfrm>
          <a:prstGeom prst="ellipse">
            <a:avLst/>
          </a:prstGeom>
          <a:solidFill>
            <a:srgbClr val="FFFFFF"/>
          </a:solidFill>
          <a:ln w="63500">
            <a:solidFill>
              <a:schemeClr val="accent1">
                <a:satOff val="24038"/>
                <a:lumOff val="11059"/>
              </a:schemeClr>
            </a:solidFill>
            <a:miter lim="400000"/>
          </a:ln>
        </p:spPr>
        <p:txBody>
          <a:bodyPr lIns="50800" tIns="50800" rIns="50800" bIns="50800" anchor="ctr"/>
          <a:lstStyle/>
          <a:p>
            <a:pPr defTabSz="825500">
              <a:defRPr sz="3200">
                <a:latin typeface="Courier"/>
                <a:ea typeface="Courier"/>
                <a:cs typeface="Courier"/>
                <a:sym typeface="Courier"/>
              </a:defRPr>
            </a:pPr>
          </a:p>
        </p:txBody>
      </p:sp>
      <p:sp>
        <p:nvSpPr>
          <p:cNvPr id="1543" name="Circle"/>
          <p:cNvSpPr/>
          <p:nvPr/>
        </p:nvSpPr>
        <p:spPr>
          <a:xfrm>
            <a:off x="5466129" y="4692069"/>
            <a:ext cx="1693096" cy="1693096"/>
          </a:xfrm>
          <a:prstGeom prst="ellipse">
            <a:avLst/>
          </a:prstGeom>
          <a:solidFill>
            <a:srgbClr val="FFFFFF"/>
          </a:solidFill>
          <a:ln w="63500">
            <a:solidFill>
              <a:schemeClr val="accent1">
                <a:satOff val="24038"/>
                <a:lumOff val="11059"/>
              </a:schemeClr>
            </a:solidFill>
            <a:miter lim="400000"/>
          </a:ln>
        </p:spPr>
        <p:txBody>
          <a:bodyPr lIns="50800" tIns="50800" rIns="50800" bIns="50800" anchor="ctr"/>
          <a:lstStyle/>
          <a:p>
            <a:pPr defTabSz="825500">
              <a:defRPr sz="3200">
                <a:latin typeface="Courier"/>
                <a:ea typeface="Courier"/>
                <a:cs typeface="Courier"/>
                <a:sym typeface="Courier"/>
              </a:defRPr>
            </a:pPr>
          </a:p>
        </p:txBody>
      </p:sp>
      <p:sp>
        <p:nvSpPr>
          <p:cNvPr id="1544" name="Line"/>
          <p:cNvSpPr/>
          <p:nvPr/>
        </p:nvSpPr>
        <p:spPr>
          <a:xfrm flipH="1" flipV="1">
            <a:off x="7256958" y="6068903"/>
            <a:ext cx="2656400" cy="1751283"/>
          </a:xfrm>
          <a:prstGeom prst="line">
            <a:avLst/>
          </a:prstGeom>
          <a:ln w="63500">
            <a:solidFill>
              <a:schemeClr val="accent1">
                <a:satOff val="24038"/>
                <a:lumOff val="11059"/>
              </a:schemeClr>
            </a:solidFill>
            <a:miter lim="400000"/>
            <a:tailEnd type="triangle"/>
          </a:ln>
        </p:spPr>
        <p:txBody>
          <a:bodyPr lIns="50800" tIns="50800" rIns="50800" bIns="50800" anchor="ctr"/>
          <a:lstStyle/>
          <a:p>
            <a:pPr defTabSz="825500">
              <a:defRPr sz="3200">
                <a:solidFill>
                  <a:srgbClr val="000000"/>
                </a:solidFill>
              </a:defRPr>
            </a:pPr>
          </a:p>
        </p:txBody>
      </p:sp>
      <p:sp>
        <p:nvSpPr>
          <p:cNvPr id="1545" name="Line"/>
          <p:cNvSpPr/>
          <p:nvPr/>
        </p:nvSpPr>
        <p:spPr>
          <a:xfrm flipH="1">
            <a:off x="12079521" y="6212522"/>
            <a:ext cx="2897240" cy="1798424"/>
          </a:xfrm>
          <a:prstGeom prst="line">
            <a:avLst/>
          </a:prstGeom>
          <a:ln w="63500">
            <a:solidFill>
              <a:schemeClr val="accent1">
                <a:satOff val="24038"/>
                <a:lumOff val="11059"/>
              </a:schemeClr>
            </a:solidFill>
            <a:miter lim="400000"/>
            <a:tailEnd type="triangle"/>
          </a:ln>
        </p:spPr>
        <p:txBody>
          <a:bodyPr lIns="50800" tIns="50800" rIns="50800" bIns="50800" anchor="ctr"/>
          <a:lstStyle/>
          <a:p>
            <a:pPr defTabSz="825500">
              <a:defRPr sz="3200">
                <a:solidFill>
                  <a:srgbClr val="000000"/>
                </a:solidFill>
              </a:defRPr>
            </a:pPr>
          </a:p>
        </p:txBody>
      </p:sp>
      <p:sp>
        <p:nvSpPr>
          <p:cNvPr id="1546" name="aws_instance"/>
          <p:cNvSpPr txBox="1"/>
          <p:nvPr/>
        </p:nvSpPr>
        <p:spPr>
          <a:xfrm>
            <a:off x="7297381" y="5059541"/>
            <a:ext cx="4687045"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5500">
              <a:lnSpc>
                <a:spcPct val="120000"/>
              </a:lnSpc>
              <a:defRPr b="1" sz="5000">
                <a:solidFill>
                  <a:srgbClr val="000000"/>
                </a:solidFill>
                <a:latin typeface="Courier"/>
                <a:ea typeface="Courier"/>
                <a:cs typeface="Courier"/>
                <a:sym typeface="Courier"/>
              </a:defRPr>
            </a:lvl1pPr>
          </a:lstStyle>
          <a:p>
            <a:pPr/>
            <a:r>
              <a:t>aws_instance</a:t>
            </a:r>
          </a:p>
        </p:txBody>
      </p:sp>
      <p:sp>
        <p:nvSpPr>
          <p:cNvPr id="1547" name="aws_elb"/>
          <p:cNvSpPr txBox="1"/>
          <p:nvPr/>
        </p:nvSpPr>
        <p:spPr>
          <a:xfrm>
            <a:off x="11994837" y="8077045"/>
            <a:ext cx="2781735"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5500">
              <a:lnSpc>
                <a:spcPct val="120000"/>
              </a:lnSpc>
              <a:defRPr b="1" sz="5000">
                <a:solidFill>
                  <a:srgbClr val="000000"/>
                </a:solidFill>
                <a:latin typeface="Courier"/>
                <a:ea typeface="Courier"/>
                <a:cs typeface="Courier"/>
                <a:sym typeface="Courier"/>
              </a:defRPr>
            </a:lvl1pPr>
          </a:lstStyle>
          <a:p>
            <a:pPr/>
            <a:r>
              <a:t>aws_elb</a:t>
            </a:r>
          </a:p>
        </p:txBody>
      </p:sp>
      <p:sp>
        <p:nvSpPr>
          <p:cNvPr id="1548" name="dnsimple_record"/>
          <p:cNvSpPr txBox="1"/>
          <p:nvPr/>
        </p:nvSpPr>
        <p:spPr>
          <a:xfrm>
            <a:off x="16964049" y="5059541"/>
            <a:ext cx="583023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5500">
              <a:lnSpc>
                <a:spcPct val="120000"/>
              </a:lnSpc>
              <a:defRPr b="1" sz="5000">
                <a:solidFill>
                  <a:srgbClr val="000000"/>
                </a:solidFill>
                <a:latin typeface="Courier"/>
                <a:ea typeface="Courier"/>
                <a:cs typeface="Courier"/>
                <a:sym typeface="Courier"/>
              </a:defRPr>
            </a:lvl1pPr>
          </a:lstStyle>
          <a:p>
            <a:pPr/>
            <a:r>
              <a:t>dnsimple_record</a:t>
            </a:r>
          </a:p>
        </p:txBody>
      </p:sp>
      <p:sp>
        <p:nvSpPr>
          <p:cNvPr id="1549" name="aws"/>
          <p:cNvSpPr txBox="1"/>
          <p:nvPr/>
        </p:nvSpPr>
        <p:spPr>
          <a:xfrm>
            <a:off x="7671433" y="9584060"/>
            <a:ext cx="125748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5500">
              <a:lnSpc>
                <a:spcPct val="120000"/>
              </a:lnSpc>
              <a:defRPr sz="5000">
                <a:solidFill>
                  <a:srgbClr val="000000"/>
                </a:solidFill>
                <a:latin typeface="Courier"/>
                <a:ea typeface="Courier"/>
                <a:cs typeface="Courier"/>
                <a:sym typeface="Courier"/>
              </a:defRPr>
            </a:lvl1pPr>
          </a:lstStyle>
          <a:p>
            <a:pPr/>
            <a:r>
              <a:t>aws</a:t>
            </a:r>
          </a:p>
        </p:txBody>
      </p:sp>
      <p:sp>
        <p:nvSpPr>
          <p:cNvPr id="1550" name="dnsimple"/>
          <p:cNvSpPr txBox="1"/>
          <p:nvPr/>
        </p:nvSpPr>
        <p:spPr>
          <a:xfrm>
            <a:off x="15284099" y="10847498"/>
            <a:ext cx="316279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5500">
              <a:lnSpc>
                <a:spcPct val="120000"/>
              </a:lnSpc>
              <a:defRPr sz="5000">
                <a:solidFill>
                  <a:srgbClr val="000000"/>
                </a:solidFill>
                <a:latin typeface="Courier"/>
                <a:ea typeface="Courier"/>
                <a:cs typeface="Courier"/>
                <a:sym typeface="Courier"/>
              </a:defRPr>
            </a:lvl1pPr>
          </a:lstStyle>
          <a:p>
            <a:pPr/>
            <a:r>
              <a:t>dnsimple</a:t>
            </a:r>
          </a:p>
        </p:txBody>
      </p:sp>
      <p:sp>
        <p:nvSpPr>
          <p:cNvPr id="1551"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8" name="Cloudcraft_-_Tools_for_AWS_pros.png" descr="Cloudcraft_-_Tools_for_AWS_pros.png"/>
          <p:cNvPicPr>
            <a:picLocks noChangeAspect="1"/>
          </p:cNvPicPr>
          <p:nvPr/>
        </p:nvPicPr>
        <p:blipFill>
          <a:blip r:embed="rId3">
            <a:extLst/>
          </a:blip>
          <a:stretch>
            <a:fillRect/>
          </a:stretch>
        </p:blipFill>
        <p:spPr>
          <a:xfrm>
            <a:off x="-1556999" y="2697503"/>
            <a:ext cx="14590199" cy="7609308"/>
          </a:xfrm>
          <a:prstGeom prst="rect">
            <a:avLst/>
          </a:prstGeom>
          <a:ln w="12700">
            <a:miter lim="400000"/>
          </a:ln>
        </p:spPr>
      </p:pic>
      <p:pic>
        <p:nvPicPr>
          <p:cNvPr id="419" name="Image" descr="Image"/>
          <p:cNvPicPr>
            <a:picLocks noChangeAspect="1"/>
          </p:cNvPicPr>
          <p:nvPr/>
        </p:nvPicPr>
        <p:blipFill>
          <a:blip r:embed="rId4">
            <a:extLst/>
          </a:blip>
          <a:stretch>
            <a:fillRect/>
          </a:stretch>
        </p:blipFill>
        <p:spPr>
          <a:xfrm>
            <a:off x="13592308" y="1721157"/>
            <a:ext cx="10148785" cy="9536600"/>
          </a:xfrm>
          <a:prstGeom prst="rect">
            <a:avLst/>
          </a:prstGeom>
          <a:ln w="12700">
            <a:miter lim="400000"/>
          </a:ln>
        </p:spPr>
      </p:pic>
      <p:sp>
        <p:nvSpPr>
          <p:cNvPr id="420" name="Line"/>
          <p:cNvSpPr/>
          <p:nvPr/>
        </p:nvSpPr>
        <p:spPr>
          <a:xfrm flipH="1">
            <a:off x="10555782" y="7048256"/>
            <a:ext cx="4847236" cy="1"/>
          </a:xfrm>
          <a:prstGeom prst="line">
            <a:avLst/>
          </a:prstGeom>
          <a:ln w="317500">
            <a:solidFill>
              <a:schemeClr val="accent1">
                <a:satOff val="24038"/>
                <a:lumOff val="11059"/>
              </a:schemeClr>
            </a:solidFill>
            <a:miter lim="400000"/>
            <a:headEnd type="triangle"/>
            <a:tailEnd type="triangle"/>
          </a:ln>
        </p:spPr>
        <p:txBody>
          <a:bodyPr lIns="50800" tIns="50800" rIns="50800" bIns="50800" anchor="ctr"/>
          <a:lstStyle/>
          <a:p>
            <a:pPr defTabSz="825500">
              <a:defRPr sz="3200">
                <a:solidFill>
                  <a:srgbClr val="000000"/>
                </a:solidFill>
              </a:defRPr>
            </a:pPr>
          </a:p>
        </p:txBody>
      </p:sp>
      <p:sp>
        <p:nvSpPr>
          <p:cNvPr id="42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5" name="Building the Graph"/>
          <p:cNvSpPr txBox="1"/>
          <p:nvPr>
            <p:ph type="title"/>
          </p:nvPr>
        </p:nvSpPr>
        <p:spPr>
          <a:prstGeom prst="rect">
            <a:avLst/>
          </a:prstGeom>
        </p:spPr>
        <p:txBody>
          <a:bodyPr/>
          <a:lstStyle/>
          <a:p>
            <a:pPr/>
            <a:r>
              <a:t>Building the Graph</a:t>
            </a:r>
          </a:p>
        </p:txBody>
      </p:sp>
      <p:sp>
        <p:nvSpPr>
          <p:cNvPr id="1556" name="Circle"/>
          <p:cNvSpPr/>
          <p:nvPr/>
        </p:nvSpPr>
        <p:spPr>
          <a:xfrm>
            <a:off x="5791548" y="9114533"/>
            <a:ext cx="1693096" cy="1693096"/>
          </a:xfrm>
          <a:prstGeom prst="ellipse">
            <a:avLst/>
          </a:prstGeom>
          <a:solidFill>
            <a:srgbClr val="FFFFFF"/>
          </a:solidFill>
          <a:ln w="63500">
            <a:solidFill>
              <a:schemeClr val="accent1">
                <a:satOff val="24038"/>
                <a:lumOff val="11059"/>
              </a:schemeClr>
            </a:solidFill>
            <a:miter lim="400000"/>
          </a:ln>
        </p:spPr>
        <p:txBody>
          <a:bodyPr lIns="50800" tIns="50800" rIns="50800" bIns="50800" anchor="ctr"/>
          <a:lstStyle/>
          <a:p>
            <a:pPr defTabSz="825500">
              <a:defRPr sz="3200">
                <a:latin typeface="Courier"/>
                <a:ea typeface="Courier"/>
                <a:cs typeface="Courier"/>
                <a:sym typeface="Courier"/>
              </a:defRPr>
            </a:pPr>
          </a:p>
        </p:txBody>
      </p:sp>
      <p:sp>
        <p:nvSpPr>
          <p:cNvPr id="1557" name="Circle"/>
          <p:cNvSpPr/>
          <p:nvPr/>
        </p:nvSpPr>
        <p:spPr>
          <a:xfrm>
            <a:off x="15089412" y="4692069"/>
            <a:ext cx="1693096" cy="1693096"/>
          </a:xfrm>
          <a:prstGeom prst="ellipse">
            <a:avLst/>
          </a:prstGeom>
          <a:solidFill>
            <a:srgbClr val="FFFFFF"/>
          </a:solidFill>
          <a:ln w="63500">
            <a:solidFill>
              <a:schemeClr val="accent1">
                <a:satOff val="24038"/>
                <a:lumOff val="11059"/>
              </a:schemeClr>
            </a:solidFill>
            <a:miter lim="400000"/>
          </a:ln>
        </p:spPr>
        <p:txBody>
          <a:bodyPr lIns="50800" tIns="50800" rIns="50800" bIns="50800" anchor="ctr"/>
          <a:lstStyle/>
          <a:p>
            <a:pPr defTabSz="825500">
              <a:defRPr sz="3200">
                <a:latin typeface="Courier"/>
                <a:ea typeface="Courier"/>
                <a:cs typeface="Courier"/>
                <a:sym typeface="Courier"/>
              </a:defRPr>
            </a:pPr>
          </a:p>
        </p:txBody>
      </p:sp>
      <p:sp>
        <p:nvSpPr>
          <p:cNvPr id="1558" name="Circle"/>
          <p:cNvSpPr/>
          <p:nvPr/>
        </p:nvSpPr>
        <p:spPr>
          <a:xfrm>
            <a:off x="10120194" y="7563439"/>
            <a:ext cx="1693096" cy="1693096"/>
          </a:xfrm>
          <a:prstGeom prst="ellipse">
            <a:avLst/>
          </a:prstGeom>
          <a:solidFill>
            <a:srgbClr val="FFFFFF"/>
          </a:solidFill>
          <a:ln w="63500">
            <a:solidFill>
              <a:schemeClr val="accent1">
                <a:satOff val="24038"/>
                <a:lumOff val="11059"/>
              </a:schemeClr>
            </a:solidFill>
            <a:miter lim="400000"/>
          </a:ln>
        </p:spPr>
        <p:txBody>
          <a:bodyPr lIns="50800" tIns="50800" rIns="50800" bIns="50800" anchor="ctr"/>
          <a:lstStyle/>
          <a:p>
            <a:pPr defTabSz="825500">
              <a:defRPr sz="3200">
                <a:latin typeface="Courier"/>
                <a:ea typeface="Courier"/>
                <a:cs typeface="Courier"/>
                <a:sym typeface="Courier"/>
              </a:defRPr>
            </a:pPr>
          </a:p>
        </p:txBody>
      </p:sp>
      <p:sp>
        <p:nvSpPr>
          <p:cNvPr id="1559" name="Circle"/>
          <p:cNvSpPr/>
          <p:nvPr/>
        </p:nvSpPr>
        <p:spPr>
          <a:xfrm>
            <a:off x="13392804" y="10450338"/>
            <a:ext cx="1693096" cy="1693096"/>
          </a:xfrm>
          <a:prstGeom prst="ellipse">
            <a:avLst/>
          </a:prstGeom>
          <a:solidFill>
            <a:srgbClr val="FFFFFF"/>
          </a:solidFill>
          <a:ln w="63500">
            <a:solidFill>
              <a:schemeClr val="accent1">
                <a:satOff val="24038"/>
                <a:lumOff val="11059"/>
              </a:schemeClr>
            </a:solidFill>
            <a:miter lim="400000"/>
          </a:ln>
        </p:spPr>
        <p:txBody>
          <a:bodyPr lIns="50800" tIns="50800" rIns="50800" bIns="50800" anchor="ctr"/>
          <a:lstStyle/>
          <a:p>
            <a:pPr defTabSz="825500">
              <a:defRPr sz="3200">
                <a:latin typeface="Courier"/>
                <a:ea typeface="Courier"/>
                <a:cs typeface="Courier"/>
                <a:sym typeface="Courier"/>
              </a:defRPr>
            </a:pPr>
          </a:p>
        </p:txBody>
      </p:sp>
      <p:sp>
        <p:nvSpPr>
          <p:cNvPr id="1560" name="Circle"/>
          <p:cNvSpPr/>
          <p:nvPr/>
        </p:nvSpPr>
        <p:spPr>
          <a:xfrm>
            <a:off x="5466129" y="4692069"/>
            <a:ext cx="1693097" cy="1693096"/>
          </a:xfrm>
          <a:prstGeom prst="ellipse">
            <a:avLst/>
          </a:prstGeom>
          <a:solidFill>
            <a:srgbClr val="FFFFFF"/>
          </a:solidFill>
          <a:ln w="63500">
            <a:solidFill>
              <a:schemeClr val="accent1">
                <a:satOff val="24038"/>
                <a:lumOff val="11059"/>
              </a:schemeClr>
            </a:solidFill>
            <a:miter lim="400000"/>
          </a:ln>
        </p:spPr>
        <p:txBody>
          <a:bodyPr lIns="50800" tIns="50800" rIns="50800" bIns="50800" anchor="ctr"/>
          <a:lstStyle/>
          <a:p>
            <a:pPr defTabSz="825500">
              <a:defRPr sz="3200">
                <a:latin typeface="Courier"/>
                <a:ea typeface="Courier"/>
                <a:cs typeface="Courier"/>
                <a:sym typeface="Courier"/>
              </a:defRPr>
            </a:pPr>
          </a:p>
        </p:txBody>
      </p:sp>
      <p:sp>
        <p:nvSpPr>
          <p:cNvPr id="1561" name="Line"/>
          <p:cNvSpPr/>
          <p:nvPr/>
        </p:nvSpPr>
        <p:spPr>
          <a:xfrm flipH="1" flipV="1">
            <a:off x="7256958" y="6068904"/>
            <a:ext cx="2656400" cy="1751282"/>
          </a:xfrm>
          <a:prstGeom prst="line">
            <a:avLst/>
          </a:prstGeom>
          <a:ln w="63500">
            <a:solidFill>
              <a:srgbClr val="8134F7"/>
            </a:solidFill>
            <a:miter lim="400000"/>
            <a:tailEnd type="triangle"/>
          </a:ln>
        </p:spPr>
        <p:txBody>
          <a:bodyPr lIns="50800" tIns="50800" rIns="50800" bIns="50800" anchor="ctr"/>
          <a:lstStyle/>
          <a:p>
            <a:pPr defTabSz="825500">
              <a:defRPr sz="3200">
                <a:solidFill>
                  <a:srgbClr val="000000"/>
                </a:solidFill>
              </a:defRPr>
            </a:pPr>
          </a:p>
        </p:txBody>
      </p:sp>
      <p:sp>
        <p:nvSpPr>
          <p:cNvPr id="1562" name="Line"/>
          <p:cNvSpPr/>
          <p:nvPr/>
        </p:nvSpPr>
        <p:spPr>
          <a:xfrm flipH="1">
            <a:off x="12079521" y="6212522"/>
            <a:ext cx="2897240" cy="1798424"/>
          </a:xfrm>
          <a:prstGeom prst="line">
            <a:avLst/>
          </a:prstGeom>
          <a:ln w="63500">
            <a:solidFill>
              <a:srgbClr val="8134F7"/>
            </a:solidFill>
            <a:miter lim="400000"/>
            <a:tailEnd type="triangle"/>
          </a:ln>
        </p:spPr>
        <p:txBody>
          <a:bodyPr lIns="50800" tIns="50800" rIns="50800" bIns="50800" anchor="ctr"/>
          <a:lstStyle/>
          <a:p>
            <a:pPr defTabSz="825500">
              <a:defRPr sz="3200">
                <a:solidFill>
                  <a:srgbClr val="000000"/>
                </a:solidFill>
              </a:defRPr>
            </a:pPr>
          </a:p>
        </p:txBody>
      </p:sp>
      <p:sp>
        <p:nvSpPr>
          <p:cNvPr id="1563" name="aws_instance"/>
          <p:cNvSpPr txBox="1"/>
          <p:nvPr/>
        </p:nvSpPr>
        <p:spPr>
          <a:xfrm>
            <a:off x="7297381" y="5059541"/>
            <a:ext cx="4687045"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5500">
              <a:lnSpc>
                <a:spcPct val="120000"/>
              </a:lnSpc>
              <a:defRPr sz="5000">
                <a:solidFill>
                  <a:srgbClr val="000000"/>
                </a:solidFill>
                <a:latin typeface="Courier"/>
                <a:ea typeface="Courier"/>
                <a:cs typeface="Courier"/>
                <a:sym typeface="Courier"/>
              </a:defRPr>
            </a:lvl1pPr>
          </a:lstStyle>
          <a:p>
            <a:pPr/>
            <a:r>
              <a:t>aws_instance</a:t>
            </a:r>
          </a:p>
        </p:txBody>
      </p:sp>
      <p:sp>
        <p:nvSpPr>
          <p:cNvPr id="1564" name="aws_elb"/>
          <p:cNvSpPr txBox="1"/>
          <p:nvPr/>
        </p:nvSpPr>
        <p:spPr>
          <a:xfrm>
            <a:off x="11994837" y="8077045"/>
            <a:ext cx="2781735"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5500">
              <a:lnSpc>
                <a:spcPct val="120000"/>
              </a:lnSpc>
              <a:defRPr sz="5000">
                <a:solidFill>
                  <a:srgbClr val="000000"/>
                </a:solidFill>
                <a:latin typeface="Courier"/>
                <a:ea typeface="Courier"/>
                <a:cs typeface="Courier"/>
                <a:sym typeface="Courier"/>
              </a:defRPr>
            </a:lvl1pPr>
          </a:lstStyle>
          <a:p>
            <a:pPr/>
            <a:r>
              <a:t>aws_elb</a:t>
            </a:r>
          </a:p>
        </p:txBody>
      </p:sp>
      <p:sp>
        <p:nvSpPr>
          <p:cNvPr id="1565" name="dnsimple_record"/>
          <p:cNvSpPr txBox="1"/>
          <p:nvPr/>
        </p:nvSpPr>
        <p:spPr>
          <a:xfrm>
            <a:off x="16964049" y="5059541"/>
            <a:ext cx="583023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5500">
              <a:lnSpc>
                <a:spcPct val="120000"/>
              </a:lnSpc>
              <a:defRPr sz="5000">
                <a:solidFill>
                  <a:srgbClr val="000000"/>
                </a:solidFill>
                <a:latin typeface="Courier"/>
                <a:ea typeface="Courier"/>
                <a:cs typeface="Courier"/>
                <a:sym typeface="Courier"/>
              </a:defRPr>
            </a:lvl1pPr>
          </a:lstStyle>
          <a:p>
            <a:pPr/>
            <a:r>
              <a:t>dnsimple_record</a:t>
            </a:r>
          </a:p>
        </p:txBody>
      </p:sp>
      <p:sp>
        <p:nvSpPr>
          <p:cNvPr id="1566" name="aws"/>
          <p:cNvSpPr txBox="1"/>
          <p:nvPr/>
        </p:nvSpPr>
        <p:spPr>
          <a:xfrm>
            <a:off x="7671433" y="9584060"/>
            <a:ext cx="125748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5500">
              <a:lnSpc>
                <a:spcPct val="120000"/>
              </a:lnSpc>
              <a:defRPr b="1" sz="5000">
                <a:solidFill>
                  <a:srgbClr val="000000"/>
                </a:solidFill>
                <a:latin typeface="Courier"/>
                <a:ea typeface="Courier"/>
                <a:cs typeface="Courier"/>
                <a:sym typeface="Courier"/>
              </a:defRPr>
            </a:lvl1pPr>
          </a:lstStyle>
          <a:p>
            <a:pPr/>
            <a:r>
              <a:t>aws</a:t>
            </a:r>
          </a:p>
        </p:txBody>
      </p:sp>
      <p:sp>
        <p:nvSpPr>
          <p:cNvPr id="1567" name="dnsimple"/>
          <p:cNvSpPr txBox="1"/>
          <p:nvPr/>
        </p:nvSpPr>
        <p:spPr>
          <a:xfrm>
            <a:off x="15284099" y="10847498"/>
            <a:ext cx="316279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5500">
              <a:lnSpc>
                <a:spcPct val="120000"/>
              </a:lnSpc>
              <a:defRPr b="1" sz="5000">
                <a:solidFill>
                  <a:srgbClr val="000000"/>
                </a:solidFill>
                <a:latin typeface="Courier"/>
                <a:ea typeface="Courier"/>
                <a:cs typeface="Courier"/>
                <a:sym typeface="Courier"/>
              </a:defRPr>
            </a:lvl1pPr>
          </a:lstStyle>
          <a:p>
            <a:pPr/>
            <a:r>
              <a:t>dnsimple</a:t>
            </a:r>
          </a:p>
        </p:txBody>
      </p:sp>
      <p:sp>
        <p:nvSpPr>
          <p:cNvPr id="1568" name="Line"/>
          <p:cNvSpPr/>
          <p:nvPr/>
        </p:nvSpPr>
        <p:spPr>
          <a:xfrm flipH="1">
            <a:off x="14583164" y="6546042"/>
            <a:ext cx="1087368" cy="3769182"/>
          </a:xfrm>
          <a:prstGeom prst="line">
            <a:avLst/>
          </a:prstGeom>
          <a:ln w="63500">
            <a:solidFill>
              <a:schemeClr val="accent2">
                <a:hueOff val="-4844688"/>
                <a:satOff val="-7914"/>
                <a:lumOff val="-10466"/>
              </a:schemeClr>
            </a:solidFill>
            <a:miter lim="400000"/>
            <a:tailEnd type="triangle"/>
          </a:ln>
        </p:spPr>
        <p:txBody>
          <a:bodyPr lIns="50800" tIns="50800" rIns="50800" bIns="50800" anchor="ctr"/>
          <a:lstStyle/>
          <a:p>
            <a:pPr defTabSz="825500">
              <a:defRPr sz="3200">
                <a:solidFill>
                  <a:srgbClr val="000000"/>
                </a:solidFill>
              </a:defRPr>
            </a:pPr>
          </a:p>
        </p:txBody>
      </p:sp>
      <p:sp>
        <p:nvSpPr>
          <p:cNvPr id="1569" name="Line"/>
          <p:cNvSpPr/>
          <p:nvPr/>
        </p:nvSpPr>
        <p:spPr>
          <a:xfrm flipH="1">
            <a:off x="7570371" y="8739591"/>
            <a:ext cx="2425404" cy="862658"/>
          </a:xfrm>
          <a:prstGeom prst="line">
            <a:avLst/>
          </a:prstGeom>
          <a:ln w="63500">
            <a:solidFill>
              <a:schemeClr val="accent2">
                <a:hueOff val="-4844688"/>
                <a:satOff val="-7914"/>
                <a:lumOff val="-10466"/>
              </a:schemeClr>
            </a:solidFill>
            <a:miter lim="400000"/>
            <a:tailEnd type="triangle"/>
          </a:ln>
        </p:spPr>
        <p:txBody>
          <a:bodyPr lIns="50800" tIns="50800" rIns="50800" bIns="50800" anchor="ctr"/>
          <a:lstStyle/>
          <a:p>
            <a:pPr defTabSz="825500">
              <a:defRPr sz="3200">
                <a:solidFill>
                  <a:srgbClr val="000000"/>
                </a:solidFill>
              </a:defRPr>
            </a:pPr>
          </a:p>
        </p:txBody>
      </p:sp>
      <p:sp>
        <p:nvSpPr>
          <p:cNvPr id="1570" name="Line"/>
          <p:cNvSpPr/>
          <p:nvPr/>
        </p:nvSpPr>
        <p:spPr>
          <a:xfrm>
            <a:off x="6438383" y="6524908"/>
            <a:ext cx="205794" cy="2487891"/>
          </a:xfrm>
          <a:prstGeom prst="line">
            <a:avLst/>
          </a:prstGeom>
          <a:ln w="63500">
            <a:solidFill>
              <a:schemeClr val="accent2">
                <a:hueOff val="-4844688"/>
                <a:satOff val="-7914"/>
                <a:lumOff val="-10466"/>
              </a:schemeClr>
            </a:solidFill>
            <a:miter lim="400000"/>
            <a:tailEnd type="triangle"/>
          </a:ln>
        </p:spPr>
        <p:txBody>
          <a:bodyPr lIns="50800" tIns="50800" rIns="50800" bIns="50800" anchor="ctr"/>
          <a:lstStyle/>
          <a:p>
            <a:pPr defTabSz="825500">
              <a:defRPr sz="3200">
                <a:solidFill>
                  <a:srgbClr val="000000"/>
                </a:solidFill>
              </a:defRPr>
            </a:pPr>
          </a:p>
        </p:txBody>
      </p:sp>
      <p:sp>
        <p:nvSpPr>
          <p:cNvPr id="1571"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5" name="Building the Graph"/>
          <p:cNvSpPr txBox="1"/>
          <p:nvPr>
            <p:ph type="title"/>
          </p:nvPr>
        </p:nvSpPr>
        <p:spPr>
          <a:prstGeom prst="rect">
            <a:avLst/>
          </a:prstGeom>
        </p:spPr>
        <p:txBody>
          <a:bodyPr/>
          <a:lstStyle/>
          <a:p>
            <a:pPr/>
            <a:r>
              <a:t>Building the Graph</a:t>
            </a:r>
          </a:p>
        </p:txBody>
      </p:sp>
      <p:sp>
        <p:nvSpPr>
          <p:cNvPr id="1576" name="Circle"/>
          <p:cNvSpPr/>
          <p:nvPr/>
        </p:nvSpPr>
        <p:spPr>
          <a:xfrm>
            <a:off x="5791548" y="9114533"/>
            <a:ext cx="1693096" cy="1693096"/>
          </a:xfrm>
          <a:prstGeom prst="ellipse">
            <a:avLst/>
          </a:prstGeom>
          <a:solidFill>
            <a:srgbClr val="FFFFFF"/>
          </a:solidFill>
          <a:ln w="63500">
            <a:solidFill>
              <a:schemeClr val="accent1">
                <a:satOff val="24038"/>
                <a:lumOff val="11059"/>
              </a:schemeClr>
            </a:solidFill>
            <a:miter lim="400000"/>
          </a:ln>
        </p:spPr>
        <p:txBody>
          <a:bodyPr lIns="50800" tIns="50800" rIns="50800" bIns="50800" anchor="ctr"/>
          <a:lstStyle/>
          <a:p>
            <a:pPr defTabSz="825500">
              <a:defRPr sz="3200">
                <a:latin typeface="Courier"/>
                <a:ea typeface="Courier"/>
                <a:cs typeface="Courier"/>
                <a:sym typeface="Courier"/>
              </a:defRPr>
            </a:pPr>
          </a:p>
        </p:txBody>
      </p:sp>
      <p:sp>
        <p:nvSpPr>
          <p:cNvPr id="1577" name="Circle"/>
          <p:cNvSpPr/>
          <p:nvPr/>
        </p:nvSpPr>
        <p:spPr>
          <a:xfrm>
            <a:off x="15089412" y="4692069"/>
            <a:ext cx="1693096" cy="1693096"/>
          </a:xfrm>
          <a:prstGeom prst="ellipse">
            <a:avLst/>
          </a:prstGeom>
          <a:solidFill>
            <a:srgbClr val="FFFFFF"/>
          </a:solidFill>
          <a:ln w="63500">
            <a:solidFill>
              <a:schemeClr val="accent1">
                <a:satOff val="24038"/>
                <a:lumOff val="11059"/>
              </a:schemeClr>
            </a:solidFill>
            <a:miter lim="400000"/>
          </a:ln>
        </p:spPr>
        <p:txBody>
          <a:bodyPr lIns="50800" tIns="50800" rIns="50800" bIns="50800" anchor="ctr"/>
          <a:lstStyle/>
          <a:p>
            <a:pPr defTabSz="825500">
              <a:defRPr sz="3200">
                <a:latin typeface="Courier"/>
                <a:ea typeface="Courier"/>
                <a:cs typeface="Courier"/>
                <a:sym typeface="Courier"/>
              </a:defRPr>
            </a:pPr>
          </a:p>
        </p:txBody>
      </p:sp>
      <p:sp>
        <p:nvSpPr>
          <p:cNvPr id="1578" name="Circle"/>
          <p:cNvSpPr/>
          <p:nvPr/>
        </p:nvSpPr>
        <p:spPr>
          <a:xfrm>
            <a:off x="10120194" y="7563439"/>
            <a:ext cx="1693096" cy="1693096"/>
          </a:xfrm>
          <a:prstGeom prst="ellipse">
            <a:avLst/>
          </a:prstGeom>
          <a:solidFill>
            <a:srgbClr val="FFFFFF"/>
          </a:solidFill>
          <a:ln w="63500">
            <a:solidFill>
              <a:schemeClr val="accent1">
                <a:satOff val="24038"/>
                <a:lumOff val="11059"/>
              </a:schemeClr>
            </a:solidFill>
            <a:miter lim="400000"/>
          </a:ln>
        </p:spPr>
        <p:txBody>
          <a:bodyPr lIns="50800" tIns="50800" rIns="50800" bIns="50800" anchor="ctr"/>
          <a:lstStyle/>
          <a:p>
            <a:pPr defTabSz="825500">
              <a:defRPr sz="3200">
                <a:latin typeface="Courier"/>
                <a:ea typeface="Courier"/>
                <a:cs typeface="Courier"/>
                <a:sym typeface="Courier"/>
              </a:defRPr>
            </a:pPr>
          </a:p>
        </p:txBody>
      </p:sp>
      <p:sp>
        <p:nvSpPr>
          <p:cNvPr id="1579" name="Circle"/>
          <p:cNvSpPr/>
          <p:nvPr/>
        </p:nvSpPr>
        <p:spPr>
          <a:xfrm>
            <a:off x="13392804" y="10450338"/>
            <a:ext cx="1693096" cy="1693096"/>
          </a:xfrm>
          <a:prstGeom prst="ellipse">
            <a:avLst/>
          </a:prstGeom>
          <a:solidFill>
            <a:srgbClr val="FFFFFF"/>
          </a:solidFill>
          <a:ln w="63500">
            <a:solidFill>
              <a:schemeClr val="accent1">
                <a:satOff val="24038"/>
                <a:lumOff val="11059"/>
              </a:schemeClr>
            </a:solidFill>
            <a:miter lim="400000"/>
          </a:ln>
        </p:spPr>
        <p:txBody>
          <a:bodyPr lIns="50800" tIns="50800" rIns="50800" bIns="50800" anchor="ctr"/>
          <a:lstStyle/>
          <a:p>
            <a:pPr defTabSz="825500">
              <a:defRPr sz="3200">
                <a:latin typeface="Courier"/>
                <a:ea typeface="Courier"/>
                <a:cs typeface="Courier"/>
                <a:sym typeface="Courier"/>
              </a:defRPr>
            </a:pPr>
          </a:p>
        </p:txBody>
      </p:sp>
      <p:sp>
        <p:nvSpPr>
          <p:cNvPr id="1580" name="Circle"/>
          <p:cNvSpPr/>
          <p:nvPr/>
        </p:nvSpPr>
        <p:spPr>
          <a:xfrm>
            <a:off x="5466129" y="4692069"/>
            <a:ext cx="1693097" cy="1693096"/>
          </a:xfrm>
          <a:prstGeom prst="ellipse">
            <a:avLst/>
          </a:prstGeom>
          <a:solidFill>
            <a:srgbClr val="FFFFFF"/>
          </a:solidFill>
          <a:ln w="63500">
            <a:solidFill>
              <a:schemeClr val="accent1">
                <a:satOff val="24038"/>
                <a:lumOff val="11059"/>
              </a:schemeClr>
            </a:solidFill>
            <a:miter lim="400000"/>
          </a:ln>
        </p:spPr>
        <p:txBody>
          <a:bodyPr lIns="50800" tIns="50800" rIns="50800" bIns="50800" anchor="ctr"/>
          <a:lstStyle/>
          <a:p>
            <a:pPr defTabSz="825500">
              <a:defRPr sz="3200">
                <a:latin typeface="Courier"/>
                <a:ea typeface="Courier"/>
                <a:cs typeface="Courier"/>
                <a:sym typeface="Courier"/>
              </a:defRPr>
            </a:pPr>
          </a:p>
        </p:txBody>
      </p:sp>
      <p:sp>
        <p:nvSpPr>
          <p:cNvPr id="1581" name="Line"/>
          <p:cNvSpPr/>
          <p:nvPr/>
        </p:nvSpPr>
        <p:spPr>
          <a:xfrm flipH="1" flipV="1">
            <a:off x="7256958" y="6068904"/>
            <a:ext cx="2656400" cy="1751282"/>
          </a:xfrm>
          <a:prstGeom prst="line">
            <a:avLst/>
          </a:prstGeom>
          <a:ln w="63500">
            <a:solidFill>
              <a:schemeClr val="accent1">
                <a:satOff val="24038"/>
                <a:lumOff val="11059"/>
              </a:schemeClr>
            </a:solidFill>
            <a:miter lim="400000"/>
            <a:tailEnd type="triangle"/>
          </a:ln>
        </p:spPr>
        <p:txBody>
          <a:bodyPr lIns="50800" tIns="50800" rIns="50800" bIns="50800" anchor="ctr"/>
          <a:lstStyle/>
          <a:p>
            <a:pPr defTabSz="825500">
              <a:defRPr sz="3200">
                <a:solidFill>
                  <a:srgbClr val="000000"/>
                </a:solidFill>
              </a:defRPr>
            </a:pPr>
          </a:p>
        </p:txBody>
      </p:sp>
      <p:sp>
        <p:nvSpPr>
          <p:cNvPr id="1582" name="Line"/>
          <p:cNvSpPr/>
          <p:nvPr/>
        </p:nvSpPr>
        <p:spPr>
          <a:xfrm flipH="1">
            <a:off x="12079521" y="6212522"/>
            <a:ext cx="2897240" cy="1798424"/>
          </a:xfrm>
          <a:prstGeom prst="line">
            <a:avLst/>
          </a:prstGeom>
          <a:ln w="63500">
            <a:solidFill>
              <a:schemeClr val="accent1">
                <a:satOff val="24038"/>
                <a:lumOff val="11059"/>
              </a:schemeClr>
            </a:solidFill>
            <a:miter lim="400000"/>
            <a:tailEnd type="triangle"/>
          </a:ln>
        </p:spPr>
        <p:txBody>
          <a:bodyPr lIns="50800" tIns="50800" rIns="50800" bIns="50800" anchor="ctr"/>
          <a:lstStyle/>
          <a:p>
            <a:pPr defTabSz="825500">
              <a:defRPr sz="3200">
                <a:solidFill>
                  <a:srgbClr val="000000"/>
                </a:solidFill>
              </a:defRPr>
            </a:pPr>
          </a:p>
        </p:txBody>
      </p:sp>
      <p:sp>
        <p:nvSpPr>
          <p:cNvPr id="1583" name="aws_instance"/>
          <p:cNvSpPr txBox="1"/>
          <p:nvPr/>
        </p:nvSpPr>
        <p:spPr>
          <a:xfrm>
            <a:off x="7297381" y="5059541"/>
            <a:ext cx="4687045"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5500">
              <a:lnSpc>
                <a:spcPct val="120000"/>
              </a:lnSpc>
              <a:defRPr sz="5000">
                <a:solidFill>
                  <a:srgbClr val="000000"/>
                </a:solidFill>
                <a:latin typeface="Courier"/>
                <a:ea typeface="Courier"/>
                <a:cs typeface="Courier"/>
                <a:sym typeface="Courier"/>
              </a:defRPr>
            </a:lvl1pPr>
          </a:lstStyle>
          <a:p>
            <a:pPr/>
            <a:r>
              <a:t>aws_instance</a:t>
            </a:r>
          </a:p>
        </p:txBody>
      </p:sp>
      <p:sp>
        <p:nvSpPr>
          <p:cNvPr id="1584" name="aws_elb"/>
          <p:cNvSpPr txBox="1"/>
          <p:nvPr/>
        </p:nvSpPr>
        <p:spPr>
          <a:xfrm>
            <a:off x="11994837" y="8077045"/>
            <a:ext cx="2781735"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5500">
              <a:lnSpc>
                <a:spcPct val="120000"/>
              </a:lnSpc>
              <a:defRPr sz="5000">
                <a:solidFill>
                  <a:srgbClr val="000000"/>
                </a:solidFill>
                <a:latin typeface="Courier"/>
                <a:ea typeface="Courier"/>
                <a:cs typeface="Courier"/>
                <a:sym typeface="Courier"/>
              </a:defRPr>
            </a:lvl1pPr>
          </a:lstStyle>
          <a:p>
            <a:pPr/>
            <a:r>
              <a:t>aws_elb</a:t>
            </a:r>
          </a:p>
        </p:txBody>
      </p:sp>
      <p:sp>
        <p:nvSpPr>
          <p:cNvPr id="1585" name="dnsimple_record"/>
          <p:cNvSpPr txBox="1"/>
          <p:nvPr/>
        </p:nvSpPr>
        <p:spPr>
          <a:xfrm>
            <a:off x="16964049" y="5059541"/>
            <a:ext cx="583023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5500">
              <a:lnSpc>
                <a:spcPct val="120000"/>
              </a:lnSpc>
              <a:defRPr sz="5000">
                <a:solidFill>
                  <a:srgbClr val="000000"/>
                </a:solidFill>
                <a:latin typeface="Courier"/>
                <a:ea typeface="Courier"/>
                <a:cs typeface="Courier"/>
                <a:sym typeface="Courier"/>
              </a:defRPr>
            </a:lvl1pPr>
          </a:lstStyle>
          <a:p>
            <a:pPr/>
            <a:r>
              <a:t>dnsimple_record</a:t>
            </a:r>
          </a:p>
        </p:txBody>
      </p:sp>
      <p:sp>
        <p:nvSpPr>
          <p:cNvPr id="1586" name="aws"/>
          <p:cNvSpPr txBox="1"/>
          <p:nvPr/>
        </p:nvSpPr>
        <p:spPr>
          <a:xfrm>
            <a:off x="7671433" y="9584060"/>
            <a:ext cx="125748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5500">
              <a:lnSpc>
                <a:spcPct val="120000"/>
              </a:lnSpc>
              <a:defRPr sz="5000">
                <a:solidFill>
                  <a:srgbClr val="000000"/>
                </a:solidFill>
                <a:latin typeface="Courier"/>
                <a:ea typeface="Courier"/>
                <a:cs typeface="Courier"/>
                <a:sym typeface="Courier"/>
              </a:defRPr>
            </a:lvl1pPr>
          </a:lstStyle>
          <a:p>
            <a:pPr/>
            <a:r>
              <a:t>aws</a:t>
            </a:r>
          </a:p>
        </p:txBody>
      </p:sp>
      <p:sp>
        <p:nvSpPr>
          <p:cNvPr id="1587" name="dnsimple"/>
          <p:cNvSpPr txBox="1"/>
          <p:nvPr/>
        </p:nvSpPr>
        <p:spPr>
          <a:xfrm>
            <a:off x="15284099" y="10847498"/>
            <a:ext cx="316279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5500">
              <a:lnSpc>
                <a:spcPct val="120000"/>
              </a:lnSpc>
              <a:defRPr sz="5000">
                <a:solidFill>
                  <a:srgbClr val="000000"/>
                </a:solidFill>
                <a:latin typeface="Courier"/>
                <a:ea typeface="Courier"/>
                <a:cs typeface="Courier"/>
                <a:sym typeface="Courier"/>
              </a:defRPr>
            </a:lvl1pPr>
          </a:lstStyle>
          <a:p>
            <a:pPr/>
            <a:r>
              <a:t>dnsimple</a:t>
            </a:r>
          </a:p>
        </p:txBody>
      </p:sp>
      <p:sp>
        <p:nvSpPr>
          <p:cNvPr id="1588" name="Line"/>
          <p:cNvSpPr/>
          <p:nvPr/>
        </p:nvSpPr>
        <p:spPr>
          <a:xfrm flipH="1">
            <a:off x="14583164" y="6546042"/>
            <a:ext cx="1087368" cy="3769182"/>
          </a:xfrm>
          <a:prstGeom prst="line">
            <a:avLst/>
          </a:prstGeom>
          <a:ln w="63500">
            <a:solidFill>
              <a:schemeClr val="accent1">
                <a:satOff val="24038"/>
                <a:lumOff val="11059"/>
              </a:schemeClr>
            </a:solidFill>
            <a:miter lim="400000"/>
            <a:tailEnd type="triangle"/>
          </a:ln>
        </p:spPr>
        <p:txBody>
          <a:bodyPr lIns="50800" tIns="50800" rIns="50800" bIns="50800" anchor="ctr"/>
          <a:lstStyle/>
          <a:p>
            <a:pPr defTabSz="825500">
              <a:defRPr sz="3200">
                <a:solidFill>
                  <a:srgbClr val="000000"/>
                </a:solidFill>
              </a:defRPr>
            </a:pPr>
          </a:p>
        </p:txBody>
      </p:sp>
      <p:sp>
        <p:nvSpPr>
          <p:cNvPr id="1589" name="Line"/>
          <p:cNvSpPr/>
          <p:nvPr/>
        </p:nvSpPr>
        <p:spPr>
          <a:xfrm flipH="1">
            <a:off x="7570371" y="8739591"/>
            <a:ext cx="2425404" cy="862658"/>
          </a:xfrm>
          <a:prstGeom prst="line">
            <a:avLst/>
          </a:prstGeom>
          <a:ln w="63500">
            <a:solidFill>
              <a:schemeClr val="accent1">
                <a:satOff val="24038"/>
                <a:lumOff val="11059"/>
              </a:schemeClr>
            </a:solidFill>
            <a:miter lim="400000"/>
            <a:tailEnd type="triangle"/>
          </a:ln>
        </p:spPr>
        <p:txBody>
          <a:bodyPr lIns="50800" tIns="50800" rIns="50800" bIns="50800" anchor="ctr"/>
          <a:lstStyle/>
          <a:p>
            <a:pPr defTabSz="825500">
              <a:defRPr sz="3200">
                <a:solidFill>
                  <a:srgbClr val="000000"/>
                </a:solidFill>
              </a:defRPr>
            </a:pPr>
          </a:p>
        </p:txBody>
      </p:sp>
      <p:sp>
        <p:nvSpPr>
          <p:cNvPr id="1590" name="Line"/>
          <p:cNvSpPr/>
          <p:nvPr/>
        </p:nvSpPr>
        <p:spPr>
          <a:xfrm>
            <a:off x="6438383" y="6524908"/>
            <a:ext cx="205794" cy="2487891"/>
          </a:xfrm>
          <a:prstGeom prst="line">
            <a:avLst/>
          </a:prstGeom>
          <a:ln w="63500">
            <a:solidFill>
              <a:schemeClr val="accent1">
                <a:satOff val="24038"/>
                <a:lumOff val="11059"/>
              </a:schemeClr>
            </a:solidFill>
            <a:miter lim="400000"/>
            <a:tailEnd type="triangle"/>
          </a:ln>
        </p:spPr>
        <p:txBody>
          <a:bodyPr lIns="50800" tIns="50800" rIns="50800" bIns="50800" anchor="ctr"/>
          <a:lstStyle/>
          <a:p>
            <a:pPr defTabSz="825500">
              <a:defRPr sz="3200">
                <a:solidFill>
                  <a:srgbClr val="000000"/>
                </a:solidFill>
              </a:defRPr>
            </a:pPr>
          </a:p>
        </p:txBody>
      </p:sp>
      <p:sp>
        <p:nvSpPr>
          <p:cNvPr id="1591" name="root"/>
          <p:cNvSpPr/>
          <p:nvPr/>
        </p:nvSpPr>
        <p:spPr>
          <a:xfrm>
            <a:off x="9719176" y="10532211"/>
            <a:ext cx="1693096" cy="1693096"/>
          </a:xfrm>
          <a:prstGeom prst="ellipse">
            <a:avLst/>
          </a:prstGeom>
          <a:solidFill>
            <a:srgbClr val="FFFFFF"/>
          </a:solidFill>
          <a:ln w="63500">
            <a:solidFill>
              <a:schemeClr val="accent2">
                <a:hueOff val="-4844688"/>
                <a:satOff val="-7914"/>
                <a:lumOff val="-10466"/>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b="1" sz="3200">
                <a:solidFill>
                  <a:schemeClr val="accent2">
                    <a:hueOff val="-4844688"/>
                    <a:satOff val="-7914"/>
                    <a:lumOff val="-10466"/>
                  </a:schemeClr>
                </a:solidFill>
                <a:latin typeface="Courier"/>
                <a:ea typeface="Courier"/>
                <a:cs typeface="Courier"/>
                <a:sym typeface="Courier"/>
              </a:defRPr>
            </a:lvl1pPr>
          </a:lstStyle>
          <a:p>
            <a:pPr/>
            <a:r>
              <a:t>root</a:t>
            </a:r>
          </a:p>
        </p:txBody>
      </p:sp>
      <p:sp>
        <p:nvSpPr>
          <p:cNvPr id="1592" name="Line"/>
          <p:cNvSpPr/>
          <p:nvPr/>
        </p:nvSpPr>
        <p:spPr>
          <a:xfrm flipH="1">
            <a:off x="11510902" y="11363067"/>
            <a:ext cx="1713394" cy="14962"/>
          </a:xfrm>
          <a:prstGeom prst="line">
            <a:avLst/>
          </a:prstGeom>
          <a:ln w="63500">
            <a:solidFill>
              <a:schemeClr val="accent2">
                <a:hueOff val="-4844688"/>
                <a:satOff val="-7914"/>
                <a:lumOff val="-10466"/>
              </a:schemeClr>
            </a:solidFill>
            <a:miter lim="400000"/>
            <a:tailEnd type="triangle"/>
          </a:ln>
        </p:spPr>
        <p:txBody>
          <a:bodyPr lIns="50800" tIns="50800" rIns="50800" bIns="50800" anchor="ctr"/>
          <a:lstStyle/>
          <a:p>
            <a:pPr defTabSz="825500">
              <a:defRPr sz="3200">
                <a:solidFill>
                  <a:srgbClr val="000000"/>
                </a:solidFill>
              </a:defRPr>
            </a:pPr>
          </a:p>
        </p:txBody>
      </p:sp>
      <p:sp>
        <p:nvSpPr>
          <p:cNvPr id="1593" name="Line"/>
          <p:cNvSpPr/>
          <p:nvPr/>
        </p:nvSpPr>
        <p:spPr>
          <a:xfrm>
            <a:off x="7521068" y="10531411"/>
            <a:ext cx="2092362" cy="673488"/>
          </a:xfrm>
          <a:prstGeom prst="line">
            <a:avLst/>
          </a:prstGeom>
          <a:ln w="63500">
            <a:solidFill>
              <a:schemeClr val="accent2">
                <a:hueOff val="-4844688"/>
                <a:satOff val="-7914"/>
                <a:lumOff val="-10466"/>
              </a:schemeClr>
            </a:solidFill>
            <a:miter lim="400000"/>
            <a:tailEnd type="triangle"/>
          </a:ln>
        </p:spPr>
        <p:txBody>
          <a:bodyPr lIns="50800" tIns="50800" rIns="50800" bIns="50800" anchor="ctr"/>
          <a:lstStyle/>
          <a:p>
            <a:pPr defTabSz="825500">
              <a:defRPr sz="3200">
                <a:solidFill>
                  <a:srgbClr val="000000"/>
                </a:solidFill>
              </a:defRPr>
            </a:pPr>
          </a:p>
        </p:txBody>
      </p:sp>
      <p:sp>
        <p:nvSpPr>
          <p:cNvPr id="1594"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8" name="Walking the Graph"/>
          <p:cNvSpPr txBox="1"/>
          <p:nvPr>
            <p:ph type="title"/>
          </p:nvPr>
        </p:nvSpPr>
        <p:spPr>
          <a:prstGeom prst="rect">
            <a:avLst/>
          </a:prstGeom>
        </p:spPr>
        <p:txBody>
          <a:bodyPr/>
          <a:lstStyle/>
          <a:p>
            <a:pPr/>
            <a:r>
              <a:t>Walking the Graph</a:t>
            </a:r>
          </a:p>
        </p:txBody>
      </p:sp>
      <p:sp>
        <p:nvSpPr>
          <p:cNvPr id="1599" name="2"/>
          <p:cNvSpPr/>
          <p:nvPr/>
        </p:nvSpPr>
        <p:spPr>
          <a:xfrm>
            <a:off x="5791548" y="9114533"/>
            <a:ext cx="1693096" cy="1693096"/>
          </a:xfrm>
          <a:prstGeom prst="ellipse">
            <a:avLst/>
          </a:prstGeom>
          <a:solidFill>
            <a:srgbClr val="FFFFFF"/>
          </a:solidFill>
          <a:ln w="63500">
            <a:solidFill>
              <a:schemeClr val="accent1">
                <a:satOff val="24038"/>
                <a:lumOff val="11059"/>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5000">
                <a:solidFill>
                  <a:schemeClr val="accent1">
                    <a:satOff val="24038"/>
                    <a:lumOff val="11059"/>
                  </a:schemeClr>
                </a:solidFill>
                <a:latin typeface="Courier"/>
                <a:ea typeface="Courier"/>
                <a:cs typeface="Courier"/>
                <a:sym typeface="Courier"/>
              </a:defRPr>
            </a:lvl1pPr>
          </a:lstStyle>
          <a:p>
            <a:pPr/>
            <a:r>
              <a:t>2</a:t>
            </a:r>
          </a:p>
        </p:txBody>
      </p:sp>
      <p:sp>
        <p:nvSpPr>
          <p:cNvPr id="1600" name="4"/>
          <p:cNvSpPr/>
          <p:nvPr/>
        </p:nvSpPr>
        <p:spPr>
          <a:xfrm>
            <a:off x="15089412" y="4692069"/>
            <a:ext cx="1693096" cy="1693096"/>
          </a:xfrm>
          <a:prstGeom prst="ellipse">
            <a:avLst/>
          </a:prstGeom>
          <a:solidFill>
            <a:srgbClr val="FFFFFF"/>
          </a:solidFill>
          <a:ln w="63500">
            <a:solidFill>
              <a:schemeClr val="accent1">
                <a:satOff val="24038"/>
                <a:lumOff val="11059"/>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5000">
                <a:solidFill>
                  <a:schemeClr val="accent1">
                    <a:satOff val="24038"/>
                    <a:lumOff val="11059"/>
                  </a:schemeClr>
                </a:solidFill>
                <a:latin typeface="Courier"/>
                <a:ea typeface="Courier"/>
                <a:cs typeface="Courier"/>
                <a:sym typeface="Courier"/>
              </a:defRPr>
            </a:lvl1pPr>
          </a:lstStyle>
          <a:p>
            <a:pPr/>
            <a:r>
              <a:t>4</a:t>
            </a:r>
          </a:p>
        </p:txBody>
      </p:sp>
      <p:sp>
        <p:nvSpPr>
          <p:cNvPr id="1601" name="3"/>
          <p:cNvSpPr/>
          <p:nvPr/>
        </p:nvSpPr>
        <p:spPr>
          <a:xfrm>
            <a:off x="10120194" y="7563439"/>
            <a:ext cx="1693096" cy="1693096"/>
          </a:xfrm>
          <a:prstGeom prst="ellipse">
            <a:avLst/>
          </a:prstGeom>
          <a:solidFill>
            <a:srgbClr val="FFFFFF"/>
          </a:solidFill>
          <a:ln w="63500">
            <a:solidFill>
              <a:schemeClr val="accent1">
                <a:satOff val="24038"/>
                <a:lumOff val="11059"/>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5000">
                <a:solidFill>
                  <a:schemeClr val="accent1">
                    <a:satOff val="24038"/>
                    <a:lumOff val="11059"/>
                  </a:schemeClr>
                </a:solidFill>
                <a:latin typeface="Courier"/>
                <a:ea typeface="Courier"/>
                <a:cs typeface="Courier"/>
                <a:sym typeface="Courier"/>
              </a:defRPr>
            </a:lvl1pPr>
          </a:lstStyle>
          <a:p>
            <a:pPr/>
            <a:r>
              <a:t>3</a:t>
            </a:r>
          </a:p>
        </p:txBody>
      </p:sp>
      <p:sp>
        <p:nvSpPr>
          <p:cNvPr id="1602" name="2"/>
          <p:cNvSpPr/>
          <p:nvPr/>
        </p:nvSpPr>
        <p:spPr>
          <a:xfrm>
            <a:off x="13392804" y="10450338"/>
            <a:ext cx="1693096" cy="1693096"/>
          </a:xfrm>
          <a:prstGeom prst="ellipse">
            <a:avLst/>
          </a:prstGeom>
          <a:solidFill>
            <a:srgbClr val="FFFFFF"/>
          </a:solidFill>
          <a:ln w="63500">
            <a:solidFill>
              <a:schemeClr val="accent1">
                <a:satOff val="24038"/>
                <a:lumOff val="11059"/>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5000">
                <a:solidFill>
                  <a:schemeClr val="accent1">
                    <a:satOff val="24038"/>
                    <a:lumOff val="11059"/>
                  </a:schemeClr>
                </a:solidFill>
                <a:latin typeface="Courier"/>
                <a:ea typeface="Courier"/>
                <a:cs typeface="Courier"/>
                <a:sym typeface="Courier"/>
              </a:defRPr>
            </a:lvl1pPr>
          </a:lstStyle>
          <a:p>
            <a:pPr/>
            <a:r>
              <a:t>2</a:t>
            </a:r>
          </a:p>
        </p:txBody>
      </p:sp>
      <p:sp>
        <p:nvSpPr>
          <p:cNvPr id="1603" name="3"/>
          <p:cNvSpPr/>
          <p:nvPr/>
        </p:nvSpPr>
        <p:spPr>
          <a:xfrm>
            <a:off x="5466129" y="4692069"/>
            <a:ext cx="1693097" cy="1693096"/>
          </a:xfrm>
          <a:prstGeom prst="ellipse">
            <a:avLst/>
          </a:prstGeom>
          <a:solidFill>
            <a:srgbClr val="FFFFFF"/>
          </a:solidFill>
          <a:ln w="63500">
            <a:solidFill>
              <a:schemeClr val="accent1">
                <a:satOff val="24038"/>
                <a:lumOff val="11059"/>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5000">
                <a:solidFill>
                  <a:schemeClr val="accent1">
                    <a:satOff val="24038"/>
                    <a:lumOff val="11059"/>
                  </a:schemeClr>
                </a:solidFill>
                <a:latin typeface="Courier"/>
                <a:ea typeface="Courier"/>
                <a:cs typeface="Courier"/>
                <a:sym typeface="Courier"/>
              </a:defRPr>
            </a:lvl1pPr>
          </a:lstStyle>
          <a:p>
            <a:pPr/>
            <a:r>
              <a:t>3</a:t>
            </a:r>
          </a:p>
        </p:txBody>
      </p:sp>
      <p:sp>
        <p:nvSpPr>
          <p:cNvPr id="1604" name="Line"/>
          <p:cNvSpPr/>
          <p:nvPr/>
        </p:nvSpPr>
        <p:spPr>
          <a:xfrm flipH="1" flipV="1">
            <a:off x="7256958" y="6068904"/>
            <a:ext cx="2656400" cy="1751282"/>
          </a:xfrm>
          <a:prstGeom prst="line">
            <a:avLst/>
          </a:prstGeom>
          <a:ln w="63500">
            <a:solidFill>
              <a:schemeClr val="accent1">
                <a:satOff val="24038"/>
                <a:lumOff val="11059"/>
              </a:schemeClr>
            </a:solidFill>
            <a:miter lim="400000"/>
            <a:tailEnd type="triangle"/>
          </a:ln>
        </p:spPr>
        <p:txBody>
          <a:bodyPr lIns="50800" tIns="50800" rIns="50800" bIns="50800" anchor="ctr"/>
          <a:lstStyle/>
          <a:p>
            <a:pPr defTabSz="825500">
              <a:defRPr sz="3200">
                <a:solidFill>
                  <a:srgbClr val="000000"/>
                </a:solidFill>
              </a:defRPr>
            </a:pPr>
          </a:p>
        </p:txBody>
      </p:sp>
      <p:sp>
        <p:nvSpPr>
          <p:cNvPr id="1605" name="Line"/>
          <p:cNvSpPr/>
          <p:nvPr/>
        </p:nvSpPr>
        <p:spPr>
          <a:xfrm flipH="1">
            <a:off x="12079521" y="6212522"/>
            <a:ext cx="2897240" cy="1798424"/>
          </a:xfrm>
          <a:prstGeom prst="line">
            <a:avLst/>
          </a:prstGeom>
          <a:ln w="63500">
            <a:solidFill>
              <a:schemeClr val="accent1">
                <a:satOff val="24038"/>
                <a:lumOff val="11059"/>
              </a:schemeClr>
            </a:solidFill>
            <a:miter lim="400000"/>
            <a:tailEnd type="triangle"/>
          </a:ln>
        </p:spPr>
        <p:txBody>
          <a:bodyPr lIns="50800" tIns="50800" rIns="50800" bIns="50800" anchor="ctr"/>
          <a:lstStyle/>
          <a:p>
            <a:pPr defTabSz="825500">
              <a:defRPr sz="3200">
                <a:solidFill>
                  <a:srgbClr val="000000"/>
                </a:solidFill>
              </a:defRPr>
            </a:pPr>
          </a:p>
        </p:txBody>
      </p:sp>
      <p:sp>
        <p:nvSpPr>
          <p:cNvPr id="1606" name="aws_instance"/>
          <p:cNvSpPr txBox="1"/>
          <p:nvPr/>
        </p:nvSpPr>
        <p:spPr>
          <a:xfrm>
            <a:off x="7297381" y="5059541"/>
            <a:ext cx="4687045"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5500">
              <a:lnSpc>
                <a:spcPct val="120000"/>
              </a:lnSpc>
              <a:defRPr sz="5000">
                <a:solidFill>
                  <a:srgbClr val="000000"/>
                </a:solidFill>
                <a:latin typeface="Courier"/>
                <a:ea typeface="Courier"/>
                <a:cs typeface="Courier"/>
                <a:sym typeface="Courier"/>
              </a:defRPr>
            </a:lvl1pPr>
          </a:lstStyle>
          <a:p>
            <a:pPr/>
            <a:r>
              <a:t>aws_instance</a:t>
            </a:r>
          </a:p>
        </p:txBody>
      </p:sp>
      <p:sp>
        <p:nvSpPr>
          <p:cNvPr id="1607" name="aws_elb"/>
          <p:cNvSpPr txBox="1"/>
          <p:nvPr/>
        </p:nvSpPr>
        <p:spPr>
          <a:xfrm>
            <a:off x="11994837" y="8077045"/>
            <a:ext cx="2781735"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5500">
              <a:lnSpc>
                <a:spcPct val="120000"/>
              </a:lnSpc>
              <a:defRPr sz="5000">
                <a:solidFill>
                  <a:srgbClr val="000000"/>
                </a:solidFill>
                <a:latin typeface="Courier"/>
                <a:ea typeface="Courier"/>
                <a:cs typeface="Courier"/>
                <a:sym typeface="Courier"/>
              </a:defRPr>
            </a:lvl1pPr>
          </a:lstStyle>
          <a:p>
            <a:pPr/>
            <a:r>
              <a:t>aws_elb</a:t>
            </a:r>
          </a:p>
        </p:txBody>
      </p:sp>
      <p:sp>
        <p:nvSpPr>
          <p:cNvPr id="1608" name="dnsimple_record"/>
          <p:cNvSpPr txBox="1"/>
          <p:nvPr/>
        </p:nvSpPr>
        <p:spPr>
          <a:xfrm>
            <a:off x="16964049" y="5059541"/>
            <a:ext cx="583023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5500">
              <a:lnSpc>
                <a:spcPct val="120000"/>
              </a:lnSpc>
              <a:defRPr sz="5000">
                <a:solidFill>
                  <a:srgbClr val="000000"/>
                </a:solidFill>
                <a:latin typeface="Courier"/>
                <a:ea typeface="Courier"/>
                <a:cs typeface="Courier"/>
                <a:sym typeface="Courier"/>
              </a:defRPr>
            </a:lvl1pPr>
          </a:lstStyle>
          <a:p>
            <a:pPr/>
            <a:r>
              <a:t>dnsimple_record</a:t>
            </a:r>
          </a:p>
        </p:txBody>
      </p:sp>
      <p:sp>
        <p:nvSpPr>
          <p:cNvPr id="1609" name="aws"/>
          <p:cNvSpPr txBox="1"/>
          <p:nvPr/>
        </p:nvSpPr>
        <p:spPr>
          <a:xfrm>
            <a:off x="7671433" y="9584060"/>
            <a:ext cx="125748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5500">
              <a:lnSpc>
                <a:spcPct val="120000"/>
              </a:lnSpc>
              <a:defRPr sz="5000">
                <a:solidFill>
                  <a:srgbClr val="000000"/>
                </a:solidFill>
                <a:latin typeface="Courier"/>
                <a:ea typeface="Courier"/>
                <a:cs typeface="Courier"/>
                <a:sym typeface="Courier"/>
              </a:defRPr>
            </a:lvl1pPr>
          </a:lstStyle>
          <a:p>
            <a:pPr/>
            <a:r>
              <a:t>aws</a:t>
            </a:r>
          </a:p>
        </p:txBody>
      </p:sp>
      <p:sp>
        <p:nvSpPr>
          <p:cNvPr id="1610" name="dnsimple"/>
          <p:cNvSpPr txBox="1"/>
          <p:nvPr/>
        </p:nvSpPr>
        <p:spPr>
          <a:xfrm>
            <a:off x="15284099" y="10847498"/>
            <a:ext cx="316279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5500">
              <a:lnSpc>
                <a:spcPct val="120000"/>
              </a:lnSpc>
              <a:defRPr sz="5000">
                <a:solidFill>
                  <a:srgbClr val="000000"/>
                </a:solidFill>
                <a:latin typeface="Courier"/>
                <a:ea typeface="Courier"/>
                <a:cs typeface="Courier"/>
                <a:sym typeface="Courier"/>
              </a:defRPr>
            </a:lvl1pPr>
          </a:lstStyle>
          <a:p>
            <a:pPr/>
            <a:r>
              <a:t>dnsimple</a:t>
            </a:r>
          </a:p>
        </p:txBody>
      </p:sp>
      <p:sp>
        <p:nvSpPr>
          <p:cNvPr id="1611" name="Line"/>
          <p:cNvSpPr/>
          <p:nvPr/>
        </p:nvSpPr>
        <p:spPr>
          <a:xfrm flipH="1">
            <a:off x="14583164" y="6546042"/>
            <a:ext cx="1087368" cy="3769182"/>
          </a:xfrm>
          <a:prstGeom prst="line">
            <a:avLst/>
          </a:prstGeom>
          <a:ln w="63500">
            <a:solidFill>
              <a:schemeClr val="accent1">
                <a:satOff val="24038"/>
                <a:lumOff val="11059"/>
              </a:schemeClr>
            </a:solidFill>
            <a:miter lim="400000"/>
            <a:tailEnd type="triangle"/>
          </a:ln>
        </p:spPr>
        <p:txBody>
          <a:bodyPr lIns="50800" tIns="50800" rIns="50800" bIns="50800" anchor="ctr"/>
          <a:lstStyle/>
          <a:p>
            <a:pPr defTabSz="825500">
              <a:defRPr sz="3200">
                <a:solidFill>
                  <a:srgbClr val="000000"/>
                </a:solidFill>
              </a:defRPr>
            </a:pPr>
          </a:p>
        </p:txBody>
      </p:sp>
      <p:sp>
        <p:nvSpPr>
          <p:cNvPr id="1612" name="Line"/>
          <p:cNvSpPr/>
          <p:nvPr/>
        </p:nvSpPr>
        <p:spPr>
          <a:xfrm flipH="1">
            <a:off x="7570371" y="8739591"/>
            <a:ext cx="2425404" cy="862658"/>
          </a:xfrm>
          <a:prstGeom prst="line">
            <a:avLst/>
          </a:prstGeom>
          <a:ln w="63500">
            <a:solidFill>
              <a:schemeClr val="accent1">
                <a:satOff val="24038"/>
                <a:lumOff val="11059"/>
              </a:schemeClr>
            </a:solidFill>
            <a:miter lim="400000"/>
            <a:tailEnd type="triangle"/>
          </a:ln>
        </p:spPr>
        <p:txBody>
          <a:bodyPr lIns="50800" tIns="50800" rIns="50800" bIns="50800" anchor="ctr"/>
          <a:lstStyle/>
          <a:p>
            <a:pPr defTabSz="825500">
              <a:defRPr sz="3200">
                <a:solidFill>
                  <a:srgbClr val="000000"/>
                </a:solidFill>
              </a:defRPr>
            </a:pPr>
          </a:p>
        </p:txBody>
      </p:sp>
      <p:sp>
        <p:nvSpPr>
          <p:cNvPr id="1613" name="Line"/>
          <p:cNvSpPr/>
          <p:nvPr/>
        </p:nvSpPr>
        <p:spPr>
          <a:xfrm>
            <a:off x="6438383" y="6524908"/>
            <a:ext cx="205794" cy="2487891"/>
          </a:xfrm>
          <a:prstGeom prst="line">
            <a:avLst/>
          </a:prstGeom>
          <a:ln w="63500">
            <a:solidFill>
              <a:schemeClr val="accent1">
                <a:satOff val="24038"/>
                <a:lumOff val="11059"/>
              </a:schemeClr>
            </a:solidFill>
            <a:miter lim="400000"/>
            <a:tailEnd type="triangle"/>
          </a:ln>
        </p:spPr>
        <p:txBody>
          <a:bodyPr lIns="50800" tIns="50800" rIns="50800" bIns="50800" anchor="ctr"/>
          <a:lstStyle/>
          <a:p>
            <a:pPr defTabSz="825500">
              <a:defRPr sz="3200">
                <a:solidFill>
                  <a:srgbClr val="000000"/>
                </a:solidFill>
              </a:defRPr>
            </a:pPr>
          </a:p>
        </p:txBody>
      </p:sp>
      <p:sp>
        <p:nvSpPr>
          <p:cNvPr id="1614" name="1"/>
          <p:cNvSpPr/>
          <p:nvPr/>
        </p:nvSpPr>
        <p:spPr>
          <a:xfrm>
            <a:off x="9719176" y="10532211"/>
            <a:ext cx="1693096" cy="1693096"/>
          </a:xfrm>
          <a:prstGeom prst="ellipse">
            <a:avLst/>
          </a:prstGeom>
          <a:solidFill>
            <a:srgbClr val="FFFFFF"/>
          </a:solidFill>
          <a:ln w="63500">
            <a:solidFill>
              <a:schemeClr val="accent1">
                <a:satOff val="24038"/>
                <a:lumOff val="11059"/>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5000">
                <a:solidFill>
                  <a:schemeClr val="accent1">
                    <a:satOff val="24038"/>
                    <a:lumOff val="11059"/>
                  </a:schemeClr>
                </a:solidFill>
                <a:latin typeface="Courier"/>
                <a:ea typeface="Courier"/>
                <a:cs typeface="Courier"/>
                <a:sym typeface="Courier"/>
              </a:defRPr>
            </a:lvl1pPr>
          </a:lstStyle>
          <a:p>
            <a:pPr/>
            <a:r>
              <a:t>1</a:t>
            </a:r>
          </a:p>
        </p:txBody>
      </p:sp>
      <p:sp>
        <p:nvSpPr>
          <p:cNvPr id="1615" name="Line"/>
          <p:cNvSpPr/>
          <p:nvPr/>
        </p:nvSpPr>
        <p:spPr>
          <a:xfrm flipH="1">
            <a:off x="11510902" y="11363067"/>
            <a:ext cx="1713394" cy="14962"/>
          </a:xfrm>
          <a:prstGeom prst="line">
            <a:avLst/>
          </a:prstGeom>
          <a:ln w="63500">
            <a:solidFill>
              <a:schemeClr val="accent1">
                <a:satOff val="24038"/>
                <a:lumOff val="11059"/>
              </a:schemeClr>
            </a:solidFill>
            <a:miter lim="400000"/>
            <a:tailEnd type="triangle"/>
          </a:ln>
        </p:spPr>
        <p:txBody>
          <a:bodyPr lIns="50800" tIns="50800" rIns="50800" bIns="50800" anchor="ctr"/>
          <a:lstStyle/>
          <a:p>
            <a:pPr defTabSz="825500">
              <a:defRPr sz="3200">
                <a:solidFill>
                  <a:srgbClr val="000000"/>
                </a:solidFill>
              </a:defRPr>
            </a:pPr>
          </a:p>
        </p:txBody>
      </p:sp>
      <p:sp>
        <p:nvSpPr>
          <p:cNvPr id="1616" name="Line"/>
          <p:cNvSpPr/>
          <p:nvPr/>
        </p:nvSpPr>
        <p:spPr>
          <a:xfrm>
            <a:off x="7521068" y="10531411"/>
            <a:ext cx="2092362" cy="673488"/>
          </a:xfrm>
          <a:prstGeom prst="line">
            <a:avLst/>
          </a:prstGeom>
          <a:ln w="63500">
            <a:solidFill>
              <a:schemeClr val="accent1">
                <a:satOff val="24038"/>
                <a:lumOff val="11059"/>
              </a:schemeClr>
            </a:solidFill>
            <a:miter lim="400000"/>
            <a:tailEnd type="triangle"/>
          </a:ln>
        </p:spPr>
        <p:txBody>
          <a:bodyPr lIns="50800" tIns="50800" rIns="50800" bIns="50800" anchor="ctr"/>
          <a:lstStyle/>
          <a:p>
            <a:pPr defTabSz="825500">
              <a:defRPr sz="3200">
                <a:solidFill>
                  <a:srgbClr val="000000"/>
                </a:solidFill>
              </a:defRPr>
            </a:pPr>
          </a:p>
        </p:txBody>
      </p:sp>
      <p:sp>
        <p:nvSpPr>
          <p:cNvPr id="1617"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1" name="Rectangle"/>
          <p:cNvSpPr/>
          <p:nvPr/>
        </p:nvSpPr>
        <p:spPr>
          <a:xfrm>
            <a:off x="16381006" y="4028805"/>
            <a:ext cx="6417486" cy="6229989"/>
          </a:xfrm>
          <a:prstGeom prst="roundRect">
            <a:avLst>
              <a:gd name="adj" fmla="val 0"/>
            </a:avLst>
          </a:prstGeom>
          <a:solidFill>
            <a:srgbClr val="FFFFFF"/>
          </a:solidFill>
          <a:ln w="25400">
            <a:solidFill>
              <a:schemeClr val="accent1">
                <a:satOff val="24038"/>
                <a:lumOff val="11059"/>
              </a:schemeClr>
            </a:solidFill>
            <a:miter lim="400000"/>
          </a:ln>
        </p:spPr>
        <p:txBody>
          <a:bodyPr lIns="50800" tIns="50800" rIns="50800" bIns="50800" anchor="ctr"/>
          <a:lstStyle/>
          <a:p>
            <a:pPr defTabSz="825500">
              <a:defRPr sz="4000">
                <a:solidFill>
                  <a:schemeClr val="accent1">
                    <a:satOff val="24038"/>
                    <a:lumOff val="11059"/>
                  </a:schemeClr>
                </a:solidFill>
              </a:defRPr>
            </a:pPr>
          </a:p>
        </p:txBody>
      </p:sp>
      <p:sp>
        <p:nvSpPr>
          <p:cNvPr id="1622" name="Rectangle"/>
          <p:cNvSpPr/>
          <p:nvPr/>
        </p:nvSpPr>
        <p:spPr>
          <a:xfrm>
            <a:off x="9019365" y="4028805"/>
            <a:ext cx="6417486" cy="6229989"/>
          </a:xfrm>
          <a:prstGeom prst="roundRect">
            <a:avLst>
              <a:gd name="adj" fmla="val 0"/>
            </a:avLst>
          </a:prstGeom>
          <a:solidFill>
            <a:srgbClr val="FFFFFF"/>
          </a:solidFill>
          <a:ln w="25400">
            <a:solidFill>
              <a:schemeClr val="accent1">
                <a:satOff val="24038"/>
                <a:lumOff val="11059"/>
              </a:schemeClr>
            </a:solidFill>
            <a:miter lim="400000"/>
          </a:ln>
        </p:spPr>
        <p:txBody>
          <a:bodyPr lIns="50800" tIns="50800" rIns="50800" bIns="50800" anchor="ctr"/>
          <a:lstStyle/>
          <a:p>
            <a:pPr defTabSz="825500">
              <a:defRPr sz="4000">
                <a:solidFill>
                  <a:schemeClr val="accent1">
                    <a:satOff val="24038"/>
                    <a:lumOff val="11059"/>
                  </a:schemeClr>
                </a:solidFill>
              </a:defRPr>
            </a:pPr>
          </a:p>
        </p:txBody>
      </p:sp>
      <p:sp>
        <p:nvSpPr>
          <p:cNvPr id="1623" name="Rectangle"/>
          <p:cNvSpPr/>
          <p:nvPr/>
        </p:nvSpPr>
        <p:spPr>
          <a:xfrm>
            <a:off x="1585508" y="4028805"/>
            <a:ext cx="6417486" cy="6229989"/>
          </a:xfrm>
          <a:prstGeom prst="roundRect">
            <a:avLst>
              <a:gd name="adj" fmla="val 0"/>
            </a:avLst>
          </a:prstGeom>
          <a:solidFill>
            <a:srgbClr val="FFFFFF"/>
          </a:solidFill>
          <a:ln w="25400">
            <a:solidFill>
              <a:schemeClr val="accent1">
                <a:satOff val="24038"/>
                <a:lumOff val="11059"/>
              </a:schemeClr>
            </a:solidFill>
            <a:miter lim="400000"/>
          </a:ln>
        </p:spPr>
        <p:txBody>
          <a:bodyPr lIns="50800" tIns="50800" rIns="50800" bIns="50800" anchor="ctr"/>
          <a:lstStyle/>
          <a:p>
            <a:pPr defTabSz="825500">
              <a:defRPr sz="4000">
                <a:solidFill>
                  <a:schemeClr val="accent1">
                    <a:satOff val="24038"/>
                    <a:lumOff val="11059"/>
                  </a:schemeClr>
                </a:solidFill>
              </a:defRPr>
            </a:pPr>
          </a:p>
        </p:txBody>
      </p:sp>
      <p:sp>
        <p:nvSpPr>
          <p:cNvPr id="1624" name="Terraform's Internals: Structure"/>
          <p:cNvSpPr txBox="1"/>
          <p:nvPr>
            <p:ph type="title"/>
          </p:nvPr>
        </p:nvSpPr>
        <p:spPr>
          <a:prstGeom prst="rect">
            <a:avLst/>
          </a:prstGeom>
        </p:spPr>
        <p:txBody>
          <a:bodyPr/>
          <a:lstStyle/>
          <a:p>
            <a:pPr/>
            <a:r>
              <a:t>Terraform's Internals: Structure</a:t>
            </a:r>
          </a:p>
        </p:txBody>
      </p:sp>
      <p:sp>
        <p:nvSpPr>
          <p:cNvPr id="1625" name="Core"/>
          <p:cNvSpPr/>
          <p:nvPr/>
        </p:nvSpPr>
        <p:spPr>
          <a:xfrm>
            <a:off x="2400300" y="5270500"/>
            <a:ext cx="4715686" cy="3746600"/>
          </a:xfrm>
          <a:prstGeom prst="roundRect">
            <a:avLst>
              <a:gd name="adj" fmla="val 0"/>
            </a:avLst>
          </a:prstGeom>
          <a:solidFill>
            <a:srgbClr val="FFFFFF"/>
          </a:solidFill>
          <a:ln w="63500">
            <a:solidFill>
              <a:schemeClr val="accent1">
                <a:satOff val="24038"/>
                <a:lumOff val="11059"/>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4000">
                <a:solidFill>
                  <a:schemeClr val="accent1">
                    <a:satOff val="24038"/>
                    <a:lumOff val="11059"/>
                  </a:schemeClr>
                </a:solidFill>
                <a:latin typeface="Courier"/>
                <a:ea typeface="Courier"/>
                <a:cs typeface="Courier"/>
                <a:sym typeface="Courier"/>
              </a:defRPr>
            </a:lvl1pPr>
          </a:lstStyle>
          <a:p>
            <a:pPr/>
            <a:r>
              <a:t>Core</a:t>
            </a:r>
          </a:p>
        </p:txBody>
      </p:sp>
      <p:sp>
        <p:nvSpPr>
          <p:cNvPr id="1626" name="Rectangle"/>
          <p:cNvSpPr/>
          <p:nvPr/>
        </p:nvSpPr>
        <p:spPr>
          <a:xfrm>
            <a:off x="9827807" y="6115050"/>
            <a:ext cx="4445001" cy="1155800"/>
          </a:xfrm>
          <a:prstGeom prst="roundRect">
            <a:avLst>
              <a:gd name="adj" fmla="val 0"/>
            </a:avLst>
          </a:prstGeom>
          <a:solidFill>
            <a:srgbClr val="FFFFFF"/>
          </a:solidFill>
          <a:ln w="63500">
            <a:solidFill>
              <a:schemeClr val="accent1">
                <a:satOff val="24038"/>
                <a:lumOff val="11059"/>
              </a:schemeClr>
            </a:solidFill>
            <a:miter lim="400000"/>
          </a:ln>
        </p:spPr>
        <p:txBody>
          <a:bodyPr lIns="50800" tIns="50800" rIns="50800" bIns="50800" anchor="ctr"/>
          <a:lstStyle/>
          <a:p>
            <a:pPr defTabSz="825500">
              <a:defRPr sz="4000">
                <a:solidFill>
                  <a:schemeClr val="accent1">
                    <a:satOff val="24038"/>
                    <a:lumOff val="11059"/>
                  </a:schemeClr>
                </a:solidFill>
                <a:latin typeface="Courier"/>
                <a:ea typeface="Courier"/>
                <a:cs typeface="Courier"/>
                <a:sym typeface="Courier"/>
              </a:defRPr>
            </a:pPr>
          </a:p>
        </p:txBody>
      </p:sp>
      <p:sp>
        <p:nvSpPr>
          <p:cNvPr id="1627" name="Rectangle"/>
          <p:cNvSpPr/>
          <p:nvPr/>
        </p:nvSpPr>
        <p:spPr>
          <a:xfrm>
            <a:off x="9992908" y="6565900"/>
            <a:ext cx="4445001" cy="1155800"/>
          </a:xfrm>
          <a:prstGeom prst="roundRect">
            <a:avLst>
              <a:gd name="adj" fmla="val 0"/>
            </a:avLst>
          </a:prstGeom>
          <a:solidFill>
            <a:srgbClr val="FFFFFF"/>
          </a:solidFill>
          <a:ln w="63500">
            <a:solidFill>
              <a:schemeClr val="accent1">
                <a:satOff val="24038"/>
                <a:lumOff val="11059"/>
              </a:schemeClr>
            </a:solidFill>
            <a:miter lim="400000"/>
          </a:ln>
        </p:spPr>
        <p:txBody>
          <a:bodyPr lIns="50800" tIns="50800" rIns="50800" bIns="50800" anchor="ctr"/>
          <a:lstStyle/>
          <a:p>
            <a:pPr defTabSz="825500">
              <a:defRPr sz="4000">
                <a:solidFill>
                  <a:schemeClr val="accent1">
                    <a:satOff val="24038"/>
                    <a:lumOff val="11059"/>
                  </a:schemeClr>
                </a:solidFill>
                <a:latin typeface="Courier"/>
                <a:ea typeface="Courier"/>
                <a:cs typeface="Courier"/>
                <a:sym typeface="Courier"/>
              </a:defRPr>
            </a:pPr>
          </a:p>
        </p:txBody>
      </p:sp>
      <p:sp>
        <p:nvSpPr>
          <p:cNvPr id="1628" name="Providers"/>
          <p:cNvSpPr/>
          <p:nvPr/>
        </p:nvSpPr>
        <p:spPr>
          <a:xfrm>
            <a:off x="10183408" y="7016750"/>
            <a:ext cx="4445001" cy="1155800"/>
          </a:xfrm>
          <a:prstGeom prst="roundRect">
            <a:avLst>
              <a:gd name="adj" fmla="val 0"/>
            </a:avLst>
          </a:prstGeom>
          <a:solidFill>
            <a:srgbClr val="FFFFFF"/>
          </a:solidFill>
          <a:ln w="63500">
            <a:solidFill>
              <a:schemeClr val="accent1">
                <a:satOff val="24038"/>
                <a:lumOff val="11059"/>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4000">
                <a:solidFill>
                  <a:schemeClr val="accent1">
                    <a:satOff val="24038"/>
                    <a:lumOff val="11059"/>
                  </a:schemeClr>
                </a:solidFill>
                <a:latin typeface="Courier"/>
                <a:ea typeface="Courier"/>
                <a:cs typeface="Courier"/>
                <a:sym typeface="Courier"/>
              </a:defRPr>
            </a:lvl1pPr>
          </a:lstStyle>
          <a:p>
            <a:pPr/>
            <a:r>
              <a:t>Providers</a:t>
            </a:r>
          </a:p>
        </p:txBody>
      </p:sp>
      <p:sp>
        <p:nvSpPr>
          <p:cNvPr id="1629" name="Line"/>
          <p:cNvSpPr/>
          <p:nvPr/>
        </p:nvSpPr>
        <p:spPr>
          <a:xfrm>
            <a:off x="7453903" y="7239000"/>
            <a:ext cx="2158266" cy="0"/>
          </a:xfrm>
          <a:prstGeom prst="line">
            <a:avLst/>
          </a:prstGeom>
          <a:ln w="63500">
            <a:solidFill>
              <a:schemeClr val="accent1">
                <a:satOff val="24038"/>
                <a:lumOff val="11059"/>
              </a:schemeClr>
            </a:solidFill>
            <a:miter lim="400000"/>
            <a:headEnd type="triangle"/>
            <a:tailEnd type="triangle"/>
          </a:ln>
        </p:spPr>
        <p:txBody>
          <a:bodyPr lIns="50800" tIns="50800" rIns="50800" bIns="50800" anchor="ctr"/>
          <a:lstStyle/>
          <a:p>
            <a:pPr defTabSz="825500">
              <a:defRPr sz="3200">
                <a:solidFill>
                  <a:srgbClr val="000000"/>
                </a:solidFill>
              </a:defRPr>
            </a:pPr>
          </a:p>
        </p:txBody>
      </p:sp>
      <p:sp>
        <p:nvSpPr>
          <p:cNvPr id="1630" name="Line"/>
          <p:cNvSpPr/>
          <p:nvPr/>
        </p:nvSpPr>
        <p:spPr>
          <a:xfrm>
            <a:off x="14817780" y="7716029"/>
            <a:ext cx="3747607" cy="1464494"/>
          </a:xfrm>
          <a:prstGeom prst="line">
            <a:avLst/>
          </a:prstGeom>
          <a:ln w="63500" cap="rnd">
            <a:solidFill>
              <a:srgbClr val="000000"/>
            </a:solidFill>
            <a:custDash>
              <a:ds d="100000" sp="200000"/>
            </a:custDash>
            <a:headEnd type="arrow"/>
            <a:tailEnd type="arrow"/>
          </a:ln>
        </p:spPr>
        <p:txBody>
          <a:bodyPr lIns="50800" tIns="50800" rIns="50800" bIns="50800" anchor="ctr"/>
          <a:lstStyle/>
          <a:p>
            <a:pPr defTabSz="825500">
              <a:defRPr sz="3200">
                <a:solidFill>
                  <a:srgbClr val="000000"/>
                </a:solidFill>
              </a:defRPr>
            </a:pPr>
          </a:p>
        </p:txBody>
      </p:sp>
      <p:pic>
        <p:nvPicPr>
          <p:cNvPr id="1631" name="Image" descr="Image"/>
          <p:cNvPicPr>
            <a:picLocks noChangeAspect="1"/>
          </p:cNvPicPr>
          <p:nvPr/>
        </p:nvPicPr>
        <p:blipFill>
          <a:blip r:embed="rId3">
            <a:extLst/>
          </a:blip>
          <a:stretch>
            <a:fillRect/>
          </a:stretch>
        </p:blipFill>
        <p:spPr>
          <a:xfrm>
            <a:off x="18498773" y="8559800"/>
            <a:ext cx="1735090" cy="1232000"/>
          </a:xfrm>
          <a:prstGeom prst="rect">
            <a:avLst/>
          </a:prstGeom>
          <a:ln w="12700">
            <a:miter lim="400000"/>
          </a:ln>
        </p:spPr>
      </p:pic>
      <p:sp>
        <p:nvSpPr>
          <p:cNvPr id="1632" name="Upstream APIs"/>
          <p:cNvSpPr txBox="1"/>
          <p:nvPr/>
        </p:nvSpPr>
        <p:spPr>
          <a:xfrm>
            <a:off x="17154773" y="4170362"/>
            <a:ext cx="4869955"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4800">
                <a:solidFill>
                  <a:schemeClr val="accent1">
                    <a:satOff val="24038"/>
                    <a:lumOff val="11059"/>
                  </a:schemeClr>
                </a:solidFill>
                <a:latin typeface="Courier"/>
                <a:ea typeface="Courier"/>
                <a:cs typeface="Courier"/>
                <a:sym typeface="Courier"/>
              </a:defRPr>
            </a:lvl1pPr>
          </a:lstStyle>
          <a:p>
            <a:pPr/>
            <a:r>
              <a:t>Upstream APIs</a:t>
            </a:r>
          </a:p>
        </p:txBody>
      </p:sp>
      <p:pic>
        <p:nvPicPr>
          <p:cNvPr id="1633" name="Image" descr="Image"/>
          <p:cNvPicPr>
            <a:picLocks noChangeAspect="1"/>
          </p:cNvPicPr>
          <p:nvPr/>
        </p:nvPicPr>
        <p:blipFill>
          <a:blip r:embed="rId3">
            <a:extLst/>
          </a:blip>
          <a:stretch>
            <a:fillRect/>
          </a:stretch>
        </p:blipFill>
        <p:spPr>
          <a:xfrm>
            <a:off x="17870123" y="5010100"/>
            <a:ext cx="1735090" cy="1232000"/>
          </a:xfrm>
          <a:prstGeom prst="rect">
            <a:avLst/>
          </a:prstGeom>
          <a:ln w="12700">
            <a:miter lim="400000"/>
          </a:ln>
        </p:spPr>
      </p:pic>
      <p:pic>
        <p:nvPicPr>
          <p:cNvPr id="1634" name="Image" descr="Image"/>
          <p:cNvPicPr>
            <a:picLocks noChangeAspect="1"/>
          </p:cNvPicPr>
          <p:nvPr/>
        </p:nvPicPr>
        <p:blipFill>
          <a:blip r:embed="rId3">
            <a:extLst/>
          </a:blip>
          <a:stretch>
            <a:fillRect/>
          </a:stretch>
        </p:blipFill>
        <p:spPr>
          <a:xfrm>
            <a:off x="20262850" y="6978650"/>
            <a:ext cx="1735090" cy="1232000"/>
          </a:xfrm>
          <a:prstGeom prst="rect">
            <a:avLst/>
          </a:prstGeom>
          <a:ln w="12700">
            <a:miter lim="400000"/>
          </a:ln>
        </p:spPr>
      </p:pic>
      <p:sp>
        <p:nvSpPr>
          <p:cNvPr id="1635" name="Line"/>
          <p:cNvSpPr/>
          <p:nvPr/>
        </p:nvSpPr>
        <p:spPr>
          <a:xfrm>
            <a:off x="14863405" y="6947685"/>
            <a:ext cx="5196200" cy="608353"/>
          </a:xfrm>
          <a:prstGeom prst="line">
            <a:avLst/>
          </a:prstGeom>
          <a:ln w="63500" cap="rnd">
            <a:solidFill>
              <a:srgbClr val="000000"/>
            </a:solidFill>
            <a:custDash>
              <a:ds d="100000" sp="200000"/>
            </a:custDash>
            <a:headEnd type="arrow"/>
            <a:tailEnd type="arrow"/>
          </a:ln>
        </p:spPr>
        <p:txBody>
          <a:bodyPr lIns="50800" tIns="50800" rIns="50800" bIns="50800" anchor="ctr"/>
          <a:lstStyle/>
          <a:p>
            <a:pPr defTabSz="825500">
              <a:defRPr sz="3200">
                <a:solidFill>
                  <a:srgbClr val="000000"/>
                </a:solidFill>
              </a:defRPr>
            </a:pPr>
          </a:p>
        </p:txBody>
      </p:sp>
      <p:sp>
        <p:nvSpPr>
          <p:cNvPr id="1636" name="Line"/>
          <p:cNvSpPr/>
          <p:nvPr/>
        </p:nvSpPr>
        <p:spPr>
          <a:xfrm flipV="1">
            <a:off x="14815938" y="5947173"/>
            <a:ext cx="3086357" cy="398304"/>
          </a:xfrm>
          <a:prstGeom prst="line">
            <a:avLst/>
          </a:prstGeom>
          <a:ln w="63500" cap="rnd">
            <a:solidFill>
              <a:srgbClr val="000000"/>
            </a:solidFill>
            <a:custDash>
              <a:ds d="100000" sp="200000"/>
            </a:custDash>
            <a:headEnd type="arrow"/>
            <a:tailEnd type="arrow"/>
          </a:ln>
        </p:spPr>
        <p:txBody>
          <a:bodyPr lIns="50800" tIns="50800" rIns="50800" bIns="50800" anchor="ctr"/>
          <a:lstStyle/>
          <a:p>
            <a:pPr defTabSz="825500">
              <a:defRPr sz="3200">
                <a:solidFill>
                  <a:srgbClr val="000000"/>
                </a:solidFill>
              </a:defRPr>
            </a:pPr>
          </a:p>
        </p:txBody>
      </p:sp>
      <p:sp>
        <p:nvSpPr>
          <p:cNvPr id="1637" name="Plugins"/>
          <p:cNvSpPr txBox="1"/>
          <p:nvPr/>
        </p:nvSpPr>
        <p:spPr>
          <a:xfrm>
            <a:off x="10890589" y="4170362"/>
            <a:ext cx="2675038"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4800">
                <a:solidFill>
                  <a:schemeClr val="accent1">
                    <a:satOff val="24038"/>
                    <a:lumOff val="11059"/>
                  </a:schemeClr>
                </a:solidFill>
                <a:latin typeface="Courier"/>
                <a:ea typeface="Courier"/>
                <a:cs typeface="Courier"/>
                <a:sym typeface="Courier"/>
              </a:defRPr>
            </a:lvl1pPr>
          </a:lstStyle>
          <a:p>
            <a:pPr/>
            <a:r>
              <a:t>Plugins</a:t>
            </a:r>
          </a:p>
        </p:txBody>
      </p:sp>
      <p:sp>
        <p:nvSpPr>
          <p:cNvPr id="1638"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2" name="Terraform's Internals: Core Concepts"/>
          <p:cNvSpPr txBox="1"/>
          <p:nvPr>
            <p:ph type="title"/>
          </p:nvPr>
        </p:nvSpPr>
        <p:spPr>
          <a:prstGeom prst="rect">
            <a:avLst/>
          </a:prstGeom>
        </p:spPr>
        <p:txBody>
          <a:bodyPr/>
          <a:lstStyle/>
          <a:p>
            <a:pPr/>
            <a:r>
              <a:t>Terraform's Internals: Core Concepts</a:t>
            </a:r>
          </a:p>
        </p:txBody>
      </p:sp>
      <p:sp>
        <p:nvSpPr>
          <p:cNvPr id="1643" name="Config: Target Reality…"/>
          <p:cNvSpPr txBox="1"/>
          <p:nvPr/>
        </p:nvSpPr>
        <p:spPr>
          <a:xfrm>
            <a:off x="3003549" y="3542488"/>
            <a:ext cx="19646901" cy="83515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defTabSz="825500">
              <a:lnSpc>
                <a:spcPct val="120000"/>
              </a:lnSpc>
              <a:defRPr sz="9300">
                <a:solidFill>
                  <a:srgbClr val="000000"/>
                </a:solidFill>
                <a:latin typeface="Courier"/>
                <a:ea typeface="Courier"/>
                <a:cs typeface="Courier"/>
                <a:sym typeface="Courier"/>
              </a:defRPr>
            </a:pPr>
            <a:r>
              <a:rPr b="1"/>
              <a:t>Config</a:t>
            </a:r>
            <a:r>
              <a:t>: </a:t>
            </a:r>
            <a:r>
              <a:rPr u="sng"/>
              <a:t>Target</a:t>
            </a:r>
            <a:r>
              <a:t> Reality</a:t>
            </a:r>
          </a:p>
          <a:p>
            <a:pPr algn="l" defTabSz="825500">
              <a:lnSpc>
                <a:spcPct val="120000"/>
              </a:lnSpc>
              <a:defRPr sz="9300">
                <a:solidFill>
                  <a:srgbClr val="000000"/>
                </a:solidFill>
                <a:latin typeface="Courier"/>
                <a:ea typeface="Courier"/>
                <a:cs typeface="Courier"/>
                <a:sym typeface="Courier"/>
              </a:defRPr>
            </a:pPr>
            <a:r>
              <a:t> </a:t>
            </a:r>
            <a:r>
              <a:rPr b="1"/>
              <a:t>State</a:t>
            </a:r>
            <a:r>
              <a:t>: </a:t>
            </a:r>
            <a:r>
              <a:rPr u="sng"/>
              <a:t>Current</a:t>
            </a:r>
            <a:r>
              <a:t> Reality</a:t>
            </a:r>
          </a:p>
          <a:p>
            <a:pPr algn="l" defTabSz="825500">
              <a:lnSpc>
                <a:spcPct val="120000"/>
              </a:lnSpc>
              <a:defRPr sz="9300">
                <a:solidFill>
                  <a:srgbClr val="000000"/>
                </a:solidFill>
                <a:latin typeface="Courier"/>
                <a:ea typeface="Courier"/>
                <a:cs typeface="Courier"/>
                <a:sym typeface="Courier"/>
              </a:defRPr>
            </a:pPr>
            <a:r>
              <a:t>  </a:t>
            </a:r>
            <a:r>
              <a:rPr b="1"/>
              <a:t>Diff</a:t>
            </a:r>
            <a:r>
              <a:t>: {Config - State}</a:t>
            </a:r>
          </a:p>
          <a:p>
            <a:pPr algn="l" defTabSz="825500">
              <a:lnSpc>
                <a:spcPct val="120000"/>
              </a:lnSpc>
              <a:defRPr sz="9300">
                <a:solidFill>
                  <a:srgbClr val="000000"/>
                </a:solidFill>
                <a:latin typeface="Courier"/>
                <a:ea typeface="Courier"/>
                <a:cs typeface="Courier"/>
                <a:sym typeface="Courier"/>
              </a:defRPr>
            </a:pPr>
            <a:r>
              <a:t>  </a:t>
            </a:r>
            <a:r>
              <a:rPr b="1"/>
              <a:t>Plan</a:t>
            </a:r>
            <a:r>
              <a:t>: </a:t>
            </a:r>
            <a:r>
              <a:rPr u="sng"/>
              <a:t>Presents</a:t>
            </a:r>
            <a:r>
              <a:t> Diff</a:t>
            </a:r>
          </a:p>
          <a:p>
            <a:pPr algn="l" defTabSz="825500">
              <a:lnSpc>
                <a:spcPct val="120000"/>
              </a:lnSpc>
              <a:defRPr sz="9300">
                <a:solidFill>
                  <a:srgbClr val="000000"/>
                </a:solidFill>
                <a:latin typeface="Courier"/>
                <a:ea typeface="Courier"/>
                <a:cs typeface="Courier"/>
                <a:sym typeface="Courier"/>
              </a:defRPr>
            </a:pPr>
            <a:r>
              <a:t> </a:t>
            </a:r>
            <a:r>
              <a:rPr b="1"/>
              <a:t>Apply</a:t>
            </a:r>
            <a:r>
              <a:t>: </a:t>
            </a:r>
            <a:r>
              <a:rPr u="sng"/>
              <a:t>Resolves</a:t>
            </a:r>
            <a:r>
              <a:t> Diff</a:t>
            </a:r>
          </a:p>
        </p:txBody>
      </p:sp>
      <p:sp>
        <p:nvSpPr>
          <p:cNvPr id="1644"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8" name="Resource Graph"/>
          <p:cNvSpPr txBox="1"/>
          <p:nvPr>
            <p:ph type="title"/>
          </p:nvPr>
        </p:nvSpPr>
        <p:spPr>
          <a:prstGeom prst="rect">
            <a:avLst/>
          </a:prstGeom>
        </p:spPr>
        <p:txBody>
          <a:bodyPr/>
          <a:lstStyle/>
          <a:p>
            <a:pPr/>
            <a:r>
              <a:t>Resource Graph</a:t>
            </a:r>
          </a:p>
        </p:txBody>
      </p:sp>
      <p:sp>
        <p:nvSpPr>
          <p:cNvPr id="1649" name="The resource graph is an internal representation of all resources and their dependencies.…"/>
          <p:cNvSpPr txBox="1"/>
          <p:nvPr>
            <p:ph type="body" idx="1"/>
          </p:nvPr>
        </p:nvSpPr>
        <p:spPr>
          <a:prstGeom prst="rect">
            <a:avLst/>
          </a:prstGeom>
        </p:spPr>
        <p:txBody>
          <a:bodyPr/>
          <a:lstStyle/>
          <a:p>
            <a:pPr/>
            <a:r>
              <a:t>The resource graph is an internal representation of all resources and their dependencies.</a:t>
            </a:r>
          </a:p>
          <a:p>
            <a:pPr/>
            <a:r>
              <a:t>A human-readable graph can be generated using the </a:t>
            </a:r>
            <a:r>
              <a:rPr>
                <a:latin typeface="Courier"/>
                <a:ea typeface="Courier"/>
                <a:cs typeface="Courier"/>
                <a:sym typeface="Courier"/>
              </a:rPr>
              <a:t>terraform graph</a:t>
            </a:r>
            <a:r>
              <a:t> command.</a:t>
            </a:r>
          </a:p>
          <a:p>
            <a:pPr/>
            <a:r>
              <a:t>Can optionally draw cycles (advanced).</a:t>
            </a:r>
          </a:p>
        </p:txBody>
      </p:sp>
      <p:sp>
        <p:nvSpPr>
          <p:cNvPr id="1650"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652" name="Generate a Graph…"/>
          <p:cNvSpPr txBox="1"/>
          <p:nvPr>
            <p:ph type="body" idx="13"/>
          </p:nvPr>
        </p:nvSpPr>
        <p:spPr>
          <a:prstGeom prst="rect">
            <a:avLst/>
          </a:prstGeom>
        </p:spPr>
        <p:txBody>
          <a:bodyPr/>
          <a:lstStyle/>
          <a:p>
            <a:pPr>
              <a:defRPr>
                <a:solidFill>
                  <a:srgbClr val="FFFFFF"/>
                </a:solidFill>
              </a:defRPr>
            </a:pPr>
            <a:r>
              <a:t>Generate a Graph</a:t>
            </a:r>
          </a:p>
          <a:p>
            <a:pPr>
              <a:defRPr>
                <a:solidFill>
                  <a:srgbClr val="B3BAC6"/>
                </a:solidFill>
              </a:defRPr>
            </a:pPr>
            <a:r>
              <a:t>Run the </a:t>
            </a:r>
            <a:r>
              <a:rPr>
                <a:latin typeface="Courier"/>
                <a:ea typeface="Courier"/>
                <a:cs typeface="Courier"/>
                <a:sym typeface="Courier"/>
              </a:rPr>
              <a:t>terraform graph</a:t>
            </a:r>
            <a:r>
              <a:t> command against the Terraform configurations from the previous exercise</a:t>
            </a:r>
          </a:p>
          <a:p>
            <a:pPr>
              <a:defRPr>
                <a:solidFill>
                  <a:srgbClr val="B3BAC6"/>
                </a:solidFill>
              </a:defRPr>
            </a:pPr>
            <a:r>
              <a:t>Paste the output into </a:t>
            </a:r>
            <a:r>
              <a:rPr>
                <a:latin typeface="Courier"/>
                <a:ea typeface="Courier"/>
                <a:cs typeface="Courier"/>
                <a:sym typeface="Courier"/>
              </a:rPr>
              <a:t>www.webgraphviz.com</a:t>
            </a:r>
            <a:r>
              <a:t> to generate the graph</a:t>
            </a:r>
          </a:p>
        </p:txBody>
      </p:sp>
      <p:sp>
        <p:nvSpPr>
          <p:cNvPr id="1653"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7" name="&gt; terraform graph…"/>
          <p:cNvSpPr txBox="1"/>
          <p:nvPr>
            <p:ph type="body" idx="13"/>
          </p:nvPr>
        </p:nvSpPr>
        <p:spPr>
          <a:xfrm>
            <a:off x="5634672" y="1698656"/>
            <a:ext cx="17650044" cy="7691121"/>
          </a:xfrm>
          <a:prstGeom prst="rect">
            <a:avLst/>
          </a:prstGeom>
          <a:extLst>
            <a:ext uri="{C572A759-6A51-4108-AA02-DFA0A04FC94B}">
              <ma14:wrappingTextBoxFlag xmlns:ma14="http://schemas.microsoft.com/office/mac/drawingml/2011/main" val="1"/>
            </a:ext>
          </a:extLst>
        </p:spPr>
        <p:txBody>
          <a:bodyPr/>
          <a:lstStyle/>
          <a:p>
            <a:pPr>
              <a:lnSpc>
                <a:spcPct val="120000"/>
              </a:lnSpc>
              <a:spcBef>
                <a:spcPts val="0"/>
              </a:spcBef>
              <a:defRPr sz="3000">
                <a:solidFill>
                  <a:srgbClr val="FFFFFF"/>
                </a:solidFill>
                <a:latin typeface="Courier"/>
                <a:ea typeface="Courier"/>
                <a:cs typeface="Courier"/>
                <a:sym typeface="Courier"/>
              </a:defRPr>
            </a:pPr>
            <a:r>
              <a:t>&gt; terraform graph</a:t>
            </a:r>
          </a:p>
          <a:p>
            <a:pPr>
              <a:lnSpc>
                <a:spcPct val="120000"/>
              </a:lnSpc>
              <a:spcBef>
                <a:spcPts val="0"/>
              </a:spcBef>
              <a:defRPr sz="3000">
                <a:solidFill>
                  <a:srgbClr val="FFFFFF"/>
                </a:solidFill>
                <a:latin typeface="Courier"/>
                <a:ea typeface="Courier"/>
                <a:cs typeface="Courier"/>
                <a:sym typeface="Courier"/>
              </a:defRPr>
            </a:pPr>
            <a:r>
              <a:t>digraph {</a:t>
            </a:r>
          </a:p>
          <a:p>
            <a:pPr>
              <a:lnSpc>
                <a:spcPct val="120000"/>
              </a:lnSpc>
              <a:spcBef>
                <a:spcPts val="0"/>
              </a:spcBef>
              <a:defRPr sz="3000">
                <a:solidFill>
                  <a:srgbClr val="FFFFFF"/>
                </a:solidFill>
                <a:latin typeface="Courier"/>
                <a:ea typeface="Courier"/>
                <a:cs typeface="Courier"/>
                <a:sym typeface="Courier"/>
              </a:defRPr>
            </a:pPr>
            <a:r>
              <a:t>	compound = "true"</a:t>
            </a:r>
          </a:p>
          <a:p>
            <a:pPr>
              <a:lnSpc>
                <a:spcPct val="120000"/>
              </a:lnSpc>
              <a:spcBef>
                <a:spcPts val="0"/>
              </a:spcBef>
              <a:defRPr sz="3000">
                <a:solidFill>
                  <a:srgbClr val="FFFFFF"/>
                </a:solidFill>
                <a:latin typeface="Courier"/>
                <a:ea typeface="Courier"/>
                <a:cs typeface="Courier"/>
                <a:sym typeface="Courier"/>
              </a:defRPr>
            </a:pPr>
            <a:r>
              <a:t>	newrank = "true"</a:t>
            </a:r>
          </a:p>
          <a:p>
            <a:pPr>
              <a:lnSpc>
                <a:spcPct val="120000"/>
              </a:lnSpc>
              <a:spcBef>
                <a:spcPts val="0"/>
              </a:spcBef>
              <a:defRPr sz="3000">
                <a:solidFill>
                  <a:srgbClr val="FFFFFF"/>
                </a:solidFill>
                <a:latin typeface="Courier"/>
                <a:ea typeface="Courier"/>
                <a:cs typeface="Courier"/>
                <a:sym typeface="Courier"/>
              </a:defRPr>
            </a:pPr>
            <a:r>
              <a:t>	subgraph "root" {</a:t>
            </a:r>
          </a:p>
          <a:p>
            <a:pPr>
              <a:lnSpc>
                <a:spcPct val="120000"/>
              </a:lnSpc>
              <a:spcBef>
                <a:spcPts val="0"/>
              </a:spcBef>
              <a:defRPr sz="3000">
                <a:solidFill>
                  <a:srgbClr val="FFFFFF"/>
                </a:solidFill>
                <a:latin typeface="Courier"/>
                <a:ea typeface="Courier"/>
                <a:cs typeface="Courier"/>
                <a:sym typeface="Courier"/>
              </a:defRPr>
            </a:pPr>
            <a:r>
              <a:t>		"[root] aws_instance.web" [label = "aws_instance.web", shape = "box"]</a:t>
            </a:r>
          </a:p>
          <a:p>
            <a:pPr>
              <a:lnSpc>
                <a:spcPct val="120000"/>
              </a:lnSpc>
              <a:spcBef>
                <a:spcPts val="0"/>
              </a:spcBef>
              <a:defRPr sz="3000">
                <a:solidFill>
                  <a:srgbClr val="FFFFFF"/>
                </a:solidFill>
                <a:latin typeface="Courier"/>
                <a:ea typeface="Courier"/>
                <a:cs typeface="Courier"/>
                <a:sym typeface="Courier"/>
              </a:defRPr>
            </a:pPr>
            <a:r>
              <a:t>		"[root] provider.aws" [label = "provider.aws", shape = "diamond"]</a:t>
            </a:r>
          </a:p>
          <a:p>
            <a:pPr>
              <a:lnSpc>
                <a:spcPct val="120000"/>
              </a:lnSpc>
              <a:spcBef>
                <a:spcPts val="0"/>
              </a:spcBef>
              <a:defRPr sz="3000">
                <a:solidFill>
                  <a:srgbClr val="FFFFFF"/>
                </a:solidFill>
                <a:latin typeface="Courier"/>
                <a:ea typeface="Courier"/>
                <a:cs typeface="Courier"/>
                <a:sym typeface="Courier"/>
              </a:defRPr>
            </a:pPr>
            <a:r>
              <a:t>		"[root] aws_instance.web" -&gt; "[root] provider.aws"</a:t>
            </a:r>
          </a:p>
          <a:p>
            <a:pPr>
              <a:lnSpc>
                <a:spcPct val="120000"/>
              </a:lnSpc>
              <a:spcBef>
                <a:spcPts val="0"/>
              </a:spcBef>
              <a:defRPr sz="3000">
                <a:solidFill>
                  <a:srgbClr val="FFFFFF"/>
                </a:solidFill>
                <a:latin typeface="Courier"/>
                <a:ea typeface="Courier"/>
                <a:cs typeface="Courier"/>
                <a:sym typeface="Courier"/>
              </a:defRPr>
            </a:pPr>
            <a:r>
              <a:t>		"[root] meta.count-boundary (count boundary fixup)" -&gt; "[root] ..."</a:t>
            </a:r>
          </a:p>
          <a:p>
            <a:pPr>
              <a:lnSpc>
                <a:spcPct val="120000"/>
              </a:lnSpc>
              <a:spcBef>
                <a:spcPts val="0"/>
              </a:spcBef>
              <a:defRPr sz="3000">
                <a:solidFill>
                  <a:srgbClr val="FFFFFF"/>
                </a:solidFill>
                <a:latin typeface="Courier"/>
                <a:ea typeface="Courier"/>
                <a:cs typeface="Courier"/>
                <a:sym typeface="Courier"/>
              </a:defRPr>
            </a:pPr>
            <a:r>
              <a:t>		"[root] provider.aws (close)" -&gt; "[root] aws_instance.web"</a:t>
            </a:r>
          </a:p>
          <a:p>
            <a:pPr>
              <a:lnSpc>
                <a:spcPct val="120000"/>
              </a:lnSpc>
              <a:spcBef>
                <a:spcPts val="0"/>
              </a:spcBef>
              <a:defRPr sz="3000">
                <a:solidFill>
                  <a:srgbClr val="FFFFFF"/>
                </a:solidFill>
                <a:latin typeface="Courier"/>
                <a:ea typeface="Courier"/>
                <a:cs typeface="Courier"/>
                <a:sym typeface="Courier"/>
              </a:defRPr>
            </a:pPr>
            <a:r>
              <a:t>		"[root] root" -&gt; "[root] meta.count-boundary (count boundary fixup)"</a:t>
            </a:r>
          </a:p>
          <a:p>
            <a:pPr>
              <a:lnSpc>
                <a:spcPct val="120000"/>
              </a:lnSpc>
              <a:spcBef>
                <a:spcPts val="0"/>
              </a:spcBef>
              <a:defRPr sz="3000">
                <a:solidFill>
                  <a:srgbClr val="FFFFFF"/>
                </a:solidFill>
                <a:latin typeface="Courier"/>
                <a:ea typeface="Courier"/>
                <a:cs typeface="Courier"/>
                <a:sym typeface="Courier"/>
              </a:defRPr>
            </a:pPr>
            <a:r>
              <a:t>		"[root] root" -&gt; "[root] provider.aws (close)"</a:t>
            </a:r>
          </a:p>
          <a:p>
            <a:pPr>
              <a:lnSpc>
                <a:spcPct val="120000"/>
              </a:lnSpc>
              <a:spcBef>
                <a:spcPts val="0"/>
              </a:spcBef>
              <a:defRPr sz="3000">
                <a:solidFill>
                  <a:srgbClr val="FFFFFF"/>
                </a:solidFill>
                <a:latin typeface="Courier"/>
                <a:ea typeface="Courier"/>
                <a:cs typeface="Courier"/>
                <a:sym typeface="Courier"/>
              </a:defRPr>
            </a:pPr>
            <a:r>
              <a:t>	}</a:t>
            </a:r>
          </a:p>
          <a:p>
            <a:pPr>
              <a:lnSpc>
                <a:spcPct val="120000"/>
              </a:lnSpc>
              <a:spcBef>
                <a:spcPts val="0"/>
              </a:spcBef>
              <a:defRPr sz="3000">
                <a:solidFill>
                  <a:srgbClr val="FFFFFF"/>
                </a:solidFill>
                <a:latin typeface="Courier"/>
                <a:ea typeface="Courier"/>
                <a:cs typeface="Courier"/>
                <a:sym typeface="Courier"/>
              </a:defRPr>
            </a:pPr>
            <a:r>
              <a:t>}</a:t>
            </a:r>
          </a:p>
        </p:txBody>
      </p:sp>
      <p:sp>
        <p:nvSpPr>
          <p:cNvPr id="1658"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2" name="terraform graph"/>
          <p:cNvSpPr txBox="1"/>
          <p:nvPr>
            <p:ph type="title"/>
          </p:nvPr>
        </p:nvSpPr>
        <p:spPr>
          <a:prstGeom prst="rect">
            <a:avLst/>
          </a:prstGeom>
        </p:spPr>
        <p:txBody>
          <a:bodyPr/>
          <a:lstStyle>
            <a:lvl1pPr>
              <a:defRPr>
                <a:latin typeface="Courier"/>
                <a:ea typeface="Courier"/>
                <a:cs typeface="Courier"/>
                <a:sym typeface="Courier"/>
              </a:defRPr>
            </a:lvl1pPr>
          </a:lstStyle>
          <a:p>
            <a:pPr>
              <a:defRPr>
                <a:latin typeface="+mn-lt"/>
                <a:ea typeface="+mn-ea"/>
                <a:cs typeface="+mn-cs"/>
                <a:sym typeface="Helvetica"/>
              </a:defRPr>
            </a:pPr>
            <a:r>
              <a:rPr>
                <a:latin typeface="Courier"/>
                <a:ea typeface="Courier"/>
                <a:cs typeface="Courier"/>
                <a:sym typeface="Courier"/>
              </a:rPr>
              <a:t>terraform graph</a:t>
            </a:r>
          </a:p>
        </p:txBody>
      </p:sp>
      <p:pic>
        <p:nvPicPr>
          <p:cNvPr id="1663" name="Screen Shot 2017-12-06 at 7.02.43 PM.png" descr="Screen Shot 2017-12-06 at 7.02.43 PM.png"/>
          <p:cNvPicPr>
            <a:picLocks noChangeAspect="1"/>
          </p:cNvPicPr>
          <p:nvPr/>
        </p:nvPicPr>
        <p:blipFill>
          <a:blip r:embed="rId3">
            <a:extLst/>
          </a:blip>
          <a:stretch>
            <a:fillRect/>
          </a:stretch>
        </p:blipFill>
        <p:spPr>
          <a:xfrm>
            <a:off x="552450" y="4243424"/>
            <a:ext cx="23279100" cy="6807201"/>
          </a:xfrm>
          <a:prstGeom prst="rect">
            <a:avLst/>
          </a:prstGeom>
          <a:ln w="12700">
            <a:miter lim="400000"/>
          </a:ln>
        </p:spPr>
      </p:pic>
      <p:sp>
        <p:nvSpPr>
          <p:cNvPr id="1664"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8" name="Terraform Graph"/>
          <p:cNvSpPr txBox="1"/>
          <p:nvPr>
            <p:ph type="title"/>
          </p:nvPr>
        </p:nvSpPr>
        <p:spPr>
          <a:prstGeom prst="rect">
            <a:avLst/>
          </a:prstGeom>
        </p:spPr>
        <p:txBody>
          <a:bodyPr/>
          <a:lstStyle/>
          <a:p>
            <a:pPr/>
            <a:r>
              <a:t>Terraform Graph</a:t>
            </a:r>
          </a:p>
        </p:txBody>
      </p:sp>
      <p:sp>
        <p:nvSpPr>
          <p:cNvPr id="1669" name="Useful for visualizing infrastructure and dependencies…"/>
          <p:cNvSpPr txBox="1"/>
          <p:nvPr>
            <p:ph type="body" idx="1"/>
          </p:nvPr>
        </p:nvSpPr>
        <p:spPr>
          <a:prstGeom prst="rect">
            <a:avLst/>
          </a:prstGeom>
        </p:spPr>
        <p:txBody>
          <a:bodyPr/>
          <a:lstStyle/>
          <a:p>
            <a:pPr/>
            <a:r>
              <a:t>Useful for visualizing infrastructure and dependencies</a:t>
            </a:r>
          </a:p>
          <a:p>
            <a:pPr/>
            <a:r>
              <a:t>Builds upon existing visualization technologies and open formats such as DOT</a:t>
            </a:r>
          </a:p>
          <a:p>
            <a:pPr/>
            <a:r>
              <a:t>Can optionally draw cycles (resources that depend on each other in a circle)</a:t>
            </a:r>
          </a:p>
        </p:txBody>
      </p:sp>
      <p:sp>
        <p:nvSpPr>
          <p:cNvPr id="1670"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 name="Rectangle"/>
          <p:cNvSpPr/>
          <p:nvPr/>
        </p:nvSpPr>
        <p:spPr>
          <a:xfrm>
            <a:off x="13688913" y="252246"/>
            <a:ext cx="10767120" cy="13155283"/>
          </a:xfrm>
          <a:prstGeom prst="rect">
            <a:avLst/>
          </a:prstGeom>
          <a:solidFill>
            <a:srgbClr val="272727"/>
          </a:solidFill>
          <a:ln w="12700">
            <a:miter lim="400000"/>
          </a:ln>
        </p:spPr>
        <p:txBody>
          <a:bodyPr lIns="50800" tIns="50800" rIns="50800" bIns="50800" anchor="ctr"/>
          <a:lstStyle/>
          <a:p>
            <a:pPr defTabSz="825500">
              <a:defRPr sz="3200"/>
            </a:pPr>
          </a:p>
        </p:txBody>
      </p:sp>
      <p:pic>
        <p:nvPicPr>
          <p:cNvPr id="426" name="Cloudcraft_-_Tools_for_AWS_pros.png" descr="Cloudcraft_-_Tools_for_AWS_pros.png"/>
          <p:cNvPicPr>
            <a:picLocks noChangeAspect="1"/>
          </p:cNvPicPr>
          <p:nvPr/>
        </p:nvPicPr>
        <p:blipFill>
          <a:blip r:embed="rId3">
            <a:extLst/>
          </a:blip>
          <a:stretch>
            <a:fillRect/>
          </a:stretch>
        </p:blipFill>
        <p:spPr>
          <a:xfrm>
            <a:off x="-1556999" y="2697503"/>
            <a:ext cx="14590199" cy="7609308"/>
          </a:xfrm>
          <a:prstGeom prst="rect">
            <a:avLst/>
          </a:prstGeom>
          <a:ln w="12700">
            <a:miter lim="400000"/>
          </a:ln>
        </p:spPr>
      </p:pic>
      <p:sp>
        <p:nvSpPr>
          <p:cNvPr id="427" name="577   def settings…"/>
          <p:cNvSpPr txBox="1"/>
          <p:nvPr/>
        </p:nvSpPr>
        <p:spPr>
          <a:xfrm>
            <a:off x="14746431" y="99314000"/>
            <a:ext cx="10235308" cy="518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825500">
              <a:defRPr sz="800">
                <a:solidFill>
                  <a:srgbClr val="000000"/>
                </a:solidFill>
                <a:latin typeface="Courier"/>
                <a:ea typeface="Courier"/>
                <a:cs typeface="Courier"/>
                <a:sym typeface="Courier"/>
              </a:defRPr>
            </a:pPr>
            <a:r>
              <a:t>577   def settings</a:t>
            </a:r>
          </a:p>
          <a:p>
            <a:pPr algn="l" defTabSz="825500">
              <a:defRPr sz="800">
                <a:solidFill>
                  <a:srgbClr val="000000"/>
                </a:solidFill>
                <a:latin typeface="Courier"/>
                <a:ea typeface="Courier"/>
                <a:cs typeface="Courier"/>
                <a:sym typeface="Courier"/>
              </a:defRPr>
            </a:pPr>
            <a:r>
              <a:t>578     if authorized_action(@account, @current_user, :read)</a:t>
            </a:r>
          </a:p>
          <a:p>
            <a:pPr algn="l" defTabSz="825500">
              <a:defRPr sz="800">
                <a:solidFill>
                  <a:srgbClr val="000000"/>
                </a:solidFill>
                <a:latin typeface="Courier"/>
                <a:ea typeface="Courier"/>
                <a:cs typeface="Courier"/>
                <a:sym typeface="Courier"/>
              </a:defRPr>
            </a:pPr>
            <a:r>
              <a:t>579       @available_reports = AccountReport.available_reports if @account.grants_right?(@current_user, @session, :read_reports)</a:t>
            </a:r>
          </a:p>
          <a:p>
            <a:pPr algn="l" defTabSz="825500">
              <a:defRPr sz="800">
                <a:solidFill>
                  <a:srgbClr val="000000"/>
                </a:solidFill>
                <a:latin typeface="Courier"/>
                <a:ea typeface="Courier"/>
                <a:cs typeface="Courier"/>
                <a:sym typeface="Courier"/>
              </a:defRPr>
            </a:pPr>
            <a:r>
              <a:t>580       if @available_reports</a:t>
            </a:r>
          </a:p>
          <a:p>
            <a:pPr algn="l" defTabSz="825500">
              <a:defRPr sz="800">
                <a:solidFill>
                  <a:srgbClr val="000000"/>
                </a:solidFill>
                <a:latin typeface="Courier"/>
                <a:ea typeface="Courier"/>
                <a:cs typeface="Courier"/>
                <a:sym typeface="Courier"/>
              </a:defRPr>
            </a:pPr>
            <a:r>
              <a:t>581         @last_complete_reports = {}</a:t>
            </a:r>
          </a:p>
          <a:p>
            <a:pPr algn="l" defTabSz="825500">
              <a:defRPr sz="800">
                <a:solidFill>
                  <a:srgbClr val="000000"/>
                </a:solidFill>
                <a:latin typeface="Courier"/>
                <a:ea typeface="Courier"/>
                <a:cs typeface="Courier"/>
                <a:sym typeface="Courier"/>
              </a:defRPr>
            </a:pPr>
            <a:r>
              <a:t>582         @last_reports = {}</a:t>
            </a:r>
          </a:p>
          <a:p>
            <a:pPr algn="l" defTabSz="825500">
              <a:defRPr sz="800">
                <a:solidFill>
                  <a:srgbClr val="000000"/>
                </a:solidFill>
                <a:latin typeface="Courier"/>
                <a:ea typeface="Courier"/>
                <a:cs typeface="Courier"/>
                <a:sym typeface="Courier"/>
              </a:defRPr>
            </a:pPr>
            <a:r>
              <a:t>583         if AccountReport.connection.adapter_name == 'PostgreSQL'</a:t>
            </a:r>
          </a:p>
          <a:p>
            <a:pPr algn="l" defTabSz="825500">
              <a:defRPr sz="800">
                <a:solidFill>
                  <a:srgbClr val="000000"/>
                </a:solidFill>
                <a:latin typeface="Courier"/>
                <a:ea typeface="Courier"/>
                <a:cs typeface="Courier"/>
                <a:sym typeface="Courier"/>
              </a:defRPr>
            </a:pPr>
            <a:r>
              <a:t>584           scope = @account.account_reports.select("DISTINCT ON (report_type) account_reports.*").order(:report_type)</a:t>
            </a:r>
          </a:p>
          <a:p>
            <a:pPr algn="l" defTabSz="825500">
              <a:defRPr sz="800">
                <a:solidFill>
                  <a:srgbClr val="000000"/>
                </a:solidFill>
                <a:latin typeface="Courier"/>
                <a:ea typeface="Courier"/>
                <a:cs typeface="Courier"/>
                <a:sym typeface="Courier"/>
              </a:defRPr>
            </a:pPr>
            <a:r>
              <a:t>585           @last_complete_reports = scope.last_complete_of_type(@available_reports.keys, nil).preload(:attachment).index_by(&amp;:report_type)</a:t>
            </a:r>
          </a:p>
          <a:p>
            <a:pPr algn="l" defTabSz="825500">
              <a:defRPr sz="800">
                <a:solidFill>
                  <a:srgbClr val="000000"/>
                </a:solidFill>
                <a:latin typeface="Courier"/>
                <a:ea typeface="Courier"/>
                <a:cs typeface="Courier"/>
                <a:sym typeface="Courier"/>
              </a:defRPr>
            </a:pPr>
            <a:r>
              <a:t>586           @last_reports = scope.last_of_type(@available_reports.keys, nil).index_by(&amp;:report_type)</a:t>
            </a:r>
          </a:p>
          <a:p>
            <a:pPr algn="l" defTabSz="825500">
              <a:defRPr sz="800">
                <a:solidFill>
                  <a:srgbClr val="000000"/>
                </a:solidFill>
                <a:latin typeface="Courier"/>
                <a:ea typeface="Courier"/>
                <a:cs typeface="Courier"/>
                <a:sym typeface="Courier"/>
              </a:defRPr>
            </a:pPr>
            <a:r>
              <a:t>587         else</a:t>
            </a:r>
          </a:p>
          <a:p>
            <a:pPr algn="l" defTabSz="825500">
              <a:defRPr sz="800">
                <a:solidFill>
                  <a:srgbClr val="000000"/>
                </a:solidFill>
                <a:latin typeface="Courier"/>
                <a:ea typeface="Courier"/>
                <a:cs typeface="Courier"/>
                <a:sym typeface="Courier"/>
              </a:defRPr>
            </a:pPr>
            <a:r>
              <a:t>588           @available_reports.keys.each do |report|</a:t>
            </a:r>
          </a:p>
          <a:p>
            <a:pPr algn="l" defTabSz="825500">
              <a:defRPr sz="800">
                <a:solidFill>
                  <a:srgbClr val="000000"/>
                </a:solidFill>
                <a:latin typeface="Courier"/>
                <a:ea typeface="Courier"/>
                <a:cs typeface="Courier"/>
                <a:sym typeface="Courier"/>
              </a:defRPr>
            </a:pPr>
            <a:r>
              <a:t>589             @last_complete_reports[report] = @account.account_reports.last_complete_of_type(report).first</a:t>
            </a:r>
          </a:p>
          <a:p>
            <a:pPr algn="l" defTabSz="825500">
              <a:defRPr sz="800">
                <a:solidFill>
                  <a:srgbClr val="000000"/>
                </a:solidFill>
                <a:latin typeface="Courier"/>
                <a:ea typeface="Courier"/>
                <a:cs typeface="Courier"/>
                <a:sym typeface="Courier"/>
              </a:defRPr>
            </a:pPr>
            <a:r>
              <a:t>590             @last_reports[report] = @account.account_reports.last_of_type(report).first</a:t>
            </a:r>
          </a:p>
          <a:p>
            <a:pPr algn="l" defTabSz="825500">
              <a:defRPr sz="800">
                <a:solidFill>
                  <a:srgbClr val="000000"/>
                </a:solidFill>
                <a:latin typeface="Courier"/>
                <a:ea typeface="Courier"/>
                <a:cs typeface="Courier"/>
                <a:sym typeface="Courier"/>
              </a:defRPr>
            </a:pPr>
            <a:r>
              <a:t>591           end</a:t>
            </a:r>
          </a:p>
          <a:p>
            <a:pPr algn="l" defTabSz="825500">
              <a:defRPr sz="800">
                <a:solidFill>
                  <a:srgbClr val="000000"/>
                </a:solidFill>
                <a:latin typeface="Courier"/>
                <a:ea typeface="Courier"/>
                <a:cs typeface="Courier"/>
                <a:sym typeface="Courier"/>
              </a:defRPr>
            </a:pPr>
            <a:r>
              <a:t>592         end</a:t>
            </a:r>
          </a:p>
          <a:p>
            <a:pPr algn="l" defTabSz="825500">
              <a:defRPr sz="800">
                <a:solidFill>
                  <a:srgbClr val="000000"/>
                </a:solidFill>
                <a:latin typeface="Courier"/>
                <a:ea typeface="Courier"/>
                <a:cs typeface="Courier"/>
                <a:sym typeface="Courier"/>
              </a:defRPr>
            </a:pPr>
            <a:r>
              <a:t>593       end</a:t>
            </a:r>
          </a:p>
          <a:p>
            <a:pPr algn="l" defTabSz="825500">
              <a:defRPr sz="800">
                <a:solidFill>
                  <a:srgbClr val="000000"/>
                </a:solidFill>
                <a:latin typeface="Courier"/>
                <a:ea typeface="Courier"/>
                <a:cs typeface="Courier"/>
                <a:sym typeface="Courier"/>
              </a:defRPr>
            </a:pPr>
            <a:r>
              <a:t>594       load_course_right_side</a:t>
            </a:r>
          </a:p>
          <a:p>
            <a:pPr algn="l" defTabSz="825500">
              <a:defRPr sz="800">
                <a:solidFill>
                  <a:srgbClr val="000000"/>
                </a:solidFill>
                <a:latin typeface="Courier"/>
                <a:ea typeface="Courier"/>
                <a:cs typeface="Courier"/>
                <a:sym typeface="Courier"/>
              </a:defRPr>
            </a:pPr>
            <a:r>
              <a:t>595       @account_users = @account.account_users</a:t>
            </a:r>
          </a:p>
          <a:p>
            <a:pPr algn="l" defTabSz="825500">
              <a:defRPr sz="800">
                <a:solidFill>
                  <a:srgbClr val="000000"/>
                </a:solidFill>
                <a:latin typeface="Courier"/>
                <a:ea typeface="Courier"/>
                <a:cs typeface="Courier"/>
                <a:sym typeface="Courier"/>
              </a:defRPr>
            </a:pPr>
            <a:r>
              <a:t>596       ActiveRecord::Associations::Preloader.new(@account_users, user: :communication_channels).run</a:t>
            </a:r>
          </a:p>
          <a:p>
            <a:pPr algn="l" defTabSz="825500">
              <a:defRPr sz="800">
                <a:solidFill>
                  <a:srgbClr val="000000"/>
                </a:solidFill>
                <a:latin typeface="Courier"/>
                <a:ea typeface="Courier"/>
                <a:cs typeface="Courier"/>
                <a:sym typeface="Courier"/>
              </a:defRPr>
            </a:pPr>
            <a:r>
              <a:t>597       order_hash = {}</a:t>
            </a:r>
          </a:p>
          <a:p>
            <a:pPr algn="l" defTabSz="825500">
              <a:defRPr sz="800">
                <a:solidFill>
                  <a:srgbClr val="000000"/>
                </a:solidFill>
                <a:latin typeface="Courier"/>
                <a:ea typeface="Courier"/>
                <a:cs typeface="Courier"/>
                <a:sym typeface="Courier"/>
              </a:defRPr>
            </a:pPr>
            <a:r>
              <a:t>598       @account.available_account_roles.each_with_index do |role, idx|</a:t>
            </a:r>
          </a:p>
          <a:p>
            <a:pPr algn="l" defTabSz="825500">
              <a:defRPr sz="800">
                <a:solidFill>
                  <a:srgbClr val="000000"/>
                </a:solidFill>
                <a:latin typeface="Courier"/>
                <a:ea typeface="Courier"/>
                <a:cs typeface="Courier"/>
                <a:sym typeface="Courier"/>
              </a:defRPr>
            </a:pPr>
            <a:r>
              <a:t>599         order_hash[role.id] = idx</a:t>
            </a:r>
          </a:p>
          <a:p>
            <a:pPr algn="l" defTabSz="825500">
              <a:defRPr sz="800">
                <a:solidFill>
                  <a:srgbClr val="000000"/>
                </a:solidFill>
                <a:latin typeface="Courier"/>
                <a:ea typeface="Courier"/>
                <a:cs typeface="Courier"/>
                <a:sym typeface="Courier"/>
              </a:defRPr>
            </a:pPr>
            <a:r>
              <a:t>600       end</a:t>
            </a:r>
          </a:p>
          <a:p>
            <a:pPr algn="l" defTabSz="825500">
              <a:defRPr sz="800">
                <a:solidFill>
                  <a:srgbClr val="000000"/>
                </a:solidFill>
                <a:latin typeface="Courier"/>
                <a:ea typeface="Courier"/>
                <a:cs typeface="Courier"/>
                <a:sym typeface="Courier"/>
              </a:defRPr>
            </a:pPr>
            <a:r>
              <a:t>601       @account_users = @account_users.select(&amp;:user).sort_by{|au| [order_hash[au.role_id] || CanvasSort::Last, Canvas::ICU.collation_key(au.user.sortable_name)] }</a:t>
            </a:r>
          </a:p>
          <a:p>
            <a:pPr algn="l" defTabSz="825500">
              <a:defRPr sz="800">
                <a:solidFill>
                  <a:srgbClr val="000000"/>
                </a:solidFill>
                <a:latin typeface="Courier"/>
                <a:ea typeface="Courier"/>
                <a:cs typeface="Courier"/>
                <a:sym typeface="Courier"/>
              </a:defRPr>
            </a:pPr>
            <a:r>
              <a:t>602       @alerts = @account.alerts</a:t>
            </a:r>
          </a:p>
          <a:p>
            <a:pPr algn="l" defTabSz="825500">
              <a:defRPr sz="800">
                <a:solidFill>
                  <a:srgbClr val="000000"/>
                </a:solidFill>
                <a:latin typeface="Courier"/>
                <a:ea typeface="Courier"/>
                <a:cs typeface="Courier"/>
                <a:sym typeface="Courier"/>
              </a:defRPr>
            </a:pPr>
            <a:r>
              <a:t>603 </a:t>
            </a:r>
          </a:p>
          <a:p>
            <a:pPr algn="l" defTabSz="825500">
              <a:defRPr sz="800">
                <a:solidFill>
                  <a:srgbClr val="000000"/>
                </a:solidFill>
                <a:latin typeface="Courier"/>
                <a:ea typeface="Courier"/>
                <a:cs typeface="Courier"/>
                <a:sym typeface="Courier"/>
              </a:defRPr>
            </a:pPr>
            <a:r>
              <a:t>604       @account_roles = @account.available_account_roles.sort_by(&amp;:display_sort_index).map{|role| {:id =&gt; role.id, :label =&gt; role.label}}</a:t>
            </a:r>
          </a:p>
          <a:p>
            <a:pPr algn="l" defTabSz="825500">
              <a:defRPr sz="800">
                <a:solidFill>
                  <a:srgbClr val="000000"/>
                </a:solidFill>
                <a:latin typeface="Courier"/>
                <a:ea typeface="Courier"/>
                <a:cs typeface="Courier"/>
                <a:sym typeface="Courier"/>
              </a:defRPr>
            </a:pPr>
            <a:r>
              <a:t>605       @course_roles = @account.available_course_roles.sort_by(&amp;:display_sort_index).map{|role| {:id =&gt; role.id, :label =&gt; role.label}}</a:t>
            </a:r>
          </a:p>
          <a:p>
            <a:pPr algn="l" defTabSz="825500">
              <a:defRPr sz="800">
                <a:solidFill>
                  <a:srgbClr val="000000"/>
                </a:solidFill>
                <a:latin typeface="Courier"/>
                <a:ea typeface="Courier"/>
                <a:cs typeface="Courier"/>
                <a:sym typeface="Courier"/>
              </a:defRPr>
            </a:pPr>
            <a:r>
              <a:t>606 </a:t>
            </a:r>
          </a:p>
          <a:p>
            <a:pPr algn="l" defTabSz="825500">
              <a:defRPr sz="800">
                <a:solidFill>
                  <a:srgbClr val="000000"/>
                </a:solidFill>
                <a:latin typeface="Courier"/>
                <a:ea typeface="Courier"/>
                <a:cs typeface="Courier"/>
                <a:sym typeface="Courier"/>
              </a:defRPr>
            </a:pPr>
            <a:r>
              <a:t>607       @announcements = @account.announcements</a:t>
            </a:r>
          </a:p>
          <a:p>
            <a:pPr algn="l" defTabSz="825500">
              <a:defRPr sz="800">
                <a:solidFill>
                  <a:srgbClr val="000000"/>
                </a:solidFill>
                <a:latin typeface="Courier"/>
                <a:ea typeface="Courier"/>
                <a:cs typeface="Courier"/>
                <a:sym typeface="Courier"/>
              </a:defRPr>
            </a:pPr>
            <a:r>
              <a:t>608       @external_integration_keys = ExternalIntegrationKey.indexed_keys_for(@account)</a:t>
            </a:r>
          </a:p>
          <a:p>
            <a:pPr algn="l" defTabSz="825500">
              <a:defRPr sz="800">
                <a:solidFill>
                  <a:srgbClr val="000000"/>
                </a:solidFill>
                <a:latin typeface="Courier"/>
                <a:ea typeface="Courier"/>
                <a:cs typeface="Courier"/>
                <a:sym typeface="Courier"/>
              </a:defRPr>
            </a:pPr>
            <a:r>
              <a:t>609 </a:t>
            </a:r>
          </a:p>
          <a:p>
            <a:pPr algn="l" defTabSz="825500">
              <a:defRPr sz="800">
                <a:solidFill>
                  <a:srgbClr val="000000"/>
                </a:solidFill>
                <a:latin typeface="Courier"/>
                <a:ea typeface="Courier"/>
                <a:cs typeface="Courier"/>
                <a:sym typeface="Courier"/>
              </a:defRPr>
            </a:pPr>
            <a:r>
              <a:t>610       js_env({</a:t>
            </a:r>
          </a:p>
          <a:p>
            <a:pPr algn="l" defTabSz="825500">
              <a:defRPr sz="800">
                <a:solidFill>
                  <a:srgbClr val="000000"/>
                </a:solidFill>
                <a:latin typeface="Courier"/>
                <a:ea typeface="Courier"/>
                <a:cs typeface="Courier"/>
                <a:sym typeface="Courier"/>
              </a:defRPr>
            </a:pPr>
            <a:r>
              <a:t>611         APP_CENTER: { enabled: Canvas::Plugin.find(:app_center).enabled? },</a:t>
            </a:r>
          </a:p>
          <a:p>
            <a:pPr algn="l" defTabSz="825500">
              <a:defRPr sz="800">
                <a:solidFill>
                  <a:srgbClr val="000000"/>
                </a:solidFill>
                <a:latin typeface="Courier"/>
                <a:ea typeface="Courier"/>
                <a:cs typeface="Courier"/>
                <a:sym typeface="Courier"/>
              </a:defRPr>
            </a:pPr>
            <a:r>
              <a:t>612         LTI_LAUNCH_URL: account_tool_proxy_registration_path(@account),</a:t>
            </a:r>
          </a:p>
          <a:p>
            <a:pPr algn="l" defTabSz="825500">
              <a:defRPr sz="800">
                <a:solidFill>
                  <a:srgbClr val="000000"/>
                </a:solidFill>
                <a:latin typeface="Courier"/>
                <a:ea typeface="Courier"/>
                <a:cs typeface="Courier"/>
                <a:sym typeface="Courier"/>
              </a:defRPr>
            </a:pPr>
            <a:r>
              <a:t>613         CONTEXT_BASE_URL: "/accounts/#{@context.id}"</a:t>
            </a:r>
          </a:p>
          <a:p>
            <a:pPr algn="l" defTabSz="825500">
              <a:defRPr sz="800">
                <a:solidFill>
                  <a:srgbClr val="000000"/>
                </a:solidFill>
                <a:latin typeface="Courier"/>
                <a:ea typeface="Courier"/>
                <a:cs typeface="Courier"/>
                <a:sym typeface="Courier"/>
              </a:defRPr>
            </a:pPr>
            <a:r>
              <a:t>614       })</a:t>
            </a:r>
          </a:p>
          <a:p>
            <a:pPr algn="l" defTabSz="825500">
              <a:defRPr sz="800">
                <a:solidFill>
                  <a:srgbClr val="000000"/>
                </a:solidFill>
                <a:latin typeface="Courier"/>
                <a:ea typeface="Courier"/>
                <a:cs typeface="Courier"/>
                <a:sym typeface="Courier"/>
              </a:defRPr>
            </a:pPr>
            <a:r>
              <a:t>615     end</a:t>
            </a:r>
          </a:p>
          <a:p>
            <a:pPr algn="l" defTabSz="825500">
              <a:defRPr sz="800">
                <a:solidFill>
                  <a:srgbClr val="000000"/>
                </a:solidFill>
                <a:latin typeface="Courier"/>
                <a:ea typeface="Courier"/>
                <a:cs typeface="Courier"/>
                <a:sym typeface="Courier"/>
              </a:defRPr>
            </a:pPr>
            <a:r>
              <a:t>616   end</a:t>
            </a:r>
          </a:p>
        </p:txBody>
      </p:sp>
      <p:sp>
        <p:nvSpPr>
          <p:cNvPr id="428" name="475   def update…"/>
          <p:cNvSpPr txBox="1"/>
          <p:nvPr/>
        </p:nvSpPr>
        <p:spPr>
          <a:xfrm>
            <a:off x="13825980" y="304800"/>
            <a:ext cx="15867405" cy="131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defTabSz="457200">
              <a:defRPr sz="1300">
                <a:latin typeface="Courier"/>
                <a:ea typeface="Courier"/>
                <a:cs typeface="Courier"/>
                <a:sym typeface="Courier"/>
              </a:defRPr>
            </a:pPr>
            <a:r>
              <a:t>475   def update</a:t>
            </a:r>
          </a:p>
          <a:p>
            <a:pPr algn="l" defTabSz="457200">
              <a:defRPr sz="1300">
                <a:latin typeface="Courier"/>
                <a:ea typeface="Courier"/>
                <a:cs typeface="Courier"/>
                <a:sym typeface="Courier"/>
              </a:defRPr>
            </a:pPr>
            <a:r>
              <a:t>476     return update_api if api_request?</a:t>
            </a:r>
          </a:p>
          <a:p>
            <a:pPr algn="l" defTabSz="457200">
              <a:defRPr sz="1300">
                <a:latin typeface="Courier"/>
                <a:ea typeface="Courier"/>
                <a:cs typeface="Courier"/>
                <a:sym typeface="Courier"/>
              </a:defRPr>
            </a:pPr>
            <a:r>
              <a:t>477 </a:t>
            </a:r>
          </a:p>
          <a:p>
            <a:pPr algn="l" defTabSz="457200">
              <a:defRPr sz="1300">
                <a:latin typeface="Courier"/>
                <a:ea typeface="Courier"/>
                <a:cs typeface="Courier"/>
                <a:sym typeface="Courier"/>
              </a:defRPr>
            </a:pPr>
            <a:r>
              <a:t>478     if authorized_action(@account, @current_user, :manage_account_settings)</a:t>
            </a:r>
          </a:p>
          <a:p>
            <a:pPr algn="l" defTabSz="457200">
              <a:defRPr sz="1300">
                <a:latin typeface="Courier"/>
                <a:ea typeface="Courier"/>
                <a:cs typeface="Courier"/>
                <a:sym typeface="Courier"/>
              </a:defRPr>
            </a:pPr>
            <a:r>
              <a:t>479       respond_to do |format|</a:t>
            </a:r>
          </a:p>
          <a:p>
            <a:pPr algn="l" defTabSz="457200">
              <a:defRPr sz="1300">
                <a:latin typeface="Courier"/>
                <a:ea typeface="Courier"/>
                <a:cs typeface="Courier"/>
                <a:sym typeface="Courier"/>
              </a:defRPr>
            </a:pPr>
            <a:r>
              <a:t>480 </a:t>
            </a:r>
          </a:p>
          <a:p>
            <a:pPr algn="l" defTabSz="457200">
              <a:defRPr sz="1300">
                <a:latin typeface="Courier"/>
                <a:ea typeface="Courier"/>
                <a:cs typeface="Courier"/>
                <a:sym typeface="Courier"/>
              </a:defRPr>
            </a:pPr>
            <a:r>
              <a:t>481         custom_help_links = params[:account].delete :custom_help_links</a:t>
            </a:r>
          </a:p>
          <a:p>
            <a:pPr algn="l" defTabSz="457200">
              <a:defRPr sz="1300">
                <a:latin typeface="Courier"/>
                <a:ea typeface="Courier"/>
                <a:cs typeface="Courier"/>
                <a:sym typeface="Courier"/>
              </a:defRPr>
            </a:pPr>
            <a:r>
              <a:t>482         if custom_help_links</a:t>
            </a:r>
          </a:p>
          <a:p>
            <a:pPr algn="l" defTabSz="457200">
              <a:defRPr sz="1300">
                <a:latin typeface="Courier"/>
                <a:ea typeface="Courier"/>
                <a:cs typeface="Courier"/>
                <a:sym typeface="Courier"/>
              </a:defRPr>
            </a:pPr>
            <a:r>
              <a:t>483           @account.settings[:custom_help_links] = custom_help_links.select{|k, h| h['state'] != 'deleted'}.sort.map do |index_with_hash|</a:t>
            </a:r>
          </a:p>
          <a:p>
            <a:pPr algn="l" defTabSz="457200">
              <a:defRPr sz="1300">
                <a:latin typeface="Courier"/>
                <a:ea typeface="Courier"/>
                <a:cs typeface="Courier"/>
                <a:sym typeface="Courier"/>
              </a:defRPr>
            </a:pPr>
            <a:r>
              <a:t>484             hash = index_with_hash[1]</a:t>
            </a:r>
          </a:p>
          <a:p>
            <a:pPr algn="l" defTabSz="457200">
              <a:defRPr sz="1300">
                <a:latin typeface="Courier"/>
                <a:ea typeface="Courier"/>
                <a:cs typeface="Courier"/>
                <a:sym typeface="Courier"/>
              </a:defRPr>
            </a:pPr>
            <a:r>
              <a:t>485             hash.delete('state')</a:t>
            </a:r>
          </a:p>
          <a:p>
            <a:pPr algn="l" defTabSz="457200">
              <a:defRPr sz="1300">
                <a:latin typeface="Courier"/>
                <a:ea typeface="Courier"/>
                <a:cs typeface="Courier"/>
                <a:sym typeface="Courier"/>
              </a:defRPr>
            </a:pPr>
            <a:r>
              <a:t>486             hash.assert_valid_keys ["text", "subtext", "url", "available_to"]</a:t>
            </a:r>
          </a:p>
          <a:p>
            <a:pPr algn="l" defTabSz="457200">
              <a:defRPr sz="1300">
                <a:latin typeface="Courier"/>
                <a:ea typeface="Courier"/>
                <a:cs typeface="Courier"/>
                <a:sym typeface="Courier"/>
              </a:defRPr>
            </a:pPr>
            <a:r>
              <a:t>487             hash</a:t>
            </a:r>
          </a:p>
          <a:p>
            <a:pPr algn="l" defTabSz="457200">
              <a:defRPr sz="1300">
                <a:latin typeface="Courier"/>
                <a:ea typeface="Courier"/>
                <a:cs typeface="Courier"/>
                <a:sym typeface="Courier"/>
              </a:defRPr>
            </a:pPr>
            <a:r>
              <a:t>488           end</a:t>
            </a:r>
          </a:p>
          <a:p>
            <a:pPr algn="l" defTabSz="457200">
              <a:defRPr sz="1300">
                <a:latin typeface="Courier"/>
                <a:ea typeface="Courier"/>
                <a:cs typeface="Courier"/>
                <a:sym typeface="Courier"/>
              </a:defRPr>
            </a:pPr>
            <a:r>
              <a:t>489         end</a:t>
            </a:r>
          </a:p>
          <a:p>
            <a:pPr algn="l" defTabSz="457200">
              <a:defRPr sz="1300">
                <a:latin typeface="Courier"/>
                <a:ea typeface="Courier"/>
                <a:cs typeface="Courier"/>
                <a:sym typeface="Courier"/>
              </a:defRPr>
            </a:pPr>
            <a:r>
              <a:t>490 </a:t>
            </a:r>
          </a:p>
          <a:p>
            <a:pPr algn="l" defTabSz="457200">
              <a:defRPr sz="1300">
                <a:latin typeface="Courier"/>
                <a:ea typeface="Courier"/>
                <a:cs typeface="Courier"/>
                <a:sym typeface="Courier"/>
              </a:defRPr>
            </a:pPr>
            <a:r>
              <a:t>491         params[:account][:turnitin_host] = validated_turnitin_host(params[:account][:turnitin_host])</a:t>
            </a:r>
          </a:p>
          <a:p>
            <a:pPr algn="l" defTabSz="457200">
              <a:defRPr sz="1300">
                <a:latin typeface="Courier"/>
                <a:ea typeface="Courier"/>
                <a:cs typeface="Courier"/>
                <a:sym typeface="Courier"/>
              </a:defRPr>
            </a:pPr>
            <a:r>
              <a:t>492         enable_user_notes = params[:account].delete :enable_user_notes</a:t>
            </a:r>
          </a:p>
          <a:p>
            <a:pPr algn="l" defTabSz="457200">
              <a:defRPr sz="1300">
                <a:latin typeface="Courier"/>
                <a:ea typeface="Courier"/>
                <a:cs typeface="Courier"/>
                <a:sym typeface="Courier"/>
              </a:defRPr>
            </a:pPr>
            <a:r>
              <a:t>493         allow_sis_import = params[:account].delete :allow_sis_import</a:t>
            </a:r>
          </a:p>
          <a:p>
            <a:pPr algn="l" defTabSz="457200">
              <a:defRPr sz="1300">
                <a:latin typeface="Courier"/>
                <a:ea typeface="Courier"/>
                <a:cs typeface="Courier"/>
                <a:sym typeface="Courier"/>
              </a:defRPr>
            </a:pPr>
            <a:r>
              <a:t>494         params[:account].delete :default_user_storage_quota_mb unless @account.root_account? &amp;&amp; !@account.site_admin?</a:t>
            </a:r>
          </a:p>
          <a:p>
            <a:pPr algn="l" defTabSz="457200">
              <a:defRPr sz="1300">
                <a:latin typeface="Courier"/>
                <a:ea typeface="Courier"/>
                <a:cs typeface="Courier"/>
                <a:sym typeface="Courier"/>
              </a:defRPr>
            </a:pPr>
            <a:r>
              <a:t>495         unless @account.grants_right? @current_user, :manage_storage_quotas</a:t>
            </a:r>
          </a:p>
          <a:p>
            <a:pPr algn="l" defTabSz="457200">
              <a:defRPr sz="1300">
                <a:latin typeface="Courier"/>
                <a:ea typeface="Courier"/>
                <a:cs typeface="Courier"/>
                <a:sym typeface="Courier"/>
              </a:defRPr>
            </a:pPr>
            <a:r>
              <a:t>496           [:storage_quota, :default_storage_quota, :default_storage_quota_mb,</a:t>
            </a:r>
          </a:p>
          <a:p>
            <a:pPr algn="l" defTabSz="457200">
              <a:defRPr sz="1300">
                <a:latin typeface="Courier"/>
                <a:ea typeface="Courier"/>
                <a:cs typeface="Courier"/>
                <a:sym typeface="Courier"/>
              </a:defRPr>
            </a:pPr>
            <a:r>
              <a:t>497            :default_user_storage_quota, :default_user_storage_quota_mb,</a:t>
            </a:r>
          </a:p>
          <a:p>
            <a:pPr algn="l" defTabSz="457200">
              <a:defRPr sz="1300">
                <a:latin typeface="Courier"/>
                <a:ea typeface="Courier"/>
                <a:cs typeface="Courier"/>
                <a:sym typeface="Courier"/>
              </a:defRPr>
            </a:pPr>
            <a:r>
              <a:t>498            :default_group_storage_quota, :default_group_storage_quota_mb].each { |key| params[:account].delete key }</a:t>
            </a:r>
          </a:p>
          <a:p>
            <a:pPr algn="l" defTabSz="457200">
              <a:defRPr sz="1300">
                <a:latin typeface="Courier"/>
                <a:ea typeface="Courier"/>
                <a:cs typeface="Courier"/>
                <a:sym typeface="Courier"/>
              </a:defRPr>
            </a:pPr>
            <a:r>
              <a:t>499         end</a:t>
            </a:r>
          </a:p>
          <a:p>
            <a:pPr algn="l" defTabSz="457200">
              <a:defRPr sz="1300">
                <a:latin typeface="Courier"/>
                <a:ea typeface="Courier"/>
                <a:cs typeface="Courier"/>
                <a:sym typeface="Courier"/>
              </a:defRPr>
            </a:pPr>
            <a:r>
              <a:t>500         if params[:account][:services]</a:t>
            </a:r>
          </a:p>
          <a:p>
            <a:pPr algn="l" defTabSz="457200">
              <a:defRPr sz="1300">
                <a:latin typeface="Courier"/>
                <a:ea typeface="Courier"/>
                <a:cs typeface="Courier"/>
                <a:sym typeface="Courier"/>
              </a:defRPr>
            </a:pPr>
            <a:r>
              <a:t>501           params[:account][:services].slice(*Account.services_exposed_to_ui_hash(nil, @current_user, @account).keys).each do |key, value|</a:t>
            </a:r>
          </a:p>
          <a:p>
            <a:pPr algn="l" defTabSz="457200">
              <a:defRPr sz="1300">
                <a:latin typeface="Courier"/>
                <a:ea typeface="Courier"/>
                <a:cs typeface="Courier"/>
                <a:sym typeface="Courier"/>
              </a:defRPr>
            </a:pPr>
            <a:r>
              <a:t>502             @account.set_service_availability(key, value == '1')</a:t>
            </a:r>
          </a:p>
          <a:p>
            <a:pPr algn="l" defTabSz="457200">
              <a:defRPr sz="1300">
                <a:latin typeface="Courier"/>
                <a:ea typeface="Courier"/>
                <a:cs typeface="Courier"/>
                <a:sym typeface="Courier"/>
              </a:defRPr>
            </a:pPr>
            <a:r>
              <a:t>503           end</a:t>
            </a:r>
          </a:p>
          <a:p>
            <a:pPr algn="l" defTabSz="457200">
              <a:defRPr sz="1300">
                <a:latin typeface="Courier"/>
                <a:ea typeface="Courier"/>
                <a:cs typeface="Courier"/>
                <a:sym typeface="Courier"/>
              </a:defRPr>
            </a:pPr>
            <a:r>
              <a:t>504           params[:account].delete :services</a:t>
            </a:r>
          </a:p>
          <a:p>
            <a:pPr algn="l" defTabSz="457200">
              <a:defRPr sz="1300">
                <a:latin typeface="Courier"/>
                <a:ea typeface="Courier"/>
                <a:cs typeface="Courier"/>
                <a:sym typeface="Courier"/>
              </a:defRPr>
            </a:pPr>
            <a:r>
              <a:t>505         end</a:t>
            </a:r>
          </a:p>
          <a:p>
            <a:pPr algn="l" defTabSz="457200">
              <a:defRPr sz="1300">
                <a:latin typeface="Courier"/>
                <a:ea typeface="Courier"/>
                <a:cs typeface="Courier"/>
                <a:sym typeface="Courier"/>
              </a:defRPr>
            </a:pPr>
            <a:r>
              <a:t>506         if @account.grants_right?(@current_user, :manage_site_settings)</a:t>
            </a:r>
          </a:p>
          <a:p>
            <a:pPr algn="l" defTabSz="457200">
              <a:defRPr sz="1300">
                <a:latin typeface="Courier"/>
                <a:ea typeface="Courier"/>
                <a:cs typeface="Courier"/>
                <a:sym typeface="Courier"/>
              </a:defRPr>
            </a:pPr>
            <a:r>
              <a:t>507           # If the setting is present (update is called from 2 different settings forms, one for notifications)</a:t>
            </a:r>
          </a:p>
          <a:p>
            <a:pPr algn="l" defTabSz="457200">
              <a:defRPr sz="1300">
                <a:latin typeface="Courier"/>
                <a:ea typeface="Courier"/>
                <a:cs typeface="Courier"/>
                <a:sym typeface="Courier"/>
              </a:defRPr>
            </a:pPr>
            <a:r>
              <a:t>508           if params[:account][:settings] &amp;&amp; params[:account][:settings][:outgoing_email_default_name_option].present?</a:t>
            </a:r>
          </a:p>
          <a:p>
            <a:pPr algn="l" defTabSz="457200">
              <a:defRPr sz="1300">
                <a:latin typeface="Courier"/>
                <a:ea typeface="Courier"/>
                <a:cs typeface="Courier"/>
                <a:sym typeface="Courier"/>
              </a:defRPr>
            </a:pPr>
            <a:r>
              <a:t>509             # If set to default, remove the custom name so it doesn't get saved</a:t>
            </a:r>
          </a:p>
          <a:p>
            <a:pPr algn="l" defTabSz="457200">
              <a:defRPr sz="1300">
                <a:latin typeface="Courier"/>
                <a:ea typeface="Courier"/>
                <a:cs typeface="Courier"/>
                <a:sym typeface="Courier"/>
              </a:defRPr>
            </a:pPr>
            <a:r>
              <a:t>510             params[:account][:settings][:outgoing_email_default_name] = '' if params[:account][:settings][:outgoing_email_default_name_option] == 'default'</a:t>
            </a:r>
          </a:p>
          <a:p>
            <a:pPr algn="l" defTabSz="457200">
              <a:defRPr sz="1300">
                <a:latin typeface="Courier"/>
                <a:ea typeface="Courier"/>
                <a:cs typeface="Courier"/>
                <a:sym typeface="Courier"/>
              </a:defRPr>
            </a:pPr>
            <a:r>
              <a:t>511           end</a:t>
            </a:r>
          </a:p>
          <a:p>
            <a:pPr algn="l" defTabSz="457200">
              <a:defRPr sz="1300">
                <a:latin typeface="Courier"/>
                <a:ea typeface="Courier"/>
                <a:cs typeface="Courier"/>
                <a:sym typeface="Courier"/>
              </a:defRPr>
            </a:pPr>
            <a:r>
              <a:t>512 </a:t>
            </a:r>
          </a:p>
          <a:p>
            <a:pPr algn="l" defTabSz="457200">
              <a:defRPr sz="1300">
                <a:latin typeface="Courier"/>
                <a:ea typeface="Courier"/>
                <a:cs typeface="Courier"/>
                <a:sym typeface="Courier"/>
              </a:defRPr>
            </a:pPr>
            <a:r>
              <a:t>513           google_docs_domain = params[:account][:settings].try(:delete, :google_docs_domain)</a:t>
            </a:r>
          </a:p>
          <a:p>
            <a:pPr algn="l" defTabSz="457200">
              <a:defRPr sz="1300">
                <a:latin typeface="Courier"/>
                <a:ea typeface="Courier"/>
                <a:cs typeface="Courier"/>
                <a:sym typeface="Courier"/>
              </a:defRPr>
            </a:pPr>
            <a:r>
              <a:t>514           if @account.feature_enabled?(:google_docs_domain_restriction) &amp;&amp;</a:t>
            </a:r>
          </a:p>
          <a:p>
            <a:pPr algn="l" defTabSz="457200">
              <a:defRPr sz="1300">
                <a:latin typeface="Courier"/>
                <a:ea typeface="Courier"/>
                <a:cs typeface="Courier"/>
                <a:sym typeface="Courier"/>
              </a:defRPr>
            </a:pPr>
            <a:r>
              <a:t>515              @account.root_account? &amp;&amp;</a:t>
            </a:r>
          </a:p>
          <a:p>
            <a:pPr algn="l" defTabSz="457200">
              <a:defRPr sz="1300">
                <a:latin typeface="Courier"/>
                <a:ea typeface="Courier"/>
                <a:cs typeface="Courier"/>
                <a:sym typeface="Courier"/>
              </a:defRPr>
            </a:pPr>
            <a:r>
              <a:t>516              !@account.site_admin?</a:t>
            </a:r>
          </a:p>
          <a:p>
            <a:pPr algn="l" defTabSz="457200">
              <a:defRPr sz="1300">
                <a:latin typeface="Courier"/>
                <a:ea typeface="Courier"/>
                <a:cs typeface="Courier"/>
                <a:sym typeface="Courier"/>
              </a:defRPr>
            </a:pPr>
            <a:r>
              <a:t>517             @account.settings[:google_docs_domain] = google_docs_domain.present? ? google_docs_domain : nil</a:t>
            </a:r>
          </a:p>
          <a:p>
            <a:pPr algn="l" defTabSz="457200">
              <a:defRPr sz="1300">
                <a:latin typeface="Courier"/>
                <a:ea typeface="Courier"/>
                <a:cs typeface="Courier"/>
                <a:sym typeface="Courier"/>
              </a:defRPr>
            </a:pPr>
            <a:r>
              <a:t>518           end</a:t>
            </a:r>
          </a:p>
          <a:p>
            <a:pPr algn="l" defTabSz="457200">
              <a:defRPr sz="1300">
                <a:latin typeface="Courier"/>
                <a:ea typeface="Courier"/>
                <a:cs typeface="Courier"/>
                <a:sym typeface="Courier"/>
              </a:defRPr>
            </a:pPr>
            <a:r>
              <a:t>519 </a:t>
            </a:r>
          </a:p>
          <a:p>
            <a:pPr algn="l" defTabSz="457200">
              <a:defRPr sz="1300">
                <a:latin typeface="Courier"/>
                <a:ea typeface="Courier"/>
                <a:cs typeface="Courier"/>
                <a:sym typeface="Courier"/>
              </a:defRPr>
            </a:pPr>
            <a:r>
              <a:t>520           @account.enable_user_notes = enable_user_notes if enable_user_notes</a:t>
            </a:r>
          </a:p>
          <a:p>
            <a:pPr algn="l" defTabSz="457200">
              <a:defRPr sz="1300">
                <a:latin typeface="Courier"/>
                <a:ea typeface="Courier"/>
                <a:cs typeface="Courier"/>
                <a:sym typeface="Courier"/>
              </a:defRPr>
            </a:pPr>
            <a:r>
              <a:t>521           @account.allow_sis_import = allow_sis_import if allow_sis_import &amp;&amp; @account.root_account?</a:t>
            </a:r>
          </a:p>
          <a:p>
            <a:pPr algn="l" defTabSz="457200">
              <a:defRPr sz="1300">
                <a:latin typeface="Courier"/>
                <a:ea typeface="Courier"/>
                <a:cs typeface="Courier"/>
                <a:sym typeface="Courier"/>
              </a:defRPr>
            </a:pPr>
            <a:r>
              <a:t>522           if @account.site_admin? &amp;&amp; params[:account][:settings]</a:t>
            </a:r>
          </a:p>
          <a:p>
            <a:pPr algn="l" defTabSz="457200">
              <a:defRPr sz="1300">
                <a:latin typeface="Courier"/>
                <a:ea typeface="Courier"/>
                <a:cs typeface="Courier"/>
                <a:sym typeface="Courier"/>
              </a:defRPr>
            </a:pPr>
            <a:r>
              <a:t>523             # these shouldn't get set for the site admin account</a:t>
            </a:r>
          </a:p>
          <a:p>
            <a:pPr algn="l" defTabSz="457200">
              <a:defRPr sz="1300">
                <a:latin typeface="Courier"/>
                <a:ea typeface="Courier"/>
                <a:cs typeface="Courier"/>
                <a:sym typeface="Courier"/>
              </a:defRPr>
            </a:pPr>
            <a:r>
              <a:t>524             params[:account][:settings].delete(:enable_alerts)</a:t>
            </a:r>
          </a:p>
          <a:p>
            <a:pPr algn="l" defTabSz="457200">
              <a:defRPr sz="1300">
                <a:latin typeface="Courier"/>
                <a:ea typeface="Courier"/>
                <a:cs typeface="Courier"/>
                <a:sym typeface="Courier"/>
              </a:defRPr>
            </a:pPr>
            <a:r>
              <a:t>525             params[:account][:settings].delete(:enable_eportfolios)</a:t>
            </a:r>
          </a:p>
          <a:p>
            <a:pPr algn="l" defTabSz="457200">
              <a:defRPr sz="1300">
                <a:latin typeface="Courier"/>
                <a:ea typeface="Courier"/>
                <a:cs typeface="Courier"/>
                <a:sym typeface="Courier"/>
              </a:defRPr>
            </a:pPr>
            <a:r>
              <a:t>526           end</a:t>
            </a:r>
          </a:p>
          <a:p>
            <a:pPr algn="l" defTabSz="457200">
              <a:defRPr sz="1300">
                <a:latin typeface="Courier"/>
                <a:ea typeface="Courier"/>
                <a:cs typeface="Courier"/>
                <a:sym typeface="Courier"/>
              </a:defRPr>
            </a:pPr>
            <a:r>
              <a:t>527         else</a:t>
            </a:r>
          </a:p>
          <a:p>
            <a:pPr algn="l" defTabSz="457200">
              <a:defRPr sz="1300">
                <a:latin typeface="Courier"/>
                <a:ea typeface="Courier"/>
                <a:cs typeface="Courier"/>
                <a:sym typeface="Courier"/>
              </a:defRPr>
            </a:pPr>
            <a:r>
              <a:t>528           # must have :manage_site_settings to update these</a:t>
            </a:r>
          </a:p>
          <a:p>
            <a:pPr algn="l" defTabSz="457200">
              <a:defRPr sz="1300">
                <a:latin typeface="Courier"/>
                <a:ea typeface="Courier"/>
                <a:cs typeface="Courier"/>
                <a:sym typeface="Courier"/>
              </a:defRPr>
            </a:pPr>
            <a:r>
              <a:t>529           [ :admins_can_change_passwords,</a:t>
            </a:r>
          </a:p>
          <a:p>
            <a:pPr algn="l" defTabSz="457200">
              <a:defRPr sz="1300">
                <a:latin typeface="Courier"/>
                <a:ea typeface="Courier"/>
                <a:cs typeface="Courier"/>
                <a:sym typeface="Courier"/>
              </a:defRPr>
            </a:pPr>
            <a:r>
              <a:t>530             :admins_can_view_notifications,</a:t>
            </a:r>
          </a:p>
          <a:p>
            <a:pPr algn="l" defTabSz="457200">
              <a:defRPr sz="1300">
                <a:latin typeface="Courier"/>
                <a:ea typeface="Courier"/>
                <a:cs typeface="Courier"/>
                <a:sym typeface="Courier"/>
              </a:defRPr>
            </a:pPr>
            <a:r>
              <a:t>531             :enable_alerts,</a:t>
            </a:r>
          </a:p>
          <a:p>
            <a:pPr algn="l" defTabSz="457200">
              <a:defRPr sz="1300">
                <a:latin typeface="Courier"/>
                <a:ea typeface="Courier"/>
                <a:cs typeface="Courier"/>
                <a:sym typeface="Courier"/>
              </a:defRPr>
            </a:pPr>
            <a:r>
              <a:t>532             :enable_eportfolios,</a:t>
            </a:r>
          </a:p>
          <a:p>
            <a:pPr algn="l" defTabSz="457200">
              <a:defRPr sz="1300">
                <a:latin typeface="Courier"/>
                <a:ea typeface="Courier"/>
                <a:cs typeface="Courier"/>
                <a:sym typeface="Courier"/>
              </a:defRPr>
            </a:pPr>
            <a:r>
              <a:t>533             :enable_profiles,</a:t>
            </a:r>
          </a:p>
          <a:p>
            <a:pPr algn="l" defTabSz="457200">
              <a:defRPr sz="1300">
                <a:latin typeface="Courier"/>
                <a:ea typeface="Courier"/>
                <a:cs typeface="Courier"/>
                <a:sym typeface="Courier"/>
              </a:defRPr>
            </a:pPr>
            <a:r>
              <a:t>534             :show_scheduler,</a:t>
            </a:r>
          </a:p>
          <a:p>
            <a:pPr algn="l" defTabSz="457200">
              <a:defRPr sz="1300">
                <a:latin typeface="Courier"/>
                <a:ea typeface="Courier"/>
                <a:cs typeface="Courier"/>
                <a:sym typeface="Courier"/>
              </a:defRPr>
            </a:pPr>
            <a:r>
              <a:t>535             :global_includes,</a:t>
            </a:r>
          </a:p>
          <a:p>
            <a:pPr algn="l" defTabSz="457200">
              <a:defRPr sz="1300">
                <a:latin typeface="Courier"/>
                <a:ea typeface="Courier"/>
                <a:cs typeface="Courier"/>
                <a:sym typeface="Courier"/>
              </a:defRPr>
            </a:pPr>
            <a:r>
              <a:t>536             :gmail_domain</a:t>
            </a:r>
          </a:p>
          <a:p>
            <a:pPr algn="l" defTabSz="457200">
              <a:defRPr sz="1300">
                <a:latin typeface="Courier"/>
                <a:ea typeface="Courier"/>
                <a:cs typeface="Courier"/>
                <a:sym typeface="Courier"/>
              </a:defRPr>
            </a:pPr>
            <a:r>
              <a:t>537           ].each do |key|</a:t>
            </a:r>
          </a:p>
          <a:p>
            <a:pPr algn="l" defTabSz="457200">
              <a:defRPr sz="1300">
                <a:latin typeface="Courier"/>
                <a:ea typeface="Courier"/>
                <a:cs typeface="Courier"/>
                <a:sym typeface="Courier"/>
              </a:defRPr>
            </a:pPr>
            <a:r>
              <a:t>538             params[:account][:settings].try(:delete, key)</a:t>
            </a:r>
          </a:p>
        </p:txBody>
      </p:sp>
      <p:sp>
        <p:nvSpPr>
          <p:cNvPr id="429" name="Line"/>
          <p:cNvSpPr/>
          <p:nvPr/>
        </p:nvSpPr>
        <p:spPr>
          <a:xfrm flipH="1">
            <a:off x="10555782" y="7048256"/>
            <a:ext cx="4847236" cy="1"/>
          </a:xfrm>
          <a:prstGeom prst="line">
            <a:avLst/>
          </a:prstGeom>
          <a:ln w="317500">
            <a:solidFill>
              <a:schemeClr val="accent1">
                <a:satOff val="24038"/>
                <a:lumOff val="11059"/>
              </a:schemeClr>
            </a:solidFill>
            <a:miter lim="400000"/>
            <a:headEnd type="triangle"/>
            <a:tailEnd type="triangle"/>
          </a:ln>
        </p:spPr>
        <p:txBody>
          <a:bodyPr lIns="50800" tIns="50800" rIns="50800" bIns="50800" anchor="ctr"/>
          <a:lstStyle/>
          <a:p>
            <a:pPr defTabSz="825500">
              <a:defRPr sz="3200">
                <a:solidFill>
                  <a:srgbClr val="000000"/>
                </a:solidFill>
              </a:defRPr>
            </a:pPr>
          </a:p>
        </p:txBody>
      </p:sp>
      <p:sp>
        <p:nvSpPr>
          <p:cNvPr id="43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2" name="Lab 7: Graphs…"/>
          <p:cNvSpPr txBox="1"/>
          <p:nvPr>
            <p:ph type="body" idx="13"/>
          </p:nvPr>
        </p:nvSpPr>
        <p:spPr>
          <a:prstGeom prst="rect">
            <a:avLst/>
          </a:prstGeom>
        </p:spPr>
        <p:txBody>
          <a:bodyPr/>
          <a:lstStyle/>
          <a:p>
            <a:pPr>
              <a:defRPr>
                <a:solidFill>
                  <a:srgbClr val="FFFFFF"/>
                </a:solidFill>
              </a:defRPr>
            </a:pPr>
            <a:r>
              <a:t>Lab 7: Graphs</a:t>
            </a:r>
          </a:p>
          <a:p>
            <a:pPr>
              <a:defRPr>
                <a:solidFill>
                  <a:srgbClr val="B3BAC6"/>
                </a:solidFill>
              </a:defRPr>
            </a:pPr>
            <a:r>
              <a:t>Duration: 10 minutes</a:t>
            </a:r>
          </a:p>
          <a:p>
            <a:pPr>
              <a:defRPr>
                <a:solidFill>
                  <a:srgbClr val="B3BAC6"/>
                </a:solidFill>
              </a:defRPr>
            </a:pPr>
            <a:r>
              <a:t>Goal: Visualize the dependencies in a Terraform configuration with the graph command.</a:t>
            </a:r>
          </a:p>
        </p:txBody>
      </p:sp>
      <p:sp>
        <p:nvSpPr>
          <p:cNvPr id="1673"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5" name="Meta Arguments"/>
          <p:cNvSpPr txBox="1"/>
          <p:nvPr>
            <p:ph type="title"/>
          </p:nvPr>
        </p:nvSpPr>
        <p:spPr>
          <a:prstGeom prst="rect">
            <a:avLst/>
          </a:prstGeom>
        </p:spPr>
        <p:txBody>
          <a:bodyPr/>
          <a:lstStyle/>
          <a:p>
            <a:pPr/>
            <a:r>
              <a:t>Meta Arguments</a:t>
            </a:r>
          </a:p>
        </p:txBody>
      </p:sp>
      <p:sp>
        <p:nvSpPr>
          <p:cNvPr id="1676"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8" name="What You’ll Learn"/>
          <p:cNvSpPr txBox="1"/>
          <p:nvPr>
            <p:ph type="title"/>
          </p:nvPr>
        </p:nvSpPr>
        <p:spPr>
          <a:prstGeom prst="rect">
            <a:avLst/>
          </a:prstGeom>
        </p:spPr>
        <p:txBody>
          <a:bodyPr/>
          <a:lstStyle/>
          <a:p>
            <a:pPr/>
            <a:r>
              <a:t>What You’ll Learn</a:t>
            </a:r>
          </a:p>
        </p:txBody>
      </p:sp>
      <p:sp>
        <p:nvSpPr>
          <p:cNvPr id="1679" name="Understand meta arguments…"/>
          <p:cNvSpPr txBox="1"/>
          <p:nvPr>
            <p:ph type="body" idx="1"/>
          </p:nvPr>
        </p:nvSpPr>
        <p:spPr>
          <a:prstGeom prst="rect">
            <a:avLst/>
          </a:prstGeom>
        </p:spPr>
        <p:txBody>
          <a:bodyPr/>
          <a:lstStyle/>
          <a:p>
            <a:pPr marL="952500" indent="-952500">
              <a:buSzPct val="75000"/>
              <a:buBlip>
                <a:blip r:embed="rId2"/>
              </a:buBlip>
            </a:pPr>
            <a:r>
              <a:t>Understand meta arguments</a:t>
            </a:r>
          </a:p>
          <a:p>
            <a:pPr marL="952500" indent="-952500">
              <a:buSzPct val="75000"/>
              <a:buBlip>
                <a:blip r:embed="rId2"/>
              </a:buBlip>
            </a:pPr>
            <a:r>
              <a:t>Use </a:t>
            </a:r>
            <a:r>
              <a:rPr>
                <a:latin typeface="Courier"/>
                <a:ea typeface="Courier"/>
                <a:cs typeface="Courier"/>
                <a:sym typeface="Courier"/>
              </a:rPr>
              <a:t>count</a:t>
            </a:r>
            <a:r>
              <a:t> to create multiple instances</a:t>
            </a:r>
          </a:p>
          <a:p>
            <a:pPr marL="952500" indent="-952500">
              <a:buSzPct val="75000"/>
              <a:buBlip>
                <a:blip r:embed="rId2"/>
              </a:buBlip>
            </a:pPr>
            <a:r>
              <a:t>Manage your own metadata</a:t>
            </a:r>
          </a:p>
        </p:txBody>
      </p:sp>
      <p:grpSp>
        <p:nvGrpSpPr>
          <p:cNvPr id="1683" name="Group"/>
          <p:cNvGrpSpPr/>
          <p:nvPr/>
        </p:nvGrpSpPr>
        <p:grpSpPr>
          <a:xfrm>
            <a:off x="-3678116" y="3521744"/>
            <a:ext cx="1103444" cy="1018894"/>
            <a:chOff x="0" y="0"/>
            <a:chExt cx="1103442" cy="1018892"/>
          </a:xfrm>
        </p:grpSpPr>
        <p:sp>
          <p:nvSpPr>
            <p:cNvPr id="1680" name="Circle"/>
            <p:cNvSpPr/>
            <p:nvPr/>
          </p:nvSpPr>
          <p:spPr>
            <a:xfrm>
              <a:off x="0" y="4106"/>
              <a:ext cx="1014787" cy="1014787"/>
            </a:xfrm>
            <a:prstGeom prst="ellipse">
              <a:avLst/>
            </a:pr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681" name="Line"/>
            <p:cNvSpPr/>
            <p:nvPr/>
          </p:nvSpPr>
          <p:spPr>
            <a:xfrm>
              <a:off x="237635" y="0"/>
              <a:ext cx="865808" cy="63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07"/>
                  </a:moveTo>
                  <a:lnTo>
                    <a:pt x="6667" y="21600"/>
                  </a:lnTo>
                  <a:lnTo>
                    <a:pt x="21600" y="0"/>
                  </a:lnTo>
                </a:path>
              </a:pathLst>
            </a:custGeom>
            <a:noFill/>
            <a:ln w="4445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682" name="Line"/>
            <p:cNvSpPr/>
            <p:nvPr/>
          </p:nvSpPr>
          <p:spPr>
            <a:xfrm>
              <a:off x="260674" y="22245"/>
              <a:ext cx="819777" cy="625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062"/>
                  </a:moveTo>
                  <a:lnTo>
                    <a:pt x="5783" y="21600"/>
                  </a:lnTo>
                  <a:lnTo>
                    <a:pt x="21600" y="0"/>
                  </a:lnTo>
                </a:path>
              </a:pathLst>
            </a:cu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1687" name="Group"/>
          <p:cNvGrpSpPr/>
          <p:nvPr/>
        </p:nvGrpSpPr>
        <p:grpSpPr>
          <a:xfrm>
            <a:off x="-3678116" y="5013311"/>
            <a:ext cx="1103444" cy="1018893"/>
            <a:chOff x="0" y="0"/>
            <a:chExt cx="1103442" cy="1018892"/>
          </a:xfrm>
        </p:grpSpPr>
        <p:sp>
          <p:nvSpPr>
            <p:cNvPr id="1684" name="Circle"/>
            <p:cNvSpPr/>
            <p:nvPr/>
          </p:nvSpPr>
          <p:spPr>
            <a:xfrm>
              <a:off x="0" y="4106"/>
              <a:ext cx="1014787" cy="1014787"/>
            </a:xfrm>
            <a:prstGeom prst="ellipse">
              <a:avLst/>
            </a:pr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685" name="Line"/>
            <p:cNvSpPr/>
            <p:nvPr/>
          </p:nvSpPr>
          <p:spPr>
            <a:xfrm>
              <a:off x="237635" y="0"/>
              <a:ext cx="865808" cy="63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07"/>
                  </a:moveTo>
                  <a:lnTo>
                    <a:pt x="6667" y="21600"/>
                  </a:lnTo>
                  <a:lnTo>
                    <a:pt x="21600" y="0"/>
                  </a:lnTo>
                </a:path>
              </a:pathLst>
            </a:custGeom>
            <a:noFill/>
            <a:ln w="4445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686" name="Line"/>
            <p:cNvSpPr/>
            <p:nvPr/>
          </p:nvSpPr>
          <p:spPr>
            <a:xfrm>
              <a:off x="260674" y="22245"/>
              <a:ext cx="819777" cy="625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062"/>
                  </a:moveTo>
                  <a:lnTo>
                    <a:pt x="5783" y="21600"/>
                  </a:lnTo>
                  <a:lnTo>
                    <a:pt x="21600" y="0"/>
                  </a:lnTo>
                </a:path>
              </a:pathLst>
            </a:cu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1691" name="Group"/>
          <p:cNvGrpSpPr/>
          <p:nvPr/>
        </p:nvGrpSpPr>
        <p:grpSpPr>
          <a:xfrm>
            <a:off x="-3678116" y="6504877"/>
            <a:ext cx="1103444" cy="1018894"/>
            <a:chOff x="0" y="0"/>
            <a:chExt cx="1103442" cy="1018892"/>
          </a:xfrm>
        </p:grpSpPr>
        <p:sp>
          <p:nvSpPr>
            <p:cNvPr id="1688" name="Circle"/>
            <p:cNvSpPr/>
            <p:nvPr/>
          </p:nvSpPr>
          <p:spPr>
            <a:xfrm>
              <a:off x="0" y="4106"/>
              <a:ext cx="1014787" cy="1014787"/>
            </a:xfrm>
            <a:prstGeom prst="ellipse">
              <a:avLst/>
            </a:pr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689" name="Line"/>
            <p:cNvSpPr/>
            <p:nvPr/>
          </p:nvSpPr>
          <p:spPr>
            <a:xfrm>
              <a:off x="237635" y="0"/>
              <a:ext cx="865808" cy="63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07"/>
                  </a:moveTo>
                  <a:lnTo>
                    <a:pt x="6667" y="21600"/>
                  </a:lnTo>
                  <a:lnTo>
                    <a:pt x="21600" y="0"/>
                  </a:lnTo>
                </a:path>
              </a:pathLst>
            </a:custGeom>
            <a:noFill/>
            <a:ln w="4445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690" name="Line"/>
            <p:cNvSpPr/>
            <p:nvPr/>
          </p:nvSpPr>
          <p:spPr>
            <a:xfrm>
              <a:off x="260674" y="22245"/>
              <a:ext cx="819777" cy="625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062"/>
                  </a:moveTo>
                  <a:lnTo>
                    <a:pt x="5783" y="21600"/>
                  </a:lnTo>
                  <a:lnTo>
                    <a:pt x="21600" y="0"/>
                  </a:lnTo>
                </a:path>
              </a:pathLst>
            </a:cu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1695" name="Group"/>
          <p:cNvGrpSpPr/>
          <p:nvPr/>
        </p:nvGrpSpPr>
        <p:grpSpPr>
          <a:xfrm>
            <a:off x="-3678116" y="7996442"/>
            <a:ext cx="1103444" cy="1018894"/>
            <a:chOff x="0" y="0"/>
            <a:chExt cx="1103442" cy="1018892"/>
          </a:xfrm>
        </p:grpSpPr>
        <p:sp>
          <p:nvSpPr>
            <p:cNvPr id="1692" name="Circle"/>
            <p:cNvSpPr/>
            <p:nvPr/>
          </p:nvSpPr>
          <p:spPr>
            <a:xfrm>
              <a:off x="0" y="4106"/>
              <a:ext cx="1014787" cy="1014787"/>
            </a:xfrm>
            <a:prstGeom prst="ellipse">
              <a:avLst/>
            </a:pr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693" name="Line"/>
            <p:cNvSpPr/>
            <p:nvPr/>
          </p:nvSpPr>
          <p:spPr>
            <a:xfrm>
              <a:off x="237635" y="0"/>
              <a:ext cx="865808" cy="63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07"/>
                  </a:moveTo>
                  <a:lnTo>
                    <a:pt x="6667" y="21600"/>
                  </a:lnTo>
                  <a:lnTo>
                    <a:pt x="21600" y="0"/>
                  </a:lnTo>
                </a:path>
              </a:pathLst>
            </a:custGeom>
            <a:noFill/>
            <a:ln w="4445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694" name="Line"/>
            <p:cNvSpPr/>
            <p:nvPr/>
          </p:nvSpPr>
          <p:spPr>
            <a:xfrm>
              <a:off x="260674" y="22245"/>
              <a:ext cx="819777" cy="625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062"/>
                  </a:moveTo>
                  <a:lnTo>
                    <a:pt x="5783" y="21600"/>
                  </a:lnTo>
                  <a:lnTo>
                    <a:pt x="21600" y="0"/>
                  </a:lnTo>
                </a:path>
              </a:pathLst>
            </a:cu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sp>
        <p:nvSpPr>
          <p:cNvPr id="1696"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8" name="Meta-Arguments"/>
          <p:cNvSpPr txBox="1"/>
          <p:nvPr>
            <p:ph type="title"/>
          </p:nvPr>
        </p:nvSpPr>
        <p:spPr>
          <a:prstGeom prst="rect">
            <a:avLst/>
          </a:prstGeom>
        </p:spPr>
        <p:txBody>
          <a:bodyPr/>
          <a:lstStyle/>
          <a:p>
            <a:pPr/>
            <a:r>
              <a:t>Meta-Arguments</a:t>
            </a:r>
          </a:p>
        </p:txBody>
      </p:sp>
      <p:sp>
        <p:nvSpPr>
          <p:cNvPr id="1699" name="Meta-arguments allow for higher-level control flow and lifecycle management in Terraform…"/>
          <p:cNvSpPr txBox="1"/>
          <p:nvPr>
            <p:ph type="body" idx="1"/>
          </p:nvPr>
        </p:nvSpPr>
        <p:spPr>
          <a:prstGeom prst="rect">
            <a:avLst/>
          </a:prstGeom>
        </p:spPr>
        <p:txBody>
          <a:bodyPr/>
          <a:lstStyle/>
          <a:p>
            <a:pPr/>
            <a:r>
              <a:t>Meta-arguments allow for higher-level control flow and lifecycle management in Terraform</a:t>
            </a:r>
          </a:p>
          <a:p>
            <a:pPr/>
            <a:r>
              <a:t>These don’t map directly to cloud resources or APIs, but help you control Terraform’s actions</a:t>
            </a:r>
          </a:p>
        </p:txBody>
      </p:sp>
      <p:sp>
        <p:nvSpPr>
          <p:cNvPr id="1700"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2" name="Meta-Arguments"/>
          <p:cNvSpPr txBox="1"/>
          <p:nvPr>
            <p:ph type="title"/>
          </p:nvPr>
        </p:nvSpPr>
        <p:spPr>
          <a:prstGeom prst="rect">
            <a:avLst/>
          </a:prstGeom>
        </p:spPr>
        <p:txBody>
          <a:bodyPr/>
          <a:lstStyle/>
          <a:p>
            <a:pPr/>
            <a:r>
              <a:t>Meta-Arguments</a:t>
            </a:r>
          </a:p>
        </p:txBody>
      </p:sp>
      <p:sp>
        <p:nvSpPr>
          <p:cNvPr id="1703" name="Count…"/>
          <p:cNvSpPr txBox="1"/>
          <p:nvPr>
            <p:ph type="body" idx="1"/>
          </p:nvPr>
        </p:nvSpPr>
        <p:spPr>
          <a:prstGeom prst="rect">
            <a:avLst/>
          </a:prstGeom>
        </p:spPr>
        <p:txBody>
          <a:bodyPr/>
          <a:lstStyle/>
          <a:p>
            <a:pPr>
              <a:defRPr b="1"/>
            </a:pPr>
            <a:r>
              <a:t>Count</a:t>
            </a:r>
          </a:p>
          <a:p>
            <a:pPr/>
            <a:r>
              <a:t>The </a:t>
            </a:r>
            <a:r>
              <a:rPr>
                <a:latin typeface="Courier"/>
                <a:ea typeface="Courier"/>
                <a:cs typeface="Courier"/>
                <a:sym typeface="Courier"/>
              </a:rPr>
              <a:t>count</a:t>
            </a:r>
            <a:r>
              <a:t> argument allows for N number of identical resources to be created. This removes the need for iteration with "for" or "while" loops in many cases</a:t>
            </a:r>
          </a:p>
        </p:txBody>
      </p:sp>
      <p:sp>
        <p:nvSpPr>
          <p:cNvPr id="1704"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6" name="Meta-Arguments"/>
          <p:cNvSpPr txBox="1"/>
          <p:nvPr>
            <p:ph type="title"/>
          </p:nvPr>
        </p:nvSpPr>
        <p:spPr>
          <a:prstGeom prst="rect">
            <a:avLst/>
          </a:prstGeom>
        </p:spPr>
        <p:txBody>
          <a:bodyPr/>
          <a:lstStyle/>
          <a:p>
            <a:pPr/>
            <a:r>
              <a:t>Meta-Arguments</a:t>
            </a:r>
          </a:p>
        </p:txBody>
      </p:sp>
      <p:sp>
        <p:nvSpPr>
          <p:cNvPr id="1707" name="Depends On…"/>
          <p:cNvSpPr txBox="1"/>
          <p:nvPr>
            <p:ph type="body" idx="1"/>
          </p:nvPr>
        </p:nvSpPr>
        <p:spPr>
          <a:prstGeom prst="rect">
            <a:avLst/>
          </a:prstGeom>
        </p:spPr>
        <p:txBody>
          <a:bodyPr/>
          <a:lstStyle/>
          <a:p>
            <a:pPr>
              <a:defRPr b="1"/>
            </a:pPr>
            <a:r>
              <a:t>Depends On</a:t>
            </a:r>
          </a:p>
          <a:p>
            <a:pPr/>
            <a:r>
              <a:t>The </a:t>
            </a:r>
            <a:r>
              <a:rPr>
                <a:latin typeface="Courier"/>
                <a:ea typeface="Courier"/>
                <a:cs typeface="Courier"/>
                <a:sym typeface="Courier"/>
              </a:rPr>
              <a:t>depends_on</a:t>
            </a:r>
            <a:r>
              <a:t> argument allows for declaration of explicit dependencies. This is useful where interpolation is not required, but explicit ordering is desired</a:t>
            </a:r>
          </a:p>
        </p:txBody>
      </p:sp>
      <p:sp>
        <p:nvSpPr>
          <p:cNvPr id="1708"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2" name="Meta-Arguments"/>
          <p:cNvSpPr txBox="1"/>
          <p:nvPr>
            <p:ph type="title"/>
          </p:nvPr>
        </p:nvSpPr>
        <p:spPr>
          <a:prstGeom prst="rect">
            <a:avLst/>
          </a:prstGeom>
        </p:spPr>
        <p:txBody>
          <a:bodyPr/>
          <a:lstStyle/>
          <a:p>
            <a:pPr/>
            <a:r>
              <a:t>Meta-Arguments</a:t>
            </a:r>
          </a:p>
        </p:txBody>
      </p:sp>
      <p:sp>
        <p:nvSpPr>
          <p:cNvPr id="1713" name="Provider…"/>
          <p:cNvSpPr txBox="1"/>
          <p:nvPr>
            <p:ph type="body" idx="1"/>
          </p:nvPr>
        </p:nvSpPr>
        <p:spPr>
          <a:prstGeom prst="rect">
            <a:avLst/>
          </a:prstGeom>
        </p:spPr>
        <p:txBody>
          <a:bodyPr/>
          <a:lstStyle/>
          <a:p>
            <a:pPr>
              <a:defRPr b="1"/>
            </a:pPr>
            <a:r>
              <a:t>Provider</a:t>
            </a:r>
          </a:p>
          <a:p>
            <a:pPr/>
            <a:r>
              <a:t>The </a:t>
            </a:r>
            <a:r>
              <a:rPr>
                <a:latin typeface="Courier"/>
                <a:ea typeface="Courier"/>
                <a:cs typeface="Courier"/>
                <a:sym typeface="Courier"/>
              </a:rPr>
              <a:t>provider</a:t>
            </a:r>
            <a:r>
              <a:t> argument allows for a resource to explicitly use a provider by name or alias. This is most useful when there are multiple providers in a single configuration, such as </a:t>
            </a:r>
            <a:r>
              <a:rPr>
                <a:latin typeface="Courier"/>
                <a:ea typeface="Courier"/>
                <a:cs typeface="Courier"/>
                <a:sym typeface="Courier"/>
              </a:rPr>
              <a:t>aws.west</a:t>
            </a:r>
            <a:r>
              <a:t> and </a:t>
            </a:r>
            <a:r>
              <a:rPr>
                <a:latin typeface="Courier"/>
                <a:ea typeface="Courier"/>
                <a:cs typeface="Courier"/>
                <a:sym typeface="Courier"/>
              </a:rPr>
              <a:t>aws.east</a:t>
            </a:r>
          </a:p>
        </p:txBody>
      </p:sp>
      <p:sp>
        <p:nvSpPr>
          <p:cNvPr id="1714"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8" name="Meta-Arguments"/>
          <p:cNvSpPr txBox="1"/>
          <p:nvPr>
            <p:ph type="title"/>
          </p:nvPr>
        </p:nvSpPr>
        <p:spPr>
          <a:prstGeom prst="rect">
            <a:avLst/>
          </a:prstGeom>
        </p:spPr>
        <p:txBody>
          <a:bodyPr/>
          <a:lstStyle/>
          <a:p>
            <a:pPr/>
            <a:r>
              <a:t>Meta-Arguments</a:t>
            </a:r>
          </a:p>
        </p:txBody>
      </p:sp>
      <p:sp>
        <p:nvSpPr>
          <p:cNvPr id="1719" name="Lifecycle…"/>
          <p:cNvSpPr txBox="1"/>
          <p:nvPr>
            <p:ph type="body" idx="1"/>
          </p:nvPr>
        </p:nvSpPr>
        <p:spPr>
          <a:prstGeom prst="rect">
            <a:avLst/>
          </a:prstGeom>
        </p:spPr>
        <p:txBody>
          <a:bodyPr/>
          <a:lstStyle/>
          <a:p>
            <a:pPr>
              <a:defRPr b="1"/>
            </a:pPr>
            <a:r>
              <a:t>Lifecycle</a:t>
            </a:r>
          </a:p>
          <a:p>
            <a:pPr/>
            <a:r>
              <a:t>The </a:t>
            </a:r>
            <a:r>
              <a:rPr>
                <a:latin typeface="Courier"/>
                <a:ea typeface="Courier"/>
                <a:cs typeface="Courier"/>
                <a:sym typeface="Courier"/>
              </a:rPr>
              <a:t>lifecycle</a:t>
            </a:r>
            <a:r>
              <a:t> argument allow explicit configuration of resource lifecycle such as preventing destruction or ignoring property changes. This is an advanced option and is not recommended for users who are getting started with Terraform</a:t>
            </a:r>
          </a:p>
        </p:txBody>
      </p:sp>
      <p:sp>
        <p:nvSpPr>
          <p:cNvPr id="1720"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2" name="# ...…"/>
          <p:cNvSpPr txBox="1"/>
          <p:nvPr>
            <p:ph type="body" idx="13"/>
          </p:nvPr>
        </p:nvSpPr>
        <p:spPr>
          <a:xfrm>
            <a:off x="5672772" y="1673256"/>
            <a:ext cx="17649350" cy="6553201"/>
          </a:xfrm>
          <a:prstGeom prst="rect">
            <a:avLst/>
          </a:prstGeom>
          <a:extLst>
            <a:ext uri="{C572A759-6A51-4108-AA02-DFA0A04FC94B}">
              <ma14:wrappingTextBoxFlag xmlns:ma14="http://schemas.microsoft.com/office/mac/drawingml/2011/main" val="1"/>
            </a:ext>
          </a:extLst>
        </p:spPr>
        <p:txBody>
          <a:bodyPr/>
          <a:lstStyle/>
          <a:p>
            <a:pPr defTabSz="642937">
              <a:lnSpc>
                <a:spcPct val="100000"/>
              </a:lnSpc>
              <a:spcBef>
                <a:spcPts val="0"/>
              </a:spcBef>
              <a:defRPr i="1" sz="3800">
                <a:solidFill>
                  <a:srgbClr val="B8B8B8"/>
                </a:solidFill>
                <a:latin typeface="Courier"/>
                <a:ea typeface="Courier"/>
                <a:cs typeface="Courier"/>
                <a:sym typeface="Courier"/>
              </a:defRPr>
            </a:pPr>
            <a:r>
              <a:t># ...</a:t>
            </a:r>
          </a:p>
          <a:p>
            <a:pPr defTabSz="642937">
              <a:lnSpc>
                <a:spcPct val="100000"/>
              </a:lnSpc>
              <a:spcBef>
                <a:spcPts val="0"/>
              </a:spcBef>
              <a:defRPr sz="3800">
                <a:latin typeface="Courier"/>
                <a:ea typeface="Courier"/>
                <a:cs typeface="Courier"/>
                <a:sym typeface="Courier"/>
              </a:defRPr>
            </a:pPr>
          </a:p>
          <a:p>
            <a:pPr defTabSz="642937">
              <a:lnSpc>
                <a:spcPct val="100000"/>
              </a:lnSpc>
              <a:spcBef>
                <a:spcPts val="0"/>
              </a:spcBef>
              <a:defRPr sz="3800">
                <a:solidFill>
                  <a:srgbClr val="BA6900"/>
                </a:solidFill>
                <a:latin typeface="Courier"/>
                <a:ea typeface="Courier"/>
                <a:cs typeface="Courier"/>
                <a:sym typeface="Courier"/>
              </a:defRPr>
            </a:pPr>
            <a:r>
              <a:rPr>
                <a:solidFill>
                  <a:srgbClr val="0222B9"/>
                </a:solidFill>
              </a:rPr>
              <a:t>resource</a:t>
            </a:r>
            <a:r>
              <a:rPr>
                <a:solidFill>
                  <a:srgbClr val="000000"/>
                </a:solidFill>
              </a:rPr>
              <a:t> </a:t>
            </a:r>
            <a:r>
              <a:t>"aws_instance" "web"</a:t>
            </a:r>
            <a:r>
              <a:rPr>
                <a:solidFill>
                  <a:srgbClr val="000000"/>
                </a:solidFill>
              </a:rPr>
              <a:t> {</a:t>
            </a:r>
            <a:endParaRPr>
              <a:solidFill>
                <a:srgbClr val="000000"/>
              </a:solidFill>
            </a:endParaRPr>
          </a:p>
          <a:p>
            <a:pPr defTabSz="642937">
              <a:lnSpc>
                <a:spcPct val="100000"/>
              </a:lnSpc>
              <a:spcBef>
                <a:spcPts val="0"/>
              </a:spcBef>
              <a:defRPr b="1" sz="3800">
                <a:latin typeface="Courier"/>
                <a:ea typeface="Courier"/>
                <a:cs typeface="Courier"/>
                <a:sym typeface="Courier"/>
              </a:defRPr>
            </a:pPr>
            <a:r>
              <a:rPr>
                <a:solidFill>
                  <a:srgbClr val="1FA4FF"/>
                </a:solidFill>
              </a:rPr>
              <a:t>  count</a:t>
            </a:r>
            <a:r>
              <a:t>         = </a:t>
            </a:r>
            <a:r>
              <a:rPr>
                <a:solidFill>
                  <a:srgbClr val="00A8AA"/>
                </a:solidFill>
              </a:rPr>
              <a:t>2</a:t>
            </a:r>
            <a:endParaRPr>
              <a:solidFill>
                <a:srgbClr val="00A8AA"/>
              </a:solidFill>
            </a:endParaRPr>
          </a:p>
          <a:p>
            <a:pPr defTabSz="642937">
              <a:lnSpc>
                <a:spcPct val="100000"/>
              </a:lnSpc>
              <a:spcBef>
                <a:spcPts val="0"/>
              </a:spcBef>
              <a:defRPr b="1" sz="3800">
                <a:latin typeface="Courier"/>
                <a:ea typeface="Courier"/>
                <a:cs typeface="Courier"/>
                <a:sym typeface="Courier"/>
              </a:defRPr>
            </a:pPr>
          </a:p>
          <a:p>
            <a:pPr defTabSz="642937">
              <a:lnSpc>
                <a:spcPct val="100000"/>
              </a:lnSpc>
              <a:spcBef>
                <a:spcPts val="0"/>
              </a:spcBef>
              <a:defRPr sz="3800">
                <a:solidFill>
                  <a:srgbClr val="BA6900"/>
                </a:solidFill>
                <a:latin typeface="Courier"/>
                <a:ea typeface="Courier"/>
                <a:cs typeface="Courier"/>
                <a:sym typeface="Courier"/>
              </a:defRPr>
            </a:pPr>
            <a:r>
              <a:rPr>
                <a:solidFill>
                  <a:srgbClr val="1FA4FF"/>
                </a:solidFill>
              </a:rPr>
              <a:t>  ami</a:t>
            </a:r>
            <a:r>
              <a:rPr>
                <a:solidFill>
                  <a:srgbClr val="000000"/>
                </a:solidFill>
              </a:rPr>
              <a:t>           = </a:t>
            </a:r>
            <a:r>
              <a:t>"ami-07669fc90e6e6cc47"</a:t>
            </a:r>
            <a:endParaRPr>
              <a:solidFill>
                <a:srgbClr val="000000"/>
              </a:solidFill>
            </a:endParaRPr>
          </a:p>
          <a:p>
            <a:pPr defTabSz="642937">
              <a:lnSpc>
                <a:spcPct val="100000"/>
              </a:lnSpc>
              <a:spcBef>
                <a:spcPts val="0"/>
              </a:spcBef>
              <a:defRPr sz="3800">
                <a:solidFill>
                  <a:srgbClr val="1FA4FF"/>
                </a:solidFill>
                <a:latin typeface="Courier"/>
                <a:ea typeface="Courier"/>
                <a:cs typeface="Courier"/>
                <a:sym typeface="Courier"/>
              </a:defRPr>
            </a:pPr>
            <a:r>
              <a:t>  instance_type</a:t>
            </a:r>
            <a:r>
              <a:rPr>
                <a:solidFill>
                  <a:srgbClr val="000000"/>
                </a:solidFill>
              </a:rPr>
              <a:t> = </a:t>
            </a:r>
            <a:r>
              <a:rPr>
                <a:solidFill>
                  <a:srgbClr val="BA6900"/>
                </a:solidFill>
              </a:rPr>
              <a:t>"t2.micro"</a:t>
            </a:r>
            <a:endParaRPr>
              <a:solidFill>
                <a:srgbClr val="000000"/>
              </a:solidFill>
            </a:endParaRPr>
          </a:p>
          <a:p>
            <a:pPr defTabSz="642937">
              <a:lnSpc>
                <a:spcPct val="100000"/>
              </a:lnSpc>
              <a:spcBef>
                <a:spcPts val="0"/>
              </a:spcBef>
              <a:defRPr sz="3800">
                <a:latin typeface="Courier"/>
                <a:ea typeface="Courier"/>
                <a:cs typeface="Courier"/>
                <a:sym typeface="Courier"/>
              </a:defRPr>
            </a:pPr>
          </a:p>
          <a:p>
            <a:pPr defTabSz="642937">
              <a:lnSpc>
                <a:spcPct val="100000"/>
              </a:lnSpc>
              <a:spcBef>
                <a:spcPts val="0"/>
              </a:spcBef>
              <a:defRPr i="1" sz="3800">
                <a:solidFill>
                  <a:srgbClr val="B8B8B8"/>
                </a:solidFill>
                <a:latin typeface="Courier"/>
                <a:ea typeface="Courier"/>
                <a:cs typeface="Courier"/>
                <a:sym typeface="Courier"/>
              </a:defRPr>
            </a:pPr>
            <a:r>
              <a:t># ...</a:t>
            </a:r>
          </a:p>
          <a:p>
            <a:pPr defTabSz="642937">
              <a:lnSpc>
                <a:spcPct val="100000"/>
              </a:lnSpc>
              <a:spcBef>
                <a:spcPts val="0"/>
              </a:spcBef>
              <a:defRPr sz="4000">
                <a:latin typeface="Courier"/>
                <a:ea typeface="Courier"/>
                <a:cs typeface="Courier"/>
                <a:sym typeface="Courier"/>
              </a:defRPr>
            </a:pPr>
            <a:r>
              <a:t>}</a:t>
            </a:r>
          </a:p>
        </p:txBody>
      </p:sp>
      <p:sp>
        <p:nvSpPr>
          <p:cNvPr id="1723" name="server/server.tf"/>
          <p:cNvSpPr txBox="1"/>
          <p:nvPr>
            <p:ph type="body" idx="14"/>
          </p:nvPr>
        </p:nvSpPr>
        <p:spPr>
          <a:prstGeom prst="rect">
            <a:avLst/>
          </a:prstGeom>
        </p:spPr>
        <p:txBody>
          <a:bodyPr/>
          <a:lstStyle/>
          <a:p>
            <a:pPr/>
            <a:r>
              <a:t>server/server.tf</a:t>
            </a:r>
          </a:p>
        </p:txBody>
      </p:sp>
      <p:sp>
        <p:nvSpPr>
          <p:cNvPr id="1724"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8" name="# ...…"/>
          <p:cNvSpPr txBox="1"/>
          <p:nvPr>
            <p:ph type="body" idx="13"/>
          </p:nvPr>
        </p:nvSpPr>
        <p:spPr>
          <a:xfrm>
            <a:off x="5672772" y="1673256"/>
            <a:ext cx="17649350" cy="6578601"/>
          </a:xfrm>
          <a:prstGeom prst="rect">
            <a:avLst/>
          </a:prstGeom>
          <a:extLst>
            <a:ext uri="{C572A759-6A51-4108-AA02-DFA0A04FC94B}">
              <ma14:wrappingTextBoxFlag xmlns:ma14="http://schemas.microsoft.com/office/mac/drawingml/2011/main" val="1"/>
            </a:ext>
          </a:extLst>
        </p:spPr>
        <p:txBody>
          <a:bodyPr/>
          <a:lstStyle/>
          <a:p>
            <a:pPr defTabSz="642937">
              <a:lnSpc>
                <a:spcPct val="100000"/>
              </a:lnSpc>
              <a:spcBef>
                <a:spcPts val="0"/>
              </a:spcBef>
              <a:defRPr i="1" sz="3800">
                <a:solidFill>
                  <a:srgbClr val="B8B8B8"/>
                </a:solidFill>
                <a:latin typeface="Courier"/>
                <a:ea typeface="Courier"/>
                <a:cs typeface="Courier"/>
                <a:sym typeface="Courier"/>
              </a:defRPr>
            </a:pPr>
            <a:r>
              <a:t># ...</a:t>
            </a:r>
          </a:p>
          <a:p>
            <a:pPr defTabSz="642937">
              <a:lnSpc>
                <a:spcPct val="100000"/>
              </a:lnSpc>
              <a:spcBef>
                <a:spcPts val="0"/>
              </a:spcBef>
              <a:defRPr sz="3800">
                <a:latin typeface="Courier"/>
                <a:ea typeface="Courier"/>
                <a:cs typeface="Courier"/>
                <a:sym typeface="Courier"/>
              </a:defRPr>
            </a:pPr>
          </a:p>
          <a:p>
            <a:pPr defTabSz="642937">
              <a:lnSpc>
                <a:spcPct val="100000"/>
              </a:lnSpc>
              <a:spcBef>
                <a:spcPts val="0"/>
              </a:spcBef>
              <a:defRPr sz="3800">
                <a:latin typeface="Courier"/>
                <a:ea typeface="Courier"/>
                <a:cs typeface="Courier"/>
                <a:sym typeface="Courier"/>
              </a:defRPr>
            </a:pPr>
          </a:p>
          <a:p>
            <a:pPr defTabSz="642937">
              <a:lnSpc>
                <a:spcPct val="100000"/>
              </a:lnSpc>
              <a:spcBef>
                <a:spcPts val="0"/>
              </a:spcBef>
              <a:defRPr sz="3800">
                <a:solidFill>
                  <a:srgbClr val="BA6900"/>
                </a:solidFill>
                <a:latin typeface="Courier"/>
                <a:ea typeface="Courier"/>
                <a:cs typeface="Courier"/>
                <a:sym typeface="Courier"/>
              </a:defRPr>
            </a:pPr>
            <a:r>
              <a:rPr>
                <a:solidFill>
                  <a:srgbClr val="0222B9"/>
                </a:solidFill>
              </a:rPr>
              <a:t>output</a:t>
            </a:r>
            <a:r>
              <a:rPr>
                <a:solidFill>
                  <a:srgbClr val="000000"/>
                </a:solidFill>
              </a:rPr>
              <a:t> </a:t>
            </a:r>
            <a:r>
              <a:t>"public_ip" </a:t>
            </a:r>
            <a:r>
              <a:rPr>
                <a:solidFill>
                  <a:srgbClr val="000000"/>
                </a:solidFill>
              </a:rPr>
              <a:t>{</a:t>
            </a:r>
            <a:endParaRPr>
              <a:solidFill>
                <a:srgbClr val="000000"/>
              </a:solidFill>
            </a:endParaRPr>
          </a:p>
          <a:p>
            <a:pPr defTabSz="642937">
              <a:lnSpc>
                <a:spcPct val="100000"/>
              </a:lnSpc>
              <a:spcBef>
                <a:spcPts val="0"/>
              </a:spcBef>
              <a:defRPr b="1" sz="3800">
                <a:latin typeface="Courier"/>
                <a:ea typeface="Courier"/>
                <a:cs typeface="Courier"/>
                <a:sym typeface="Courier"/>
              </a:defRPr>
            </a:pPr>
            <a:r>
              <a:rPr>
                <a:solidFill>
                  <a:srgbClr val="1FA4FF"/>
                </a:solidFill>
              </a:rPr>
              <a:t>  value</a:t>
            </a:r>
            <a:r>
              <a:t> = </a:t>
            </a:r>
            <a:r>
              <a:rPr>
                <a:solidFill>
                  <a:srgbClr val="BA6900"/>
                </a:solidFill>
              </a:rPr>
              <a:t>aws_instance.web.*.public_ip</a:t>
            </a:r>
          </a:p>
          <a:p>
            <a:pPr defTabSz="642937">
              <a:lnSpc>
                <a:spcPct val="100000"/>
              </a:lnSpc>
              <a:spcBef>
                <a:spcPts val="0"/>
              </a:spcBef>
              <a:defRPr sz="4000">
                <a:latin typeface="Courier"/>
                <a:ea typeface="Courier"/>
                <a:cs typeface="Courier"/>
                <a:sym typeface="Courier"/>
              </a:defRPr>
            </a:pPr>
            <a:r>
              <a:t>}</a:t>
            </a:r>
          </a:p>
          <a:p>
            <a:pPr defTabSz="642937">
              <a:lnSpc>
                <a:spcPct val="100000"/>
              </a:lnSpc>
              <a:spcBef>
                <a:spcPts val="0"/>
              </a:spcBef>
              <a:defRPr i="1" sz="3800">
                <a:solidFill>
                  <a:srgbClr val="B8B8B8"/>
                </a:solidFill>
                <a:latin typeface="Courier"/>
                <a:ea typeface="Courier"/>
                <a:cs typeface="Courier"/>
                <a:sym typeface="Courier"/>
              </a:defRPr>
            </a:pPr>
          </a:p>
          <a:p>
            <a:pPr defTabSz="642937">
              <a:lnSpc>
                <a:spcPct val="100000"/>
              </a:lnSpc>
              <a:spcBef>
                <a:spcPts val="0"/>
              </a:spcBef>
              <a:defRPr sz="3800">
                <a:solidFill>
                  <a:srgbClr val="BA6900"/>
                </a:solidFill>
                <a:latin typeface="Courier"/>
                <a:ea typeface="Courier"/>
                <a:cs typeface="Courier"/>
                <a:sym typeface="Courier"/>
              </a:defRPr>
            </a:pPr>
            <a:r>
              <a:rPr>
                <a:solidFill>
                  <a:srgbClr val="0222B9"/>
                </a:solidFill>
              </a:rPr>
              <a:t>output</a:t>
            </a:r>
            <a:r>
              <a:rPr>
                <a:solidFill>
                  <a:srgbClr val="000000"/>
                </a:solidFill>
              </a:rPr>
              <a:t> </a:t>
            </a:r>
            <a:r>
              <a:t>"public_dns" </a:t>
            </a:r>
            <a:r>
              <a:rPr>
                <a:solidFill>
                  <a:srgbClr val="000000"/>
                </a:solidFill>
              </a:rPr>
              <a:t>{</a:t>
            </a:r>
            <a:endParaRPr>
              <a:solidFill>
                <a:srgbClr val="000000"/>
              </a:solidFill>
            </a:endParaRPr>
          </a:p>
          <a:p>
            <a:pPr defTabSz="642937">
              <a:lnSpc>
                <a:spcPct val="100000"/>
              </a:lnSpc>
              <a:spcBef>
                <a:spcPts val="0"/>
              </a:spcBef>
              <a:defRPr b="1" sz="3800">
                <a:latin typeface="Courier"/>
                <a:ea typeface="Courier"/>
                <a:cs typeface="Courier"/>
                <a:sym typeface="Courier"/>
              </a:defRPr>
            </a:pPr>
            <a:r>
              <a:rPr>
                <a:solidFill>
                  <a:srgbClr val="1FA4FF"/>
                </a:solidFill>
              </a:rPr>
              <a:t>  value</a:t>
            </a:r>
            <a:r>
              <a:t> = </a:t>
            </a:r>
            <a:r>
              <a:rPr>
                <a:solidFill>
                  <a:srgbClr val="BA6900"/>
                </a:solidFill>
              </a:rPr>
              <a:t>aws_instance.web.*.public_dns</a:t>
            </a:r>
          </a:p>
          <a:p>
            <a:pPr defTabSz="642937">
              <a:lnSpc>
                <a:spcPct val="100000"/>
              </a:lnSpc>
              <a:spcBef>
                <a:spcPts val="0"/>
              </a:spcBef>
              <a:defRPr sz="4000">
                <a:latin typeface="Courier"/>
                <a:ea typeface="Courier"/>
                <a:cs typeface="Courier"/>
                <a:sym typeface="Courier"/>
              </a:defRPr>
            </a:pPr>
            <a:r>
              <a:t>}</a:t>
            </a:r>
          </a:p>
        </p:txBody>
      </p:sp>
      <p:sp>
        <p:nvSpPr>
          <p:cNvPr id="1729" name="server/server.tf"/>
          <p:cNvSpPr txBox="1"/>
          <p:nvPr>
            <p:ph type="body" idx="14"/>
          </p:nvPr>
        </p:nvSpPr>
        <p:spPr>
          <a:prstGeom prst="rect">
            <a:avLst/>
          </a:prstGeom>
        </p:spPr>
        <p:txBody>
          <a:bodyPr/>
          <a:lstStyle/>
          <a:p>
            <a:pPr/>
            <a:r>
              <a:t>server/server.tf</a:t>
            </a:r>
          </a:p>
        </p:txBody>
      </p:sp>
      <p:sp>
        <p:nvSpPr>
          <p:cNvPr id="1730"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434" name="Cloudcraft_-_Tools_for_AWS_pros.png" descr="Cloudcraft_-_Tools_for_AWS_pros.png"/>
          <p:cNvPicPr>
            <a:picLocks noChangeAspect="1"/>
          </p:cNvPicPr>
          <p:nvPr/>
        </p:nvPicPr>
        <p:blipFill>
          <a:blip r:embed="rId3">
            <a:alphaModFix amt="15000"/>
            <a:extLst/>
          </a:blip>
          <a:stretch>
            <a:fillRect/>
          </a:stretch>
        </p:blipFill>
        <p:spPr>
          <a:xfrm>
            <a:off x="-1556999" y="2684803"/>
            <a:ext cx="14590199" cy="7609308"/>
          </a:xfrm>
          <a:prstGeom prst="rect">
            <a:avLst/>
          </a:prstGeom>
          <a:ln w="12700">
            <a:miter lim="400000"/>
          </a:ln>
        </p:spPr>
      </p:pic>
      <p:sp>
        <p:nvSpPr>
          <p:cNvPr id="435" name="Rectangle"/>
          <p:cNvSpPr/>
          <p:nvPr/>
        </p:nvSpPr>
        <p:spPr>
          <a:xfrm>
            <a:off x="13688913" y="633246"/>
            <a:ext cx="10767120" cy="13155283"/>
          </a:xfrm>
          <a:prstGeom prst="rect">
            <a:avLst/>
          </a:prstGeom>
          <a:solidFill>
            <a:srgbClr val="272727">
              <a:alpha val="38995"/>
            </a:srgbClr>
          </a:solidFill>
          <a:ln w="12700">
            <a:miter lim="400000"/>
          </a:ln>
        </p:spPr>
        <p:txBody>
          <a:bodyPr lIns="50800" tIns="50800" rIns="50800" bIns="50800" anchor="ctr"/>
          <a:lstStyle/>
          <a:p>
            <a:pPr defTabSz="825500">
              <a:defRPr sz="3200"/>
            </a:pPr>
          </a:p>
        </p:txBody>
      </p:sp>
      <p:sp>
        <p:nvSpPr>
          <p:cNvPr id="436" name="475   def update…"/>
          <p:cNvSpPr txBox="1"/>
          <p:nvPr/>
        </p:nvSpPr>
        <p:spPr>
          <a:xfrm>
            <a:off x="13825980" y="685800"/>
            <a:ext cx="15867405" cy="131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defTabSz="457200">
              <a:defRPr sz="1300">
                <a:latin typeface="Courier"/>
                <a:ea typeface="Courier"/>
                <a:cs typeface="Courier"/>
                <a:sym typeface="Courier"/>
              </a:defRPr>
            </a:pPr>
            <a:r>
              <a:t>475   def update</a:t>
            </a:r>
          </a:p>
          <a:p>
            <a:pPr algn="l" defTabSz="457200">
              <a:defRPr sz="1300">
                <a:latin typeface="Courier"/>
                <a:ea typeface="Courier"/>
                <a:cs typeface="Courier"/>
                <a:sym typeface="Courier"/>
              </a:defRPr>
            </a:pPr>
            <a:r>
              <a:t>476     return update_api if api_request?</a:t>
            </a:r>
          </a:p>
          <a:p>
            <a:pPr algn="l" defTabSz="457200">
              <a:defRPr sz="1300">
                <a:latin typeface="Courier"/>
                <a:ea typeface="Courier"/>
                <a:cs typeface="Courier"/>
                <a:sym typeface="Courier"/>
              </a:defRPr>
            </a:pPr>
            <a:r>
              <a:t>477 </a:t>
            </a:r>
          </a:p>
          <a:p>
            <a:pPr algn="l" defTabSz="457200">
              <a:defRPr sz="1300">
                <a:latin typeface="Courier"/>
                <a:ea typeface="Courier"/>
                <a:cs typeface="Courier"/>
                <a:sym typeface="Courier"/>
              </a:defRPr>
            </a:pPr>
            <a:r>
              <a:t>478     if authorized_action(@account, @current_user, :manage_account_settings)</a:t>
            </a:r>
          </a:p>
          <a:p>
            <a:pPr algn="l" defTabSz="457200">
              <a:defRPr sz="1300">
                <a:latin typeface="Courier"/>
                <a:ea typeface="Courier"/>
                <a:cs typeface="Courier"/>
                <a:sym typeface="Courier"/>
              </a:defRPr>
            </a:pPr>
            <a:r>
              <a:t>479       respond_to do |format|</a:t>
            </a:r>
          </a:p>
          <a:p>
            <a:pPr algn="l" defTabSz="457200">
              <a:defRPr sz="1300">
                <a:latin typeface="Courier"/>
                <a:ea typeface="Courier"/>
                <a:cs typeface="Courier"/>
                <a:sym typeface="Courier"/>
              </a:defRPr>
            </a:pPr>
            <a:r>
              <a:t>480 </a:t>
            </a:r>
          </a:p>
          <a:p>
            <a:pPr algn="l" defTabSz="457200">
              <a:defRPr sz="1300">
                <a:latin typeface="Courier"/>
                <a:ea typeface="Courier"/>
                <a:cs typeface="Courier"/>
                <a:sym typeface="Courier"/>
              </a:defRPr>
            </a:pPr>
            <a:r>
              <a:t>481         custom_help_links = params[:account].delete :custom_help_links</a:t>
            </a:r>
          </a:p>
          <a:p>
            <a:pPr algn="l" defTabSz="457200">
              <a:defRPr sz="1300">
                <a:latin typeface="Courier"/>
                <a:ea typeface="Courier"/>
                <a:cs typeface="Courier"/>
                <a:sym typeface="Courier"/>
              </a:defRPr>
            </a:pPr>
            <a:r>
              <a:t>482         if custom_help_links</a:t>
            </a:r>
          </a:p>
          <a:p>
            <a:pPr algn="l" defTabSz="457200">
              <a:defRPr sz="1300">
                <a:latin typeface="Courier"/>
                <a:ea typeface="Courier"/>
                <a:cs typeface="Courier"/>
                <a:sym typeface="Courier"/>
              </a:defRPr>
            </a:pPr>
            <a:r>
              <a:t>483           @account.settings[:custom_help_links] = custom_help_links.select{|k, h| h['state'] != 'deleted'}.sort.map do |index_with_hash|</a:t>
            </a:r>
          </a:p>
          <a:p>
            <a:pPr algn="l" defTabSz="457200">
              <a:defRPr sz="1300">
                <a:latin typeface="Courier"/>
                <a:ea typeface="Courier"/>
                <a:cs typeface="Courier"/>
                <a:sym typeface="Courier"/>
              </a:defRPr>
            </a:pPr>
            <a:r>
              <a:t>484             hash = index_with_hash[1]</a:t>
            </a:r>
          </a:p>
          <a:p>
            <a:pPr algn="l" defTabSz="457200">
              <a:defRPr sz="1300">
                <a:latin typeface="Courier"/>
                <a:ea typeface="Courier"/>
                <a:cs typeface="Courier"/>
                <a:sym typeface="Courier"/>
              </a:defRPr>
            </a:pPr>
            <a:r>
              <a:t>485             hash.delete('state')</a:t>
            </a:r>
          </a:p>
          <a:p>
            <a:pPr algn="l" defTabSz="457200">
              <a:defRPr sz="1300">
                <a:latin typeface="Courier"/>
                <a:ea typeface="Courier"/>
                <a:cs typeface="Courier"/>
                <a:sym typeface="Courier"/>
              </a:defRPr>
            </a:pPr>
            <a:r>
              <a:t>486             hash.assert_valid_keys ["text", "subtext", "url", "available_to"]</a:t>
            </a:r>
          </a:p>
          <a:p>
            <a:pPr algn="l" defTabSz="457200">
              <a:defRPr sz="1300">
                <a:latin typeface="Courier"/>
                <a:ea typeface="Courier"/>
                <a:cs typeface="Courier"/>
                <a:sym typeface="Courier"/>
              </a:defRPr>
            </a:pPr>
            <a:r>
              <a:t>487             hash</a:t>
            </a:r>
          </a:p>
          <a:p>
            <a:pPr algn="l" defTabSz="457200">
              <a:defRPr sz="1300">
                <a:latin typeface="Courier"/>
                <a:ea typeface="Courier"/>
                <a:cs typeface="Courier"/>
                <a:sym typeface="Courier"/>
              </a:defRPr>
            </a:pPr>
            <a:r>
              <a:t>488           end</a:t>
            </a:r>
          </a:p>
          <a:p>
            <a:pPr algn="l" defTabSz="457200">
              <a:defRPr sz="1300">
                <a:latin typeface="Courier"/>
                <a:ea typeface="Courier"/>
                <a:cs typeface="Courier"/>
                <a:sym typeface="Courier"/>
              </a:defRPr>
            </a:pPr>
            <a:r>
              <a:t>489         end</a:t>
            </a:r>
          </a:p>
          <a:p>
            <a:pPr algn="l" defTabSz="457200">
              <a:defRPr sz="1300">
                <a:latin typeface="Courier"/>
                <a:ea typeface="Courier"/>
                <a:cs typeface="Courier"/>
                <a:sym typeface="Courier"/>
              </a:defRPr>
            </a:pPr>
            <a:r>
              <a:t>490 </a:t>
            </a:r>
          </a:p>
          <a:p>
            <a:pPr algn="l" defTabSz="457200">
              <a:defRPr sz="1300">
                <a:latin typeface="Courier"/>
                <a:ea typeface="Courier"/>
                <a:cs typeface="Courier"/>
                <a:sym typeface="Courier"/>
              </a:defRPr>
            </a:pPr>
            <a:r>
              <a:t>491         params[:account][:turnitin_host] = validated_turnitin_host(params[:account][:turnitin_host])</a:t>
            </a:r>
          </a:p>
          <a:p>
            <a:pPr algn="l" defTabSz="457200">
              <a:defRPr sz="1300">
                <a:latin typeface="Courier"/>
                <a:ea typeface="Courier"/>
                <a:cs typeface="Courier"/>
                <a:sym typeface="Courier"/>
              </a:defRPr>
            </a:pPr>
            <a:r>
              <a:t>492         enable_user_notes = params[:account].delete :enable_user_notes</a:t>
            </a:r>
          </a:p>
          <a:p>
            <a:pPr algn="l" defTabSz="457200">
              <a:defRPr sz="1300">
                <a:latin typeface="Courier"/>
                <a:ea typeface="Courier"/>
                <a:cs typeface="Courier"/>
                <a:sym typeface="Courier"/>
              </a:defRPr>
            </a:pPr>
            <a:r>
              <a:t>493         allow_sis_import = params[:account].delete :allow_sis_import</a:t>
            </a:r>
          </a:p>
          <a:p>
            <a:pPr algn="l" defTabSz="457200">
              <a:defRPr sz="1300">
                <a:latin typeface="Courier"/>
                <a:ea typeface="Courier"/>
                <a:cs typeface="Courier"/>
                <a:sym typeface="Courier"/>
              </a:defRPr>
            </a:pPr>
            <a:r>
              <a:t>494         params[:account].delete :default_user_storage_quota_mb unless @account.root_account? &amp;&amp; !@account.site_admin?</a:t>
            </a:r>
          </a:p>
          <a:p>
            <a:pPr algn="l" defTabSz="457200">
              <a:defRPr sz="1300">
                <a:latin typeface="Courier"/>
                <a:ea typeface="Courier"/>
                <a:cs typeface="Courier"/>
                <a:sym typeface="Courier"/>
              </a:defRPr>
            </a:pPr>
            <a:r>
              <a:t>495         unless @account.grants_right? @current_user, :manage_storage_quotas</a:t>
            </a:r>
          </a:p>
          <a:p>
            <a:pPr algn="l" defTabSz="457200">
              <a:defRPr sz="1300">
                <a:latin typeface="Courier"/>
                <a:ea typeface="Courier"/>
                <a:cs typeface="Courier"/>
                <a:sym typeface="Courier"/>
              </a:defRPr>
            </a:pPr>
            <a:r>
              <a:t>496           [:storage_quota, :default_storage_quota, :default_storage_quota_mb,</a:t>
            </a:r>
          </a:p>
          <a:p>
            <a:pPr algn="l" defTabSz="457200">
              <a:defRPr sz="1300">
                <a:latin typeface="Courier"/>
                <a:ea typeface="Courier"/>
                <a:cs typeface="Courier"/>
                <a:sym typeface="Courier"/>
              </a:defRPr>
            </a:pPr>
            <a:r>
              <a:t>497            :default_user_storage_quota, :default_user_storage_quota_mb,</a:t>
            </a:r>
          </a:p>
          <a:p>
            <a:pPr algn="l" defTabSz="457200">
              <a:defRPr sz="1300">
                <a:latin typeface="Courier"/>
                <a:ea typeface="Courier"/>
                <a:cs typeface="Courier"/>
                <a:sym typeface="Courier"/>
              </a:defRPr>
            </a:pPr>
            <a:r>
              <a:t>498            :default_group_storage_quota, :default_group_storage_quota_mb].each { |key| params[:account].delete key }</a:t>
            </a:r>
          </a:p>
          <a:p>
            <a:pPr algn="l" defTabSz="457200">
              <a:defRPr sz="1300">
                <a:latin typeface="Courier"/>
                <a:ea typeface="Courier"/>
                <a:cs typeface="Courier"/>
                <a:sym typeface="Courier"/>
              </a:defRPr>
            </a:pPr>
            <a:r>
              <a:t>499         end</a:t>
            </a:r>
          </a:p>
          <a:p>
            <a:pPr algn="l" defTabSz="457200">
              <a:defRPr sz="1300">
                <a:latin typeface="Courier"/>
                <a:ea typeface="Courier"/>
                <a:cs typeface="Courier"/>
                <a:sym typeface="Courier"/>
              </a:defRPr>
            </a:pPr>
            <a:r>
              <a:t>500         if params[:account][:services]</a:t>
            </a:r>
          </a:p>
          <a:p>
            <a:pPr algn="l" defTabSz="457200">
              <a:defRPr sz="1300">
                <a:latin typeface="Courier"/>
                <a:ea typeface="Courier"/>
                <a:cs typeface="Courier"/>
                <a:sym typeface="Courier"/>
              </a:defRPr>
            </a:pPr>
            <a:r>
              <a:t>501           params[:account][:services].slice(*Account.services_exposed_to_ui_hash(nil, @current_user, @account).keys).each do |key, value|</a:t>
            </a:r>
          </a:p>
          <a:p>
            <a:pPr algn="l" defTabSz="457200">
              <a:defRPr sz="1300">
                <a:latin typeface="Courier"/>
                <a:ea typeface="Courier"/>
                <a:cs typeface="Courier"/>
                <a:sym typeface="Courier"/>
              </a:defRPr>
            </a:pPr>
            <a:r>
              <a:t>502             @account.set_service_availability(key, value == '1')</a:t>
            </a:r>
          </a:p>
          <a:p>
            <a:pPr algn="l" defTabSz="457200">
              <a:defRPr sz="1300">
                <a:latin typeface="Courier"/>
                <a:ea typeface="Courier"/>
                <a:cs typeface="Courier"/>
                <a:sym typeface="Courier"/>
              </a:defRPr>
            </a:pPr>
            <a:r>
              <a:t>503           end</a:t>
            </a:r>
          </a:p>
          <a:p>
            <a:pPr algn="l" defTabSz="457200">
              <a:defRPr sz="1300">
                <a:latin typeface="Courier"/>
                <a:ea typeface="Courier"/>
                <a:cs typeface="Courier"/>
                <a:sym typeface="Courier"/>
              </a:defRPr>
            </a:pPr>
            <a:r>
              <a:t>504           params[:account].delete :services</a:t>
            </a:r>
          </a:p>
          <a:p>
            <a:pPr algn="l" defTabSz="457200">
              <a:defRPr sz="1300">
                <a:latin typeface="Courier"/>
                <a:ea typeface="Courier"/>
                <a:cs typeface="Courier"/>
                <a:sym typeface="Courier"/>
              </a:defRPr>
            </a:pPr>
            <a:r>
              <a:t>505         end</a:t>
            </a:r>
          </a:p>
          <a:p>
            <a:pPr algn="l" defTabSz="457200">
              <a:defRPr sz="1300">
                <a:latin typeface="Courier"/>
                <a:ea typeface="Courier"/>
                <a:cs typeface="Courier"/>
                <a:sym typeface="Courier"/>
              </a:defRPr>
            </a:pPr>
            <a:r>
              <a:t>506         if @account.grants_right?(@current_user, :manage_site_settings)</a:t>
            </a:r>
          </a:p>
          <a:p>
            <a:pPr algn="l" defTabSz="457200">
              <a:defRPr sz="1300">
                <a:latin typeface="Courier"/>
                <a:ea typeface="Courier"/>
                <a:cs typeface="Courier"/>
                <a:sym typeface="Courier"/>
              </a:defRPr>
            </a:pPr>
            <a:r>
              <a:t>507           # If the setting is present (update is called from 2 different settings forms, one for notifications)</a:t>
            </a:r>
          </a:p>
          <a:p>
            <a:pPr algn="l" defTabSz="457200">
              <a:defRPr sz="1300">
                <a:latin typeface="Courier"/>
                <a:ea typeface="Courier"/>
                <a:cs typeface="Courier"/>
                <a:sym typeface="Courier"/>
              </a:defRPr>
            </a:pPr>
            <a:r>
              <a:t>508           if params[:account][:settings] &amp;&amp; params[:account][:settings][:outgoing_email_default_name_option].present?</a:t>
            </a:r>
          </a:p>
          <a:p>
            <a:pPr algn="l" defTabSz="457200">
              <a:defRPr sz="1300">
                <a:latin typeface="Courier"/>
                <a:ea typeface="Courier"/>
                <a:cs typeface="Courier"/>
                <a:sym typeface="Courier"/>
              </a:defRPr>
            </a:pPr>
            <a:r>
              <a:t>509             # If set to default, remove the custom name so it doesn't get saved</a:t>
            </a:r>
          </a:p>
          <a:p>
            <a:pPr algn="l" defTabSz="457200">
              <a:defRPr sz="1300">
                <a:latin typeface="Courier"/>
                <a:ea typeface="Courier"/>
                <a:cs typeface="Courier"/>
                <a:sym typeface="Courier"/>
              </a:defRPr>
            </a:pPr>
            <a:r>
              <a:t>510             params[:account][:settings][:outgoing_email_default_name] = '' if params[:account][:settings][:outgoing_email_default_name_option] == 'default'</a:t>
            </a:r>
          </a:p>
          <a:p>
            <a:pPr algn="l" defTabSz="457200">
              <a:defRPr sz="1300">
                <a:latin typeface="Courier"/>
                <a:ea typeface="Courier"/>
                <a:cs typeface="Courier"/>
                <a:sym typeface="Courier"/>
              </a:defRPr>
            </a:pPr>
            <a:r>
              <a:t>511           end</a:t>
            </a:r>
          </a:p>
          <a:p>
            <a:pPr algn="l" defTabSz="457200">
              <a:defRPr sz="1300">
                <a:latin typeface="Courier"/>
                <a:ea typeface="Courier"/>
                <a:cs typeface="Courier"/>
                <a:sym typeface="Courier"/>
              </a:defRPr>
            </a:pPr>
            <a:r>
              <a:t>512 </a:t>
            </a:r>
          </a:p>
          <a:p>
            <a:pPr algn="l" defTabSz="457200">
              <a:defRPr sz="1300">
                <a:latin typeface="Courier"/>
                <a:ea typeface="Courier"/>
                <a:cs typeface="Courier"/>
                <a:sym typeface="Courier"/>
              </a:defRPr>
            </a:pPr>
            <a:r>
              <a:t>513           google_docs_domain = params[:account][:settings].try(:delete, :google_docs_domain)</a:t>
            </a:r>
          </a:p>
          <a:p>
            <a:pPr algn="l" defTabSz="457200">
              <a:defRPr sz="1300">
                <a:latin typeface="Courier"/>
                <a:ea typeface="Courier"/>
                <a:cs typeface="Courier"/>
                <a:sym typeface="Courier"/>
              </a:defRPr>
            </a:pPr>
            <a:r>
              <a:t>514           if @account.feature_enabled?(:google_docs_domain_restriction) &amp;&amp;</a:t>
            </a:r>
          </a:p>
          <a:p>
            <a:pPr algn="l" defTabSz="457200">
              <a:defRPr sz="1300">
                <a:latin typeface="Courier"/>
                <a:ea typeface="Courier"/>
                <a:cs typeface="Courier"/>
                <a:sym typeface="Courier"/>
              </a:defRPr>
            </a:pPr>
            <a:r>
              <a:t>515              @account.root_account? &amp;&amp;</a:t>
            </a:r>
          </a:p>
          <a:p>
            <a:pPr algn="l" defTabSz="457200">
              <a:defRPr sz="1300">
                <a:latin typeface="Courier"/>
                <a:ea typeface="Courier"/>
                <a:cs typeface="Courier"/>
                <a:sym typeface="Courier"/>
              </a:defRPr>
            </a:pPr>
            <a:r>
              <a:t>516              !@account.site_admin?</a:t>
            </a:r>
          </a:p>
          <a:p>
            <a:pPr algn="l" defTabSz="457200">
              <a:defRPr sz="1300">
                <a:latin typeface="Courier"/>
                <a:ea typeface="Courier"/>
                <a:cs typeface="Courier"/>
                <a:sym typeface="Courier"/>
              </a:defRPr>
            </a:pPr>
            <a:r>
              <a:t>517             @account.settings[:google_docs_domain] = google_docs_domain.present? ? google_docs_domain : nil</a:t>
            </a:r>
          </a:p>
          <a:p>
            <a:pPr algn="l" defTabSz="457200">
              <a:defRPr sz="1300">
                <a:latin typeface="Courier"/>
                <a:ea typeface="Courier"/>
                <a:cs typeface="Courier"/>
                <a:sym typeface="Courier"/>
              </a:defRPr>
            </a:pPr>
            <a:r>
              <a:t>518           end</a:t>
            </a:r>
          </a:p>
          <a:p>
            <a:pPr algn="l" defTabSz="457200">
              <a:defRPr sz="1300">
                <a:latin typeface="Courier"/>
                <a:ea typeface="Courier"/>
                <a:cs typeface="Courier"/>
                <a:sym typeface="Courier"/>
              </a:defRPr>
            </a:pPr>
            <a:r>
              <a:t>519 </a:t>
            </a:r>
          </a:p>
          <a:p>
            <a:pPr algn="l" defTabSz="457200">
              <a:defRPr sz="1300">
                <a:latin typeface="Courier"/>
                <a:ea typeface="Courier"/>
                <a:cs typeface="Courier"/>
                <a:sym typeface="Courier"/>
              </a:defRPr>
            </a:pPr>
            <a:r>
              <a:t>520           @account.enable_user_notes = enable_user_notes if enable_user_notes</a:t>
            </a:r>
          </a:p>
          <a:p>
            <a:pPr algn="l" defTabSz="457200">
              <a:defRPr sz="1300">
                <a:latin typeface="Courier"/>
                <a:ea typeface="Courier"/>
                <a:cs typeface="Courier"/>
                <a:sym typeface="Courier"/>
              </a:defRPr>
            </a:pPr>
            <a:r>
              <a:t>521           @account.allow_sis_import = allow_sis_import if allow_sis_import &amp;&amp; @account.root_account?</a:t>
            </a:r>
          </a:p>
          <a:p>
            <a:pPr algn="l" defTabSz="457200">
              <a:defRPr sz="1300">
                <a:latin typeface="Courier"/>
                <a:ea typeface="Courier"/>
                <a:cs typeface="Courier"/>
                <a:sym typeface="Courier"/>
              </a:defRPr>
            </a:pPr>
            <a:r>
              <a:t>522           if @account.site_admin? &amp;&amp; params[:account][:settings]</a:t>
            </a:r>
          </a:p>
          <a:p>
            <a:pPr algn="l" defTabSz="457200">
              <a:defRPr sz="1300">
                <a:latin typeface="Courier"/>
                <a:ea typeface="Courier"/>
                <a:cs typeface="Courier"/>
                <a:sym typeface="Courier"/>
              </a:defRPr>
            </a:pPr>
            <a:r>
              <a:t>523             # these shouldn't get set for the site admin account</a:t>
            </a:r>
          </a:p>
          <a:p>
            <a:pPr algn="l" defTabSz="457200">
              <a:defRPr sz="1300">
                <a:latin typeface="Courier"/>
                <a:ea typeface="Courier"/>
                <a:cs typeface="Courier"/>
                <a:sym typeface="Courier"/>
              </a:defRPr>
            </a:pPr>
            <a:r>
              <a:t>524             params[:account][:settings].delete(:enable_alerts)</a:t>
            </a:r>
          </a:p>
          <a:p>
            <a:pPr algn="l" defTabSz="457200">
              <a:defRPr sz="1300">
                <a:latin typeface="Courier"/>
                <a:ea typeface="Courier"/>
                <a:cs typeface="Courier"/>
                <a:sym typeface="Courier"/>
              </a:defRPr>
            </a:pPr>
            <a:r>
              <a:t>525             params[:account][:settings].delete(:enable_eportfolios)</a:t>
            </a:r>
          </a:p>
          <a:p>
            <a:pPr algn="l" defTabSz="457200">
              <a:defRPr sz="1300">
                <a:latin typeface="Courier"/>
                <a:ea typeface="Courier"/>
                <a:cs typeface="Courier"/>
                <a:sym typeface="Courier"/>
              </a:defRPr>
            </a:pPr>
            <a:r>
              <a:t>526           end</a:t>
            </a:r>
          </a:p>
          <a:p>
            <a:pPr algn="l" defTabSz="457200">
              <a:defRPr sz="1300">
                <a:latin typeface="Courier"/>
                <a:ea typeface="Courier"/>
                <a:cs typeface="Courier"/>
                <a:sym typeface="Courier"/>
              </a:defRPr>
            </a:pPr>
            <a:r>
              <a:t>527         else</a:t>
            </a:r>
          </a:p>
          <a:p>
            <a:pPr algn="l" defTabSz="457200">
              <a:defRPr sz="1300">
                <a:latin typeface="Courier"/>
                <a:ea typeface="Courier"/>
                <a:cs typeface="Courier"/>
                <a:sym typeface="Courier"/>
              </a:defRPr>
            </a:pPr>
            <a:r>
              <a:t>528           # must have :manage_site_settings to update these</a:t>
            </a:r>
          </a:p>
          <a:p>
            <a:pPr algn="l" defTabSz="457200">
              <a:defRPr sz="1300">
                <a:latin typeface="Courier"/>
                <a:ea typeface="Courier"/>
                <a:cs typeface="Courier"/>
                <a:sym typeface="Courier"/>
              </a:defRPr>
            </a:pPr>
            <a:r>
              <a:t>529           [ :admins_can_change_passwords,</a:t>
            </a:r>
          </a:p>
          <a:p>
            <a:pPr algn="l" defTabSz="457200">
              <a:defRPr sz="1300">
                <a:latin typeface="Courier"/>
                <a:ea typeface="Courier"/>
                <a:cs typeface="Courier"/>
                <a:sym typeface="Courier"/>
              </a:defRPr>
            </a:pPr>
            <a:r>
              <a:t>530             :admins_can_view_notifications,</a:t>
            </a:r>
          </a:p>
          <a:p>
            <a:pPr algn="l" defTabSz="457200">
              <a:defRPr sz="1300">
                <a:latin typeface="Courier"/>
                <a:ea typeface="Courier"/>
                <a:cs typeface="Courier"/>
                <a:sym typeface="Courier"/>
              </a:defRPr>
            </a:pPr>
            <a:r>
              <a:t>531             :enable_alerts,</a:t>
            </a:r>
          </a:p>
          <a:p>
            <a:pPr algn="l" defTabSz="457200">
              <a:defRPr sz="1300">
                <a:latin typeface="Courier"/>
                <a:ea typeface="Courier"/>
                <a:cs typeface="Courier"/>
                <a:sym typeface="Courier"/>
              </a:defRPr>
            </a:pPr>
            <a:r>
              <a:t>532             :enable_eportfolios,</a:t>
            </a:r>
          </a:p>
          <a:p>
            <a:pPr algn="l" defTabSz="457200">
              <a:defRPr sz="1300">
                <a:latin typeface="Courier"/>
                <a:ea typeface="Courier"/>
                <a:cs typeface="Courier"/>
                <a:sym typeface="Courier"/>
              </a:defRPr>
            </a:pPr>
            <a:r>
              <a:t>533             :enable_profiles,</a:t>
            </a:r>
          </a:p>
          <a:p>
            <a:pPr algn="l" defTabSz="457200">
              <a:defRPr sz="1300">
                <a:latin typeface="Courier"/>
                <a:ea typeface="Courier"/>
                <a:cs typeface="Courier"/>
                <a:sym typeface="Courier"/>
              </a:defRPr>
            </a:pPr>
            <a:r>
              <a:t>534             :show_scheduler,</a:t>
            </a:r>
          </a:p>
          <a:p>
            <a:pPr algn="l" defTabSz="457200">
              <a:defRPr sz="1300">
                <a:latin typeface="Courier"/>
                <a:ea typeface="Courier"/>
                <a:cs typeface="Courier"/>
                <a:sym typeface="Courier"/>
              </a:defRPr>
            </a:pPr>
            <a:r>
              <a:t>535             :global_includes,</a:t>
            </a:r>
          </a:p>
          <a:p>
            <a:pPr algn="l" defTabSz="457200">
              <a:defRPr sz="1300">
                <a:latin typeface="Courier"/>
                <a:ea typeface="Courier"/>
                <a:cs typeface="Courier"/>
                <a:sym typeface="Courier"/>
              </a:defRPr>
            </a:pPr>
            <a:r>
              <a:t>536             :gmail_domain</a:t>
            </a:r>
          </a:p>
          <a:p>
            <a:pPr algn="l" defTabSz="457200">
              <a:defRPr sz="1300">
                <a:latin typeface="Courier"/>
                <a:ea typeface="Courier"/>
                <a:cs typeface="Courier"/>
                <a:sym typeface="Courier"/>
              </a:defRPr>
            </a:pPr>
            <a:r>
              <a:t>537           ].each do |key|</a:t>
            </a:r>
          </a:p>
          <a:p>
            <a:pPr algn="l" defTabSz="457200">
              <a:defRPr sz="1300">
                <a:latin typeface="Courier"/>
                <a:ea typeface="Courier"/>
                <a:cs typeface="Courier"/>
                <a:sym typeface="Courier"/>
              </a:defRPr>
            </a:pPr>
            <a:r>
              <a:t>538             params[:account][:settings].try(:delete, key)</a:t>
            </a:r>
          </a:p>
        </p:txBody>
      </p:sp>
      <p:sp>
        <p:nvSpPr>
          <p:cNvPr id="437" name="577   def settings…"/>
          <p:cNvSpPr txBox="1"/>
          <p:nvPr/>
        </p:nvSpPr>
        <p:spPr>
          <a:xfrm>
            <a:off x="14746431" y="99314000"/>
            <a:ext cx="10235308" cy="518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825500">
              <a:defRPr sz="800">
                <a:solidFill>
                  <a:srgbClr val="000000"/>
                </a:solidFill>
                <a:latin typeface="Courier"/>
                <a:ea typeface="Courier"/>
                <a:cs typeface="Courier"/>
                <a:sym typeface="Courier"/>
              </a:defRPr>
            </a:pPr>
            <a:r>
              <a:t>577   def settings</a:t>
            </a:r>
          </a:p>
          <a:p>
            <a:pPr algn="l" defTabSz="825500">
              <a:defRPr sz="800">
                <a:solidFill>
                  <a:srgbClr val="000000"/>
                </a:solidFill>
                <a:latin typeface="Courier"/>
                <a:ea typeface="Courier"/>
                <a:cs typeface="Courier"/>
                <a:sym typeface="Courier"/>
              </a:defRPr>
            </a:pPr>
            <a:r>
              <a:t>578     if authorized_action(@account, @current_user, :read)</a:t>
            </a:r>
          </a:p>
          <a:p>
            <a:pPr algn="l" defTabSz="825500">
              <a:defRPr sz="800">
                <a:solidFill>
                  <a:srgbClr val="000000"/>
                </a:solidFill>
                <a:latin typeface="Courier"/>
                <a:ea typeface="Courier"/>
                <a:cs typeface="Courier"/>
                <a:sym typeface="Courier"/>
              </a:defRPr>
            </a:pPr>
            <a:r>
              <a:t>579       @available_reports = AccountReport.available_reports if @account.grants_right?(@current_user, @session, :read_reports)</a:t>
            </a:r>
          </a:p>
          <a:p>
            <a:pPr algn="l" defTabSz="825500">
              <a:defRPr sz="800">
                <a:solidFill>
                  <a:srgbClr val="000000"/>
                </a:solidFill>
                <a:latin typeface="Courier"/>
                <a:ea typeface="Courier"/>
                <a:cs typeface="Courier"/>
                <a:sym typeface="Courier"/>
              </a:defRPr>
            </a:pPr>
            <a:r>
              <a:t>580       if @available_reports</a:t>
            </a:r>
          </a:p>
          <a:p>
            <a:pPr algn="l" defTabSz="825500">
              <a:defRPr sz="800">
                <a:solidFill>
                  <a:srgbClr val="000000"/>
                </a:solidFill>
                <a:latin typeface="Courier"/>
                <a:ea typeface="Courier"/>
                <a:cs typeface="Courier"/>
                <a:sym typeface="Courier"/>
              </a:defRPr>
            </a:pPr>
            <a:r>
              <a:t>581         @last_complete_reports = {}</a:t>
            </a:r>
          </a:p>
          <a:p>
            <a:pPr algn="l" defTabSz="825500">
              <a:defRPr sz="800">
                <a:solidFill>
                  <a:srgbClr val="000000"/>
                </a:solidFill>
                <a:latin typeface="Courier"/>
                <a:ea typeface="Courier"/>
                <a:cs typeface="Courier"/>
                <a:sym typeface="Courier"/>
              </a:defRPr>
            </a:pPr>
            <a:r>
              <a:t>582         @last_reports = {}</a:t>
            </a:r>
          </a:p>
          <a:p>
            <a:pPr algn="l" defTabSz="825500">
              <a:defRPr sz="800">
                <a:solidFill>
                  <a:srgbClr val="000000"/>
                </a:solidFill>
                <a:latin typeface="Courier"/>
                <a:ea typeface="Courier"/>
                <a:cs typeface="Courier"/>
                <a:sym typeface="Courier"/>
              </a:defRPr>
            </a:pPr>
            <a:r>
              <a:t>583         if AccountReport.connection.adapter_name == 'PostgreSQL'</a:t>
            </a:r>
          </a:p>
          <a:p>
            <a:pPr algn="l" defTabSz="825500">
              <a:defRPr sz="800">
                <a:solidFill>
                  <a:srgbClr val="000000"/>
                </a:solidFill>
                <a:latin typeface="Courier"/>
                <a:ea typeface="Courier"/>
                <a:cs typeface="Courier"/>
                <a:sym typeface="Courier"/>
              </a:defRPr>
            </a:pPr>
            <a:r>
              <a:t>584           scope = @account.account_reports.select("DISTINCT ON (report_type) account_reports.*").order(:report_type)</a:t>
            </a:r>
          </a:p>
          <a:p>
            <a:pPr algn="l" defTabSz="825500">
              <a:defRPr sz="800">
                <a:solidFill>
                  <a:srgbClr val="000000"/>
                </a:solidFill>
                <a:latin typeface="Courier"/>
                <a:ea typeface="Courier"/>
                <a:cs typeface="Courier"/>
                <a:sym typeface="Courier"/>
              </a:defRPr>
            </a:pPr>
            <a:r>
              <a:t>585           @last_complete_reports = scope.last_complete_of_type(@available_reports.keys, nil).preload(:attachment).index_by(&amp;:report_type)</a:t>
            </a:r>
          </a:p>
          <a:p>
            <a:pPr algn="l" defTabSz="825500">
              <a:defRPr sz="800">
                <a:solidFill>
                  <a:srgbClr val="000000"/>
                </a:solidFill>
                <a:latin typeface="Courier"/>
                <a:ea typeface="Courier"/>
                <a:cs typeface="Courier"/>
                <a:sym typeface="Courier"/>
              </a:defRPr>
            </a:pPr>
            <a:r>
              <a:t>586           @last_reports = scope.last_of_type(@available_reports.keys, nil).index_by(&amp;:report_type)</a:t>
            </a:r>
          </a:p>
          <a:p>
            <a:pPr algn="l" defTabSz="825500">
              <a:defRPr sz="800">
                <a:solidFill>
                  <a:srgbClr val="000000"/>
                </a:solidFill>
                <a:latin typeface="Courier"/>
                <a:ea typeface="Courier"/>
                <a:cs typeface="Courier"/>
                <a:sym typeface="Courier"/>
              </a:defRPr>
            </a:pPr>
            <a:r>
              <a:t>587         else</a:t>
            </a:r>
          </a:p>
          <a:p>
            <a:pPr algn="l" defTabSz="825500">
              <a:defRPr sz="800">
                <a:solidFill>
                  <a:srgbClr val="000000"/>
                </a:solidFill>
                <a:latin typeface="Courier"/>
                <a:ea typeface="Courier"/>
                <a:cs typeface="Courier"/>
                <a:sym typeface="Courier"/>
              </a:defRPr>
            </a:pPr>
            <a:r>
              <a:t>588           @available_reports.keys.each do |report|</a:t>
            </a:r>
          </a:p>
          <a:p>
            <a:pPr algn="l" defTabSz="825500">
              <a:defRPr sz="800">
                <a:solidFill>
                  <a:srgbClr val="000000"/>
                </a:solidFill>
                <a:latin typeface="Courier"/>
                <a:ea typeface="Courier"/>
                <a:cs typeface="Courier"/>
                <a:sym typeface="Courier"/>
              </a:defRPr>
            </a:pPr>
            <a:r>
              <a:t>589             @last_complete_reports[report] = @account.account_reports.last_complete_of_type(report).first</a:t>
            </a:r>
          </a:p>
          <a:p>
            <a:pPr algn="l" defTabSz="825500">
              <a:defRPr sz="800">
                <a:solidFill>
                  <a:srgbClr val="000000"/>
                </a:solidFill>
                <a:latin typeface="Courier"/>
                <a:ea typeface="Courier"/>
                <a:cs typeface="Courier"/>
                <a:sym typeface="Courier"/>
              </a:defRPr>
            </a:pPr>
            <a:r>
              <a:t>590             @last_reports[report] = @account.account_reports.last_of_type(report).first</a:t>
            </a:r>
          </a:p>
          <a:p>
            <a:pPr algn="l" defTabSz="825500">
              <a:defRPr sz="800">
                <a:solidFill>
                  <a:srgbClr val="000000"/>
                </a:solidFill>
                <a:latin typeface="Courier"/>
                <a:ea typeface="Courier"/>
                <a:cs typeface="Courier"/>
                <a:sym typeface="Courier"/>
              </a:defRPr>
            </a:pPr>
            <a:r>
              <a:t>591           end</a:t>
            </a:r>
          </a:p>
          <a:p>
            <a:pPr algn="l" defTabSz="825500">
              <a:defRPr sz="800">
                <a:solidFill>
                  <a:srgbClr val="000000"/>
                </a:solidFill>
                <a:latin typeface="Courier"/>
                <a:ea typeface="Courier"/>
                <a:cs typeface="Courier"/>
                <a:sym typeface="Courier"/>
              </a:defRPr>
            </a:pPr>
            <a:r>
              <a:t>592         end</a:t>
            </a:r>
          </a:p>
          <a:p>
            <a:pPr algn="l" defTabSz="825500">
              <a:defRPr sz="800">
                <a:solidFill>
                  <a:srgbClr val="000000"/>
                </a:solidFill>
                <a:latin typeface="Courier"/>
                <a:ea typeface="Courier"/>
                <a:cs typeface="Courier"/>
                <a:sym typeface="Courier"/>
              </a:defRPr>
            </a:pPr>
            <a:r>
              <a:t>593       end</a:t>
            </a:r>
          </a:p>
          <a:p>
            <a:pPr algn="l" defTabSz="825500">
              <a:defRPr sz="800">
                <a:solidFill>
                  <a:srgbClr val="000000"/>
                </a:solidFill>
                <a:latin typeface="Courier"/>
                <a:ea typeface="Courier"/>
                <a:cs typeface="Courier"/>
                <a:sym typeface="Courier"/>
              </a:defRPr>
            </a:pPr>
            <a:r>
              <a:t>594       load_course_right_side</a:t>
            </a:r>
          </a:p>
          <a:p>
            <a:pPr algn="l" defTabSz="825500">
              <a:defRPr sz="800">
                <a:solidFill>
                  <a:srgbClr val="000000"/>
                </a:solidFill>
                <a:latin typeface="Courier"/>
                <a:ea typeface="Courier"/>
                <a:cs typeface="Courier"/>
                <a:sym typeface="Courier"/>
              </a:defRPr>
            </a:pPr>
            <a:r>
              <a:t>595       @account_users = @account.account_users</a:t>
            </a:r>
          </a:p>
          <a:p>
            <a:pPr algn="l" defTabSz="825500">
              <a:defRPr sz="800">
                <a:solidFill>
                  <a:srgbClr val="000000"/>
                </a:solidFill>
                <a:latin typeface="Courier"/>
                <a:ea typeface="Courier"/>
                <a:cs typeface="Courier"/>
                <a:sym typeface="Courier"/>
              </a:defRPr>
            </a:pPr>
            <a:r>
              <a:t>596       ActiveRecord::Associations::Preloader.new(@account_users, user: :communication_channels).run</a:t>
            </a:r>
          </a:p>
          <a:p>
            <a:pPr algn="l" defTabSz="825500">
              <a:defRPr sz="800">
                <a:solidFill>
                  <a:srgbClr val="000000"/>
                </a:solidFill>
                <a:latin typeface="Courier"/>
                <a:ea typeface="Courier"/>
                <a:cs typeface="Courier"/>
                <a:sym typeface="Courier"/>
              </a:defRPr>
            </a:pPr>
            <a:r>
              <a:t>597       order_hash = {}</a:t>
            </a:r>
          </a:p>
          <a:p>
            <a:pPr algn="l" defTabSz="825500">
              <a:defRPr sz="800">
                <a:solidFill>
                  <a:srgbClr val="000000"/>
                </a:solidFill>
                <a:latin typeface="Courier"/>
                <a:ea typeface="Courier"/>
                <a:cs typeface="Courier"/>
                <a:sym typeface="Courier"/>
              </a:defRPr>
            </a:pPr>
            <a:r>
              <a:t>598       @account.available_account_roles.each_with_index do |role, idx|</a:t>
            </a:r>
          </a:p>
          <a:p>
            <a:pPr algn="l" defTabSz="825500">
              <a:defRPr sz="800">
                <a:solidFill>
                  <a:srgbClr val="000000"/>
                </a:solidFill>
                <a:latin typeface="Courier"/>
                <a:ea typeface="Courier"/>
                <a:cs typeface="Courier"/>
                <a:sym typeface="Courier"/>
              </a:defRPr>
            </a:pPr>
            <a:r>
              <a:t>599         order_hash[role.id] = idx</a:t>
            </a:r>
          </a:p>
          <a:p>
            <a:pPr algn="l" defTabSz="825500">
              <a:defRPr sz="800">
                <a:solidFill>
                  <a:srgbClr val="000000"/>
                </a:solidFill>
                <a:latin typeface="Courier"/>
                <a:ea typeface="Courier"/>
                <a:cs typeface="Courier"/>
                <a:sym typeface="Courier"/>
              </a:defRPr>
            </a:pPr>
            <a:r>
              <a:t>600       end</a:t>
            </a:r>
          </a:p>
          <a:p>
            <a:pPr algn="l" defTabSz="825500">
              <a:defRPr sz="800">
                <a:solidFill>
                  <a:srgbClr val="000000"/>
                </a:solidFill>
                <a:latin typeface="Courier"/>
                <a:ea typeface="Courier"/>
                <a:cs typeface="Courier"/>
                <a:sym typeface="Courier"/>
              </a:defRPr>
            </a:pPr>
            <a:r>
              <a:t>601       @account_users = @account_users.select(&amp;:user).sort_by{|au| [order_hash[au.role_id] || CanvasSort::Last, Canvas::ICU.collation_key(au.user.sortable_name)] }</a:t>
            </a:r>
          </a:p>
          <a:p>
            <a:pPr algn="l" defTabSz="825500">
              <a:defRPr sz="800">
                <a:solidFill>
                  <a:srgbClr val="000000"/>
                </a:solidFill>
                <a:latin typeface="Courier"/>
                <a:ea typeface="Courier"/>
                <a:cs typeface="Courier"/>
                <a:sym typeface="Courier"/>
              </a:defRPr>
            </a:pPr>
            <a:r>
              <a:t>602       @alerts = @account.alerts</a:t>
            </a:r>
          </a:p>
          <a:p>
            <a:pPr algn="l" defTabSz="825500">
              <a:defRPr sz="800">
                <a:solidFill>
                  <a:srgbClr val="000000"/>
                </a:solidFill>
                <a:latin typeface="Courier"/>
                <a:ea typeface="Courier"/>
                <a:cs typeface="Courier"/>
                <a:sym typeface="Courier"/>
              </a:defRPr>
            </a:pPr>
            <a:r>
              <a:t>603 </a:t>
            </a:r>
          </a:p>
          <a:p>
            <a:pPr algn="l" defTabSz="825500">
              <a:defRPr sz="800">
                <a:solidFill>
                  <a:srgbClr val="000000"/>
                </a:solidFill>
                <a:latin typeface="Courier"/>
                <a:ea typeface="Courier"/>
                <a:cs typeface="Courier"/>
                <a:sym typeface="Courier"/>
              </a:defRPr>
            </a:pPr>
            <a:r>
              <a:t>604       @account_roles = @account.available_account_roles.sort_by(&amp;:display_sort_index).map{|role| {:id =&gt; role.id, :label =&gt; role.label}}</a:t>
            </a:r>
          </a:p>
          <a:p>
            <a:pPr algn="l" defTabSz="825500">
              <a:defRPr sz="800">
                <a:solidFill>
                  <a:srgbClr val="000000"/>
                </a:solidFill>
                <a:latin typeface="Courier"/>
                <a:ea typeface="Courier"/>
                <a:cs typeface="Courier"/>
                <a:sym typeface="Courier"/>
              </a:defRPr>
            </a:pPr>
            <a:r>
              <a:t>605       @course_roles = @account.available_course_roles.sort_by(&amp;:display_sort_index).map{|role| {:id =&gt; role.id, :label =&gt; role.label}}</a:t>
            </a:r>
          </a:p>
          <a:p>
            <a:pPr algn="l" defTabSz="825500">
              <a:defRPr sz="800">
                <a:solidFill>
                  <a:srgbClr val="000000"/>
                </a:solidFill>
                <a:latin typeface="Courier"/>
                <a:ea typeface="Courier"/>
                <a:cs typeface="Courier"/>
                <a:sym typeface="Courier"/>
              </a:defRPr>
            </a:pPr>
            <a:r>
              <a:t>606 </a:t>
            </a:r>
          </a:p>
          <a:p>
            <a:pPr algn="l" defTabSz="825500">
              <a:defRPr sz="800">
                <a:solidFill>
                  <a:srgbClr val="000000"/>
                </a:solidFill>
                <a:latin typeface="Courier"/>
                <a:ea typeface="Courier"/>
                <a:cs typeface="Courier"/>
                <a:sym typeface="Courier"/>
              </a:defRPr>
            </a:pPr>
            <a:r>
              <a:t>607       @announcements = @account.announcements</a:t>
            </a:r>
          </a:p>
          <a:p>
            <a:pPr algn="l" defTabSz="825500">
              <a:defRPr sz="800">
                <a:solidFill>
                  <a:srgbClr val="000000"/>
                </a:solidFill>
                <a:latin typeface="Courier"/>
                <a:ea typeface="Courier"/>
                <a:cs typeface="Courier"/>
                <a:sym typeface="Courier"/>
              </a:defRPr>
            </a:pPr>
            <a:r>
              <a:t>608       @external_integration_keys = ExternalIntegrationKey.indexed_keys_for(@account)</a:t>
            </a:r>
          </a:p>
          <a:p>
            <a:pPr algn="l" defTabSz="825500">
              <a:defRPr sz="800">
                <a:solidFill>
                  <a:srgbClr val="000000"/>
                </a:solidFill>
                <a:latin typeface="Courier"/>
                <a:ea typeface="Courier"/>
                <a:cs typeface="Courier"/>
                <a:sym typeface="Courier"/>
              </a:defRPr>
            </a:pPr>
            <a:r>
              <a:t>609 </a:t>
            </a:r>
          </a:p>
          <a:p>
            <a:pPr algn="l" defTabSz="825500">
              <a:defRPr sz="800">
                <a:solidFill>
                  <a:srgbClr val="000000"/>
                </a:solidFill>
                <a:latin typeface="Courier"/>
                <a:ea typeface="Courier"/>
                <a:cs typeface="Courier"/>
                <a:sym typeface="Courier"/>
              </a:defRPr>
            </a:pPr>
            <a:r>
              <a:t>610       js_env({</a:t>
            </a:r>
          </a:p>
          <a:p>
            <a:pPr algn="l" defTabSz="825500">
              <a:defRPr sz="800">
                <a:solidFill>
                  <a:srgbClr val="000000"/>
                </a:solidFill>
                <a:latin typeface="Courier"/>
                <a:ea typeface="Courier"/>
                <a:cs typeface="Courier"/>
                <a:sym typeface="Courier"/>
              </a:defRPr>
            </a:pPr>
            <a:r>
              <a:t>611         APP_CENTER: { enabled: Canvas::Plugin.find(:app_center).enabled? },</a:t>
            </a:r>
          </a:p>
          <a:p>
            <a:pPr algn="l" defTabSz="825500">
              <a:defRPr sz="800">
                <a:solidFill>
                  <a:srgbClr val="000000"/>
                </a:solidFill>
                <a:latin typeface="Courier"/>
                <a:ea typeface="Courier"/>
                <a:cs typeface="Courier"/>
                <a:sym typeface="Courier"/>
              </a:defRPr>
            </a:pPr>
            <a:r>
              <a:t>612         LTI_LAUNCH_URL: account_tool_proxy_registration_path(@account),</a:t>
            </a:r>
          </a:p>
          <a:p>
            <a:pPr algn="l" defTabSz="825500">
              <a:defRPr sz="800">
                <a:solidFill>
                  <a:srgbClr val="000000"/>
                </a:solidFill>
                <a:latin typeface="Courier"/>
                <a:ea typeface="Courier"/>
                <a:cs typeface="Courier"/>
                <a:sym typeface="Courier"/>
              </a:defRPr>
            </a:pPr>
            <a:r>
              <a:t>613         CONTEXT_BASE_URL: "/accounts/#{@context.id}"</a:t>
            </a:r>
          </a:p>
          <a:p>
            <a:pPr algn="l" defTabSz="825500">
              <a:defRPr sz="800">
                <a:solidFill>
                  <a:srgbClr val="000000"/>
                </a:solidFill>
                <a:latin typeface="Courier"/>
                <a:ea typeface="Courier"/>
                <a:cs typeface="Courier"/>
                <a:sym typeface="Courier"/>
              </a:defRPr>
            </a:pPr>
            <a:r>
              <a:t>614       })</a:t>
            </a:r>
          </a:p>
          <a:p>
            <a:pPr algn="l" defTabSz="825500">
              <a:defRPr sz="800">
                <a:solidFill>
                  <a:srgbClr val="000000"/>
                </a:solidFill>
                <a:latin typeface="Courier"/>
                <a:ea typeface="Courier"/>
                <a:cs typeface="Courier"/>
                <a:sym typeface="Courier"/>
              </a:defRPr>
            </a:pPr>
            <a:r>
              <a:t>615     end</a:t>
            </a:r>
          </a:p>
          <a:p>
            <a:pPr algn="l" defTabSz="825500">
              <a:defRPr sz="800">
                <a:solidFill>
                  <a:srgbClr val="000000"/>
                </a:solidFill>
                <a:latin typeface="Courier"/>
                <a:ea typeface="Courier"/>
                <a:cs typeface="Courier"/>
                <a:sym typeface="Courier"/>
              </a:defRPr>
            </a:pPr>
            <a:r>
              <a:t>616   end</a:t>
            </a:r>
          </a:p>
        </p:txBody>
      </p:sp>
      <p:sp>
        <p:nvSpPr>
          <p:cNvPr id="438" name="Line"/>
          <p:cNvSpPr/>
          <p:nvPr/>
        </p:nvSpPr>
        <p:spPr>
          <a:xfrm flipH="1">
            <a:off x="9768382" y="8982228"/>
            <a:ext cx="5201050" cy="1"/>
          </a:xfrm>
          <a:prstGeom prst="line">
            <a:avLst/>
          </a:prstGeom>
          <a:ln w="317500">
            <a:solidFill>
              <a:schemeClr val="accent1">
                <a:satOff val="24038"/>
                <a:lumOff val="11059"/>
              </a:schemeClr>
            </a:solidFill>
            <a:prstDash val="sysDot"/>
            <a:miter lim="400000"/>
            <a:headEnd type="triangle"/>
          </a:ln>
        </p:spPr>
        <p:txBody>
          <a:bodyPr lIns="50800" tIns="50800" rIns="50800" bIns="50800" anchor="ctr"/>
          <a:lstStyle/>
          <a:p>
            <a:pPr defTabSz="825500">
              <a:defRPr sz="3200">
                <a:solidFill>
                  <a:srgbClr val="000000"/>
                </a:solidFill>
              </a:defRPr>
            </a:pPr>
          </a:p>
        </p:txBody>
      </p:sp>
      <p:sp>
        <p:nvSpPr>
          <p:cNvPr id="439" name="Title"/>
          <p:cNvSpPr txBox="1"/>
          <p:nvPr>
            <p:ph type="title"/>
          </p:nvPr>
        </p:nvSpPr>
        <p:spPr>
          <a:xfrm>
            <a:off x="1496159" y="8521700"/>
            <a:ext cx="21391682" cy="4648200"/>
          </a:xfrm>
          <a:prstGeom prst="rect">
            <a:avLst/>
          </a:prstGeom>
        </p:spPr>
        <p:txBody>
          <a:bodyPr/>
          <a:lstStyle/>
          <a:p>
            <a:pPr>
              <a:defRPr sz="12500"/>
            </a:pPr>
          </a:p>
        </p:txBody>
      </p:sp>
      <p:sp>
        <p:nvSpPr>
          <p:cNvPr id="440"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4" name="Lab 8: Meta Arguments…"/>
          <p:cNvSpPr txBox="1"/>
          <p:nvPr>
            <p:ph type="body" idx="13"/>
          </p:nvPr>
        </p:nvSpPr>
        <p:spPr>
          <a:prstGeom prst="rect">
            <a:avLst/>
          </a:prstGeom>
        </p:spPr>
        <p:txBody>
          <a:bodyPr/>
          <a:lstStyle/>
          <a:p>
            <a:pPr>
              <a:defRPr>
                <a:solidFill>
                  <a:srgbClr val="FFFFFF"/>
                </a:solidFill>
              </a:defRPr>
            </a:pPr>
            <a:r>
              <a:t>Lab 8: Meta Arguments</a:t>
            </a:r>
          </a:p>
          <a:p>
            <a:pPr>
              <a:defRPr>
                <a:solidFill>
                  <a:srgbClr val="B3BAC6"/>
                </a:solidFill>
              </a:defRPr>
            </a:pPr>
            <a:r>
              <a:t>Duration: 10 minutes</a:t>
            </a:r>
          </a:p>
          <a:p>
            <a:pPr>
              <a:defRPr>
                <a:solidFill>
                  <a:srgbClr val="B3BAC6"/>
                </a:solidFill>
              </a:defRPr>
            </a:pPr>
            <a:r>
              <a:t>Goal: Modify the number instances created with count.</a:t>
            </a:r>
          </a:p>
        </p:txBody>
      </p:sp>
      <p:sp>
        <p:nvSpPr>
          <p:cNvPr id="1735"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7" name="&gt; terraform apply…"/>
          <p:cNvSpPr txBox="1"/>
          <p:nvPr>
            <p:ph type="body" idx="13"/>
          </p:nvPr>
        </p:nvSpPr>
        <p:spPr>
          <a:xfrm>
            <a:off x="5634672" y="1698656"/>
            <a:ext cx="17650044" cy="9489441"/>
          </a:xfrm>
          <a:prstGeom prst="rect">
            <a:avLst/>
          </a:prstGeom>
          <a:extLst>
            <a:ext uri="{C572A759-6A51-4108-AA02-DFA0A04FC94B}">
              <ma14:wrappingTextBoxFlag xmlns:ma14="http://schemas.microsoft.com/office/mac/drawingml/2011/main" val="1"/>
            </a:ext>
          </a:extLst>
        </p:spPr>
        <p:txBody>
          <a:bodyPr/>
          <a:lstStyle/>
          <a:p>
            <a:pPr>
              <a:lnSpc>
                <a:spcPct val="120000"/>
              </a:lnSpc>
              <a:spcBef>
                <a:spcPts val="0"/>
              </a:spcBef>
              <a:defRPr sz="4000">
                <a:solidFill>
                  <a:srgbClr val="FFFFFF"/>
                </a:solidFill>
                <a:latin typeface="Courier"/>
                <a:ea typeface="Courier"/>
                <a:cs typeface="Courier"/>
                <a:sym typeface="Courier"/>
              </a:defRPr>
            </a:pPr>
            <a:r>
              <a:t>&gt; terraform apply</a:t>
            </a:r>
          </a:p>
          <a:p>
            <a:pPr>
              <a:lnSpc>
                <a:spcPct val="120000"/>
              </a:lnSpc>
              <a:spcBef>
                <a:spcPts val="0"/>
              </a:spcBef>
              <a:defRPr b="1" sz="4000">
                <a:solidFill>
                  <a:srgbClr val="FFFFFF"/>
                </a:solidFill>
                <a:latin typeface="Courier"/>
                <a:ea typeface="Courier"/>
                <a:cs typeface="Courier"/>
                <a:sym typeface="Courier"/>
              </a:defRPr>
            </a:pPr>
            <a:r>
              <a:t># module.server.aws_instance.web[1] will be created</a:t>
            </a:r>
          </a:p>
          <a:p>
            <a:pPr>
              <a:lnSpc>
                <a:spcPct val="120000"/>
              </a:lnSpc>
              <a:spcBef>
                <a:spcPts val="0"/>
              </a:spcBef>
              <a:defRPr sz="4000">
                <a:solidFill>
                  <a:srgbClr val="75DB3C"/>
                </a:solidFill>
                <a:latin typeface="Courier"/>
                <a:ea typeface="Courier"/>
                <a:cs typeface="Courier"/>
                <a:sym typeface="Courier"/>
              </a:defRPr>
            </a:pPr>
            <a:r>
              <a:t>+ </a:t>
            </a:r>
            <a:r>
              <a:rPr>
                <a:solidFill>
                  <a:srgbClr val="FFFFFF"/>
                </a:solidFill>
              </a:rPr>
              <a:t>resource "aws_instance" "web" {</a:t>
            </a:r>
            <a:endParaRPr>
              <a:solidFill>
                <a:srgbClr val="FFFFFF"/>
              </a:solidFill>
            </a:endParaRPr>
          </a:p>
          <a:p>
            <a:pPr>
              <a:lnSpc>
                <a:spcPct val="120000"/>
              </a:lnSpc>
              <a:spcBef>
                <a:spcPts val="0"/>
              </a:spcBef>
              <a:defRPr sz="4000">
                <a:solidFill>
                  <a:srgbClr val="FFFFFF"/>
                </a:solidFill>
                <a:latin typeface="Courier"/>
                <a:ea typeface="Courier"/>
                <a:cs typeface="Courier"/>
                <a:sym typeface="Courier"/>
              </a:defRPr>
            </a:pPr>
            <a:r>
              <a:t>   </a:t>
            </a:r>
            <a:r>
              <a:rPr>
                <a:solidFill>
                  <a:srgbClr val="5EB440"/>
                </a:solidFill>
              </a:rPr>
              <a:t>+</a:t>
            </a:r>
            <a:r>
              <a:t> ami:                        "ami-0375ca3842950ade6"</a:t>
            </a:r>
          </a:p>
          <a:p>
            <a:pPr>
              <a:lnSpc>
                <a:spcPct val="120000"/>
              </a:lnSpc>
              <a:spcBef>
                <a:spcPts val="0"/>
              </a:spcBef>
              <a:defRPr sz="4000">
                <a:solidFill>
                  <a:srgbClr val="FFFFFF"/>
                </a:solidFill>
                <a:latin typeface="Courier"/>
                <a:ea typeface="Courier"/>
                <a:cs typeface="Courier"/>
                <a:sym typeface="Courier"/>
              </a:defRPr>
            </a:pPr>
            <a:r>
              <a:t>   </a:t>
            </a:r>
            <a:r>
              <a:rPr>
                <a:solidFill>
                  <a:srgbClr val="5EB440"/>
                </a:solidFill>
              </a:rPr>
              <a:t>+</a:t>
            </a:r>
            <a:r>
              <a:t> availability_zone:          "&lt;computed&gt;"</a:t>
            </a:r>
          </a:p>
          <a:p>
            <a:pPr>
              <a:lnSpc>
                <a:spcPct val="120000"/>
              </a:lnSpc>
              <a:spcBef>
                <a:spcPts val="0"/>
              </a:spcBef>
              <a:defRPr sz="4000">
                <a:solidFill>
                  <a:srgbClr val="B8B8B8"/>
                </a:solidFill>
                <a:latin typeface="Courier"/>
                <a:ea typeface="Courier"/>
                <a:cs typeface="Courier"/>
                <a:sym typeface="Courier"/>
              </a:defRPr>
            </a:pPr>
            <a:r>
              <a:t># ...</a:t>
            </a:r>
          </a:p>
          <a:p>
            <a:pPr>
              <a:lnSpc>
                <a:spcPct val="120000"/>
              </a:lnSpc>
              <a:spcBef>
                <a:spcPts val="0"/>
              </a:spcBef>
              <a:defRPr sz="4000">
                <a:solidFill>
                  <a:srgbClr val="FFFFFF"/>
                </a:solidFill>
                <a:latin typeface="Courier"/>
                <a:ea typeface="Courier"/>
                <a:cs typeface="Courier"/>
                <a:sym typeface="Courier"/>
              </a:defRPr>
            </a:pPr>
          </a:p>
          <a:p>
            <a:pPr>
              <a:lnSpc>
                <a:spcPct val="120000"/>
              </a:lnSpc>
              <a:spcBef>
                <a:spcPts val="0"/>
              </a:spcBef>
              <a:defRPr sz="4000">
                <a:solidFill>
                  <a:srgbClr val="FFFFFF"/>
                </a:solidFill>
                <a:latin typeface="Courier"/>
                <a:ea typeface="Courier"/>
                <a:cs typeface="Courier"/>
                <a:sym typeface="Courier"/>
              </a:defRPr>
            </a:pPr>
            <a:r>
              <a:t>Plan: 1 to add, 0 to change, 0 to destroy.</a:t>
            </a:r>
          </a:p>
          <a:p>
            <a:pPr>
              <a:lnSpc>
                <a:spcPct val="120000"/>
              </a:lnSpc>
              <a:spcBef>
                <a:spcPts val="0"/>
              </a:spcBef>
              <a:defRPr sz="4000">
                <a:solidFill>
                  <a:srgbClr val="FFFFFF"/>
                </a:solidFill>
                <a:latin typeface="Courier"/>
                <a:ea typeface="Courier"/>
                <a:cs typeface="Courier"/>
                <a:sym typeface="Courier"/>
              </a:defRPr>
            </a:pPr>
          </a:p>
          <a:p>
            <a:pPr>
              <a:lnSpc>
                <a:spcPct val="120000"/>
              </a:lnSpc>
              <a:spcBef>
                <a:spcPts val="0"/>
              </a:spcBef>
              <a:defRPr sz="4000">
                <a:solidFill>
                  <a:srgbClr val="B3BAC6"/>
                </a:solidFill>
                <a:latin typeface="Courier"/>
                <a:ea typeface="Courier"/>
                <a:cs typeface="Courier"/>
                <a:sym typeface="Courier"/>
              </a:defRPr>
            </a:pPr>
            <a:r>
              <a:t># ...</a:t>
            </a:r>
          </a:p>
          <a:p>
            <a:pPr>
              <a:lnSpc>
                <a:spcPct val="120000"/>
              </a:lnSpc>
              <a:spcBef>
                <a:spcPts val="0"/>
              </a:spcBef>
              <a:defRPr sz="4000">
                <a:solidFill>
                  <a:srgbClr val="FFFFFF"/>
                </a:solidFill>
                <a:latin typeface="Courier"/>
                <a:ea typeface="Courier"/>
                <a:cs typeface="Courier"/>
                <a:sym typeface="Courier"/>
              </a:defRPr>
            </a:pPr>
          </a:p>
          <a:p>
            <a:pPr>
              <a:lnSpc>
                <a:spcPct val="120000"/>
              </a:lnSpc>
              <a:spcBef>
                <a:spcPts val="0"/>
              </a:spcBef>
              <a:defRPr sz="4000">
                <a:solidFill>
                  <a:srgbClr val="75DB3C"/>
                </a:solidFill>
                <a:latin typeface="Courier"/>
                <a:ea typeface="Courier"/>
                <a:cs typeface="Courier"/>
                <a:sym typeface="Courier"/>
              </a:defRPr>
            </a:pPr>
            <a:r>
              <a:t>Apply complete! Resources: 1 added, 0 changed, 0 destroyed.</a:t>
            </a:r>
          </a:p>
        </p:txBody>
      </p:sp>
      <p:sp>
        <p:nvSpPr>
          <p:cNvPr id="1738"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742" name="Get an IP in the Terminal…"/>
          <p:cNvSpPr txBox="1"/>
          <p:nvPr>
            <p:ph type="body" idx="13"/>
          </p:nvPr>
        </p:nvSpPr>
        <p:spPr>
          <a:prstGeom prst="rect">
            <a:avLst/>
          </a:prstGeom>
        </p:spPr>
        <p:txBody>
          <a:bodyPr/>
          <a:lstStyle/>
          <a:p>
            <a:pPr>
              <a:defRPr>
                <a:solidFill>
                  <a:srgbClr val="FFFFFF"/>
                </a:solidFill>
              </a:defRPr>
            </a:pPr>
            <a:r>
              <a:t>Get an IP in the Terminal</a:t>
            </a:r>
          </a:p>
          <a:p>
            <a:pPr>
              <a:defRPr>
                <a:solidFill>
                  <a:srgbClr val="B3BAC6"/>
                </a:solidFill>
              </a:defRPr>
            </a:pPr>
            <a:r>
              <a:t>Get the first instance's IP address </a:t>
            </a:r>
            <a:r>
              <a:rPr b="1"/>
              <a:t>without copy-pasting.</a:t>
            </a:r>
          </a:p>
          <a:p>
            <a:pPr>
              <a:defRPr>
                <a:solidFill>
                  <a:srgbClr val="B3BAC6"/>
                </a:solidFill>
              </a:defRPr>
            </a:pPr>
            <a:r>
              <a:t>HINT: Multiple solutions exist</a:t>
            </a:r>
          </a:p>
        </p:txBody>
      </p:sp>
      <p:sp>
        <p:nvSpPr>
          <p:cNvPr id="1743"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747" name="&gt; terraform output public_ip | head -n2 | tail -n1 | tr -d ' &quot;,'…"/>
          <p:cNvSpPr txBox="1"/>
          <p:nvPr>
            <p:ph type="body" idx="13"/>
          </p:nvPr>
        </p:nvSpPr>
        <p:spPr>
          <a:xfrm>
            <a:off x="5634672" y="1698656"/>
            <a:ext cx="17650044" cy="2174241"/>
          </a:xfrm>
          <a:prstGeom prst="rect">
            <a:avLst/>
          </a:prstGeom>
          <a:extLst>
            <a:ext uri="{C572A759-6A51-4108-AA02-DFA0A04FC94B}">
              <ma14:wrappingTextBoxFlag xmlns:ma14="http://schemas.microsoft.com/office/mac/drawingml/2011/main" val="1"/>
            </a:ext>
          </a:extLst>
        </p:spPr>
        <p:txBody>
          <a:bodyPr/>
          <a:lstStyle/>
          <a:p>
            <a:pPr>
              <a:lnSpc>
                <a:spcPct val="120000"/>
              </a:lnSpc>
              <a:spcBef>
                <a:spcPts val="0"/>
              </a:spcBef>
              <a:defRPr sz="4000">
                <a:solidFill>
                  <a:srgbClr val="FFFFFF"/>
                </a:solidFill>
                <a:latin typeface="Courier"/>
                <a:ea typeface="Courier"/>
                <a:cs typeface="Courier"/>
                <a:sym typeface="Courier"/>
              </a:defRPr>
            </a:pPr>
            <a:r>
              <a:t>&gt; terraform output public_ip | head -n2 | tail -n1 | tr -d ' ",'</a:t>
            </a:r>
          </a:p>
          <a:p>
            <a:pPr>
              <a:lnSpc>
                <a:spcPct val="120000"/>
              </a:lnSpc>
              <a:spcBef>
                <a:spcPts val="0"/>
              </a:spcBef>
              <a:defRPr sz="4000">
                <a:solidFill>
                  <a:srgbClr val="FFFFFF"/>
                </a:solidFill>
                <a:latin typeface="Courier"/>
                <a:ea typeface="Courier"/>
                <a:cs typeface="Courier"/>
                <a:sym typeface="Courier"/>
              </a:defRPr>
            </a:pPr>
            <a:r>
              <a:t>54.149.251.155</a:t>
            </a:r>
          </a:p>
        </p:txBody>
      </p:sp>
      <p:sp>
        <p:nvSpPr>
          <p:cNvPr id="1748"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752" name="&gt; terraform output -json public_ip | jq -r '.[0]'…"/>
          <p:cNvSpPr txBox="1"/>
          <p:nvPr>
            <p:ph type="body" idx="13"/>
          </p:nvPr>
        </p:nvSpPr>
        <p:spPr>
          <a:xfrm>
            <a:off x="5634672" y="1698656"/>
            <a:ext cx="17650044" cy="1442721"/>
          </a:xfrm>
          <a:prstGeom prst="rect">
            <a:avLst/>
          </a:prstGeom>
          <a:extLst>
            <a:ext uri="{C572A759-6A51-4108-AA02-DFA0A04FC94B}">
              <ma14:wrappingTextBoxFlag xmlns:ma14="http://schemas.microsoft.com/office/mac/drawingml/2011/main" val="1"/>
            </a:ext>
          </a:extLst>
        </p:spPr>
        <p:txBody>
          <a:bodyPr/>
          <a:lstStyle/>
          <a:p>
            <a:pPr>
              <a:lnSpc>
                <a:spcPct val="120000"/>
              </a:lnSpc>
              <a:spcBef>
                <a:spcPts val="0"/>
              </a:spcBef>
              <a:defRPr sz="4000">
                <a:solidFill>
                  <a:srgbClr val="FFFFFF"/>
                </a:solidFill>
                <a:latin typeface="Courier"/>
                <a:ea typeface="Courier"/>
                <a:cs typeface="Courier"/>
                <a:sym typeface="Courier"/>
              </a:defRPr>
            </a:pPr>
            <a:r>
              <a:t>&gt; terraform output -json public_ip | jq -r '.[0]'</a:t>
            </a:r>
          </a:p>
          <a:p>
            <a:pPr>
              <a:lnSpc>
                <a:spcPct val="120000"/>
              </a:lnSpc>
              <a:spcBef>
                <a:spcPts val="0"/>
              </a:spcBef>
              <a:defRPr sz="4000">
                <a:solidFill>
                  <a:srgbClr val="FFFFFF"/>
                </a:solidFill>
                <a:latin typeface="Courier"/>
                <a:ea typeface="Courier"/>
                <a:cs typeface="Courier"/>
                <a:sym typeface="Courier"/>
              </a:defRPr>
            </a:pPr>
            <a:r>
              <a:t>54.149.251.155</a:t>
            </a:r>
          </a:p>
        </p:txBody>
      </p:sp>
      <p:sp>
        <p:nvSpPr>
          <p:cNvPr id="1753"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757" name="&gt; terraform console…"/>
          <p:cNvSpPr txBox="1"/>
          <p:nvPr>
            <p:ph type="body" idx="13"/>
          </p:nvPr>
        </p:nvSpPr>
        <p:spPr>
          <a:xfrm>
            <a:off x="5634672" y="1698656"/>
            <a:ext cx="17650044" cy="2174241"/>
          </a:xfrm>
          <a:prstGeom prst="rect">
            <a:avLst/>
          </a:prstGeom>
          <a:extLst>
            <a:ext uri="{C572A759-6A51-4108-AA02-DFA0A04FC94B}">
              <ma14:wrappingTextBoxFlag xmlns:ma14="http://schemas.microsoft.com/office/mac/drawingml/2011/main" val="1"/>
            </a:ext>
          </a:extLst>
        </p:spPr>
        <p:txBody>
          <a:bodyPr/>
          <a:lstStyle/>
          <a:p>
            <a:pPr>
              <a:lnSpc>
                <a:spcPct val="120000"/>
              </a:lnSpc>
              <a:spcBef>
                <a:spcPts val="0"/>
              </a:spcBef>
              <a:defRPr sz="4000">
                <a:solidFill>
                  <a:srgbClr val="FFFFFF"/>
                </a:solidFill>
                <a:latin typeface="Courier"/>
                <a:ea typeface="Courier"/>
                <a:cs typeface="Courier"/>
                <a:sym typeface="Courier"/>
              </a:defRPr>
            </a:pPr>
            <a:r>
              <a:t>&gt; terraform console</a:t>
            </a:r>
          </a:p>
          <a:p>
            <a:pPr>
              <a:lnSpc>
                <a:spcPct val="120000"/>
              </a:lnSpc>
              <a:spcBef>
                <a:spcPts val="0"/>
              </a:spcBef>
              <a:defRPr sz="4000">
                <a:solidFill>
                  <a:srgbClr val="FFFFFF"/>
                </a:solidFill>
                <a:latin typeface="Courier"/>
                <a:ea typeface="Courier"/>
                <a:cs typeface="Courier"/>
                <a:sym typeface="Courier"/>
              </a:defRPr>
            </a:pPr>
            <a:r>
              <a:t>&gt; aws_instance.web.0.public_ip</a:t>
            </a:r>
          </a:p>
          <a:p>
            <a:pPr>
              <a:lnSpc>
                <a:spcPct val="120000"/>
              </a:lnSpc>
              <a:spcBef>
                <a:spcPts val="0"/>
              </a:spcBef>
              <a:defRPr sz="4000">
                <a:solidFill>
                  <a:srgbClr val="FFFFFF"/>
                </a:solidFill>
                <a:latin typeface="Courier"/>
                <a:ea typeface="Courier"/>
                <a:cs typeface="Courier"/>
                <a:sym typeface="Courier"/>
              </a:defRPr>
            </a:pPr>
            <a:r>
              <a:t>54.174.40.55</a:t>
            </a:r>
          </a:p>
        </p:txBody>
      </p:sp>
      <p:sp>
        <p:nvSpPr>
          <p:cNvPr id="1758"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762" name="&gt; echo &quot;aws_instance.web.0.public_ip&quot; | terraform console…"/>
          <p:cNvSpPr txBox="1"/>
          <p:nvPr>
            <p:ph type="body" idx="13"/>
          </p:nvPr>
        </p:nvSpPr>
        <p:spPr>
          <a:xfrm>
            <a:off x="5634672" y="1698656"/>
            <a:ext cx="17650044" cy="1442721"/>
          </a:xfrm>
          <a:prstGeom prst="rect">
            <a:avLst/>
          </a:prstGeom>
          <a:extLst>
            <a:ext uri="{C572A759-6A51-4108-AA02-DFA0A04FC94B}">
              <ma14:wrappingTextBoxFlag xmlns:ma14="http://schemas.microsoft.com/office/mac/drawingml/2011/main" val="1"/>
            </a:ext>
          </a:extLst>
        </p:spPr>
        <p:txBody>
          <a:bodyPr/>
          <a:lstStyle/>
          <a:p>
            <a:pPr>
              <a:lnSpc>
                <a:spcPct val="120000"/>
              </a:lnSpc>
              <a:spcBef>
                <a:spcPts val="0"/>
              </a:spcBef>
              <a:defRPr sz="4000">
                <a:solidFill>
                  <a:srgbClr val="FFFFFF"/>
                </a:solidFill>
                <a:latin typeface="Courier"/>
                <a:ea typeface="Courier"/>
                <a:cs typeface="Courier"/>
                <a:sym typeface="Courier"/>
              </a:defRPr>
            </a:pPr>
            <a:r>
              <a:t>&gt; echo "aws_instance.web.0.public_ip" | terraform console</a:t>
            </a:r>
          </a:p>
          <a:p>
            <a:pPr>
              <a:lnSpc>
                <a:spcPct val="120000"/>
              </a:lnSpc>
              <a:spcBef>
                <a:spcPts val="0"/>
              </a:spcBef>
              <a:defRPr sz="4000">
                <a:solidFill>
                  <a:srgbClr val="FFFFFF"/>
                </a:solidFill>
                <a:latin typeface="Courier"/>
                <a:ea typeface="Courier"/>
                <a:cs typeface="Courier"/>
                <a:sym typeface="Courier"/>
              </a:defRPr>
            </a:pPr>
            <a:r>
              <a:t>54.174.40.55</a:t>
            </a:r>
          </a:p>
        </p:txBody>
      </p:sp>
      <p:sp>
        <p:nvSpPr>
          <p:cNvPr id="1763"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767" name="Count"/>
          <p:cNvSpPr txBox="1"/>
          <p:nvPr>
            <p:ph type="title"/>
          </p:nvPr>
        </p:nvSpPr>
        <p:spPr>
          <a:prstGeom prst="rect">
            <a:avLst/>
          </a:prstGeom>
        </p:spPr>
        <p:txBody>
          <a:bodyPr/>
          <a:lstStyle/>
          <a:p>
            <a:pPr/>
            <a:r>
              <a:t>Count</a:t>
            </a:r>
          </a:p>
        </p:txBody>
      </p:sp>
      <p:sp>
        <p:nvSpPr>
          <p:cNvPr id="1768" name="The count attribute is available like any other variable…"/>
          <p:cNvSpPr txBox="1"/>
          <p:nvPr>
            <p:ph type="body" idx="1"/>
          </p:nvPr>
        </p:nvSpPr>
        <p:spPr>
          <a:prstGeom prst="rect">
            <a:avLst/>
          </a:prstGeom>
        </p:spPr>
        <p:txBody>
          <a:bodyPr/>
          <a:lstStyle/>
          <a:p>
            <a:pPr/>
            <a:r>
              <a:t>The </a:t>
            </a:r>
            <a:r>
              <a:rPr>
                <a:latin typeface="Courier"/>
                <a:ea typeface="Courier"/>
                <a:cs typeface="Courier"/>
                <a:sym typeface="Courier"/>
              </a:rPr>
              <a:t>count</a:t>
            </a:r>
            <a:r>
              <a:t> attribute is available like any other variable</a:t>
            </a:r>
          </a:p>
          <a:p>
            <a:pPr/>
            <a:r>
              <a:t>Within a terraform configuration, </a:t>
            </a:r>
            <a:r>
              <a:rPr>
                <a:latin typeface="Courier"/>
                <a:ea typeface="Courier"/>
                <a:cs typeface="Courier"/>
                <a:sym typeface="Courier"/>
              </a:rPr>
              <a:t>count.index</a:t>
            </a:r>
            <a:r>
              <a:t> refers to the current count place, starting at 0</a:t>
            </a:r>
          </a:p>
        </p:txBody>
      </p:sp>
      <p:sp>
        <p:nvSpPr>
          <p:cNvPr id="1769"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771" name="Tag With Count and Total…"/>
          <p:cNvSpPr txBox="1"/>
          <p:nvPr>
            <p:ph type="body" idx="13"/>
          </p:nvPr>
        </p:nvSpPr>
        <p:spPr>
          <a:prstGeom prst="rect">
            <a:avLst/>
          </a:prstGeom>
        </p:spPr>
        <p:txBody>
          <a:bodyPr/>
          <a:lstStyle/>
          <a:p>
            <a:pPr>
              <a:defRPr>
                <a:solidFill>
                  <a:srgbClr val="FFFFFF"/>
                </a:solidFill>
              </a:defRPr>
            </a:pPr>
            <a:r>
              <a:t>Tag With Count and Total</a:t>
            </a:r>
          </a:p>
          <a:p>
            <a:pPr>
              <a:defRPr>
                <a:solidFill>
                  <a:srgbClr val="B3BAC6"/>
                </a:solidFill>
              </a:defRPr>
            </a:pPr>
            <a:r>
              <a:t>Interpolate the </a:t>
            </a:r>
            <a:r>
              <a:rPr>
                <a:latin typeface="Courier"/>
                <a:ea typeface="Courier"/>
                <a:cs typeface="Courier"/>
                <a:sym typeface="Courier"/>
              </a:rPr>
              <a:t>count</a:t>
            </a:r>
            <a:r>
              <a:t> variable by adding a </a:t>
            </a:r>
            <a:r>
              <a:rPr>
                <a:latin typeface="Courier"/>
                <a:ea typeface="Courier"/>
                <a:cs typeface="Courier"/>
                <a:sym typeface="Courier"/>
              </a:rPr>
              <a:t>Name</a:t>
            </a:r>
            <a:r>
              <a:t> tag to include the current count over the total count. </a:t>
            </a:r>
            <a:r>
              <a:rPr b="1"/>
              <a:t>Do not hardcode any count values</a:t>
            </a:r>
            <a:r>
              <a:t>.</a:t>
            </a:r>
          </a:p>
          <a:p>
            <a:pPr lvl="5">
              <a:defRPr>
                <a:solidFill>
                  <a:srgbClr val="B3BAC6"/>
                </a:solidFill>
                <a:latin typeface="Courier"/>
                <a:ea typeface="Courier"/>
                <a:cs typeface="Courier"/>
                <a:sym typeface="Courier"/>
              </a:defRPr>
            </a:pPr>
            <a:r>
              <a:t>tags {</a:t>
            </a:r>
            <a:br/>
            <a:r>
              <a:t>  Name = "web 1/2"</a:t>
            </a:r>
            <a:br/>
            <a:r>
              <a:t>}</a:t>
            </a:r>
          </a:p>
        </p:txBody>
      </p:sp>
      <p:sp>
        <p:nvSpPr>
          <p:cNvPr id="1772"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6" name="variable &quot;num_webservers&quot; {…"/>
          <p:cNvSpPr txBox="1"/>
          <p:nvPr>
            <p:ph type="body" idx="13"/>
          </p:nvPr>
        </p:nvSpPr>
        <p:spPr>
          <a:xfrm>
            <a:off x="5672772" y="1673256"/>
            <a:ext cx="17649350" cy="11125201"/>
          </a:xfrm>
          <a:prstGeom prst="rect">
            <a:avLst/>
          </a:prstGeom>
          <a:extLst>
            <a:ext uri="{C572A759-6A51-4108-AA02-DFA0A04FC94B}">
              <ma14:wrappingTextBoxFlag xmlns:ma14="http://schemas.microsoft.com/office/mac/drawingml/2011/main" val="1"/>
            </a:ext>
          </a:extLst>
        </p:spPr>
        <p:txBody>
          <a:bodyPr/>
          <a:lstStyle/>
          <a:p>
            <a:pPr defTabSz="642937">
              <a:lnSpc>
                <a:spcPct val="100000"/>
              </a:lnSpc>
              <a:spcBef>
                <a:spcPts val="0"/>
              </a:spcBef>
              <a:defRPr b="1" sz="3400">
                <a:solidFill>
                  <a:srgbClr val="BA6900"/>
                </a:solidFill>
                <a:latin typeface="Courier"/>
                <a:ea typeface="Courier"/>
                <a:cs typeface="Courier"/>
                <a:sym typeface="Courier"/>
              </a:defRPr>
            </a:pPr>
            <a:r>
              <a:rPr>
                <a:solidFill>
                  <a:srgbClr val="0222B9"/>
                </a:solidFill>
              </a:rPr>
              <a:t>variable</a:t>
            </a:r>
            <a:r>
              <a:rPr>
                <a:solidFill>
                  <a:srgbClr val="000000"/>
                </a:solidFill>
              </a:rPr>
              <a:t> </a:t>
            </a:r>
            <a:r>
              <a:t>"num_webservers"</a:t>
            </a:r>
            <a:r>
              <a:rPr>
                <a:solidFill>
                  <a:srgbClr val="000000"/>
                </a:solidFill>
              </a:rPr>
              <a:t> {</a:t>
            </a:r>
            <a:endParaRPr>
              <a:solidFill>
                <a:srgbClr val="000000"/>
              </a:solidFill>
            </a:endParaRPr>
          </a:p>
          <a:p>
            <a:pPr defTabSz="642937">
              <a:lnSpc>
                <a:spcPct val="100000"/>
              </a:lnSpc>
              <a:spcBef>
                <a:spcPts val="0"/>
              </a:spcBef>
              <a:defRPr b="1" sz="3400">
                <a:solidFill>
                  <a:srgbClr val="BA6900"/>
                </a:solidFill>
                <a:latin typeface="Courier"/>
                <a:ea typeface="Courier"/>
                <a:cs typeface="Courier"/>
                <a:sym typeface="Courier"/>
              </a:defRPr>
            </a:pPr>
            <a:r>
              <a:rPr>
                <a:solidFill>
                  <a:srgbClr val="1FA4FF"/>
                </a:solidFill>
              </a:rPr>
              <a:t>  count</a:t>
            </a:r>
            <a:r>
              <a:rPr>
                <a:solidFill>
                  <a:srgbClr val="000000"/>
                </a:solidFill>
              </a:rPr>
              <a:t>   = </a:t>
            </a:r>
            <a:r>
              <a:t>number</a:t>
            </a:r>
            <a:endParaRPr>
              <a:solidFill>
                <a:srgbClr val="000000"/>
              </a:solidFill>
            </a:endParaRPr>
          </a:p>
          <a:p>
            <a:pPr defTabSz="642937">
              <a:lnSpc>
                <a:spcPct val="100000"/>
              </a:lnSpc>
              <a:spcBef>
                <a:spcPts val="0"/>
              </a:spcBef>
              <a:defRPr b="1" sz="3400">
                <a:solidFill>
                  <a:srgbClr val="1FA4FF"/>
                </a:solidFill>
                <a:latin typeface="Courier"/>
                <a:ea typeface="Courier"/>
                <a:cs typeface="Courier"/>
                <a:sym typeface="Courier"/>
              </a:defRPr>
            </a:pPr>
            <a:r>
              <a:t>  default</a:t>
            </a:r>
            <a:r>
              <a:rPr>
                <a:solidFill>
                  <a:srgbClr val="000000"/>
                </a:solidFill>
              </a:rPr>
              <a:t> = </a:t>
            </a:r>
            <a:r>
              <a:rPr>
                <a:solidFill>
                  <a:srgbClr val="BA6900"/>
                </a:solidFill>
              </a:rPr>
              <a:t>2</a:t>
            </a:r>
            <a:endParaRPr>
              <a:solidFill>
                <a:srgbClr val="000000"/>
              </a:solidFill>
            </a:endParaRPr>
          </a:p>
          <a:p>
            <a:pPr defTabSz="642937">
              <a:lnSpc>
                <a:spcPct val="100000"/>
              </a:lnSpc>
              <a:spcBef>
                <a:spcPts val="0"/>
              </a:spcBef>
              <a:defRPr b="1" sz="3400">
                <a:latin typeface="Courier"/>
                <a:ea typeface="Courier"/>
                <a:cs typeface="Courier"/>
                <a:sym typeface="Courier"/>
              </a:defRPr>
            </a:pPr>
            <a:r>
              <a:t>}</a:t>
            </a:r>
            <a:endParaRPr i="1">
              <a:solidFill>
                <a:srgbClr val="B8B8B8"/>
              </a:solidFill>
            </a:endParaRPr>
          </a:p>
          <a:p>
            <a:pPr defTabSz="642937">
              <a:lnSpc>
                <a:spcPct val="100000"/>
              </a:lnSpc>
              <a:spcBef>
                <a:spcPts val="0"/>
              </a:spcBef>
              <a:defRPr i="1" sz="3400">
                <a:solidFill>
                  <a:srgbClr val="B8B8B8"/>
                </a:solidFill>
                <a:latin typeface="Courier"/>
                <a:ea typeface="Courier"/>
                <a:cs typeface="Courier"/>
                <a:sym typeface="Courier"/>
              </a:defRPr>
            </a:pPr>
          </a:p>
          <a:p>
            <a:pPr defTabSz="642937">
              <a:lnSpc>
                <a:spcPct val="100000"/>
              </a:lnSpc>
              <a:spcBef>
                <a:spcPts val="0"/>
              </a:spcBef>
              <a:defRPr i="1" sz="3400">
                <a:solidFill>
                  <a:srgbClr val="B8B8B8"/>
                </a:solidFill>
                <a:latin typeface="Courier"/>
                <a:ea typeface="Courier"/>
                <a:cs typeface="Courier"/>
                <a:sym typeface="Courier"/>
              </a:defRPr>
            </a:pPr>
            <a:r>
              <a:t># ...</a:t>
            </a:r>
          </a:p>
          <a:p>
            <a:pPr defTabSz="642937">
              <a:lnSpc>
                <a:spcPct val="100000"/>
              </a:lnSpc>
              <a:spcBef>
                <a:spcPts val="0"/>
              </a:spcBef>
              <a:defRPr sz="3400">
                <a:latin typeface="Courier"/>
                <a:ea typeface="Courier"/>
                <a:cs typeface="Courier"/>
                <a:sym typeface="Courier"/>
              </a:defRPr>
            </a:pPr>
          </a:p>
          <a:p>
            <a:pPr defTabSz="642937">
              <a:lnSpc>
                <a:spcPct val="100000"/>
              </a:lnSpc>
              <a:spcBef>
                <a:spcPts val="0"/>
              </a:spcBef>
              <a:defRPr sz="3400">
                <a:solidFill>
                  <a:srgbClr val="BA6900"/>
                </a:solidFill>
                <a:latin typeface="Courier"/>
                <a:ea typeface="Courier"/>
                <a:cs typeface="Courier"/>
                <a:sym typeface="Courier"/>
              </a:defRPr>
            </a:pPr>
            <a:r>
              <a:rPr>
                <a:solidFill>
                  <a:srgbClr val="0222B9"/>
                </a:solidFill>
              </a:rPr>
              <a:t>resource</a:t>
            </a:r>
            <a:r>
              <a:rPr>
                <a:solidFill>
                  <a:srgbClr val="000000"/>
                </a:solidFill>
              </a:rPr>
              <a:t> </a:t>
            </a:r>
            <a:r>
              <a:t>"aws_instance" "web"</a:t>
            </a:r>
            <a:r>
              <a:rPr>
                <a:solidFill>
                  <a:srgbClr val="000000"/>
                </a:solidFill>
              </a:rPr>
              <a:t> {</a:t>
            </a:r>
            <a:endParaRPr>
              <a:solidFill>
                <a:srgbClr val="000000"/>
              </a:solidFill>
            </a:endParaRPr>
          </a:p>
          <a:p>
            <a:pPr defTabSz="642937">
              <a:lnSpc>
                <a:spcPct val="100000"/>
              </a:lnSpc>
              <a:spcBef>
                <a:spcPts val="0"/>
              </a:spcBef>
              <a:defRPr sz="3400">
                <a:solidFill>
                  <a:srgbClr val="BA6900"/>
                </a:solidFill>
                <a:latin typeface="Courier"/>
                <a:ea typeface="Courier"/>
                <a:cs typeface="Courier"/>
                <a:sym typeface="Courier"/>
              </a:defRPr>
            </a:pPr>
            <a:r>
              <a:rPr>
                <a:solidFill>
                  <a:srgbClr val="1FA4FF"/>
                </a:solidFill>
              </a:rPr>
              <a:t>  count</a:t>
            </a:r>
            <a:r>
              <a:rPr>
                <a:solidFill>
                  <a:srgbClr val="000000"/>
                </a:solidFill>
              </a:rPr>
              <a:t> = </a:t>
            </a:r>
            <a:r>
              <a:rPr b="1"/>
              <a:t>var.num_webservers</a:t>
            </a:r>
            <a:endParaRPr b="1"/>
          </a:p>
          <a:p>
            <a:pPr defTabSz="642937">
              <a:lnSpc>
                <a:spcPct val="100000"/>
              </a:lnSpc>
              <a:spcBef>
                <a:spcPts val="0"/>
              </a:spcBef>
              <a:defRPr sz="3400">
                <a:solidFill>
                  <a:srgbClr val="BA6900"/>
                </a:solidFill>
                <a:latin typeface="Courier"/>
                <a:ea typeface="Courier"/>
                <a:cs typeface="Courier"/>
                <a:sym typeface="Courier"/>
              </a:defRPr>
            </a:pPr>
            <a:endParaRPr>
              <a:solidFill>
                <a:srgbClr val="000000"/>
              </a:solidFill>
            </a:endParaRPr>
          </a:p>
          <a:p>
            <a:pPr defTabSz="642937">
              <a:lnSpc>
                <a:spcPct val="100000"/>
              </a:lnSpc>
              <a:spcBef>
                <a:spcPts val="0"/>
              </a:spcBef>
              <a:defRPr sz="3400">
                <a:solidFill>
                  <a:srgbClr val="BA6900"/>
                </a:solidFill>
                <a:latin typeface="Courier"/>
                <a:ea typeface="Courier"/>
                <a:cs typeface="Courier"/>
                <a:sym typeface="Courier"/>
              </a:defRPr>
            </a:pPr>
            <a:r>
              <a:rPr>
                <a:solidFill>
                  <a:srgbClr val="1FA4FF"/>
                </a:solidFill>
              </a:rPr>
              <a:t>  ami</a:t>
            </a:r>
            <a:r>
              <a:rPr>
                <a:solidFill>
                  <a:srgbClr val="000000"/>
                </a:solidFill>
              </a:rPr>
              <a:t>           = </a:t>
            </a:r>
            <a:r>
              <a:t>var.ami</a:t>
            </a:r>
            <a:endParaRPr>
              <a:solidFill>
                <a:srgbClr val="000000"/>
              </a:solidFill>
            </a:endParaRPr>
          </a:p>
          <a:p>
            <a:pPr defTabSz="642937">
              <a:lnSpc>
                <a:spcPct val="100000"/>
              </a:lnSpc>
              <a:spcBef>
                <a:spcPts val="0"/>
              </a:spcBef>
              <a:defRPr sz="3400">
                <a:solidFill>
                  <a:srgbClr val="1FA4FF"/>
                </a:solidFill>
                <a:latin typeface="Courier"/>
                <a:ea typeface="Courier"/>
                <a:cs typeface="Courier"/>
                <a:sym typeface="Courier"/>
              </a:defRPr>
            </a:pPr>
            <a:r>
              <a:t>  instance_type</a:t>
            </a:r>
            <a:r>
              <a:rPr>
                <a:solidFill>
                  <a:srgbClr val="000000"/>
                </a:solidFill>
              </a:rPr>
              <a:t> = </a:t>
            </a:r>
            <a:r>
              <a:rPr>
                <a:solidFill>
                  <a:srgbClr val="BA6900"/>
                </a:solidFill>
              </a:rPr>
              <a:t>"t2.micro"</a:t>
            </a:r>
            <a:endParaRPr>
              <a:solidFill>
                <a:srgbClr val="000000"/>
              </a:solidFill>
            </a:endParaRPr>
          </a:p>
          <a:p>
            <a:pPr defTabSz="642937">
              <a:lnSpc>
                <a:spcPct val="100000"/>
              </a:lnSpc>
              <a:spcBef>
                <a:spcPts val="0"/>
              </a:spcBef>
              <a:defRPr sz="3400">
                <a:latin typeface="Courier"/>
                <a:ea typeface="Courier"/>
                <a:cs typeface="Courier"/>
                <a:sym typeface="Courier"/>
              </a:defRPr>
            </a:pPr>
          </a:p>
          <a:p>
            <a:pPr defTabSz="642937">
              <a:lnSpc>
                <a:spcPct val="100000"/>
              </a:lnSpc>
              <a:spcBef>
                <a:spcPts val="0"/>
              </a:spcBef>
              <a:defRPr sz="3400">
                <a:latin typeface="Courier"/>
                <a:ea typeface="Courier"/>
                <a:cs typeface="Courier"/>
                <a:sym typeface="Courier"/>
              </a:defRPr>
            </a:pPr>
            <a:r>
              <a:rPr>
                <a:solidFill>
                  <a:srgbClr val="1FA4FF"/>
                </a:solidFill>
              </a:rPr>
              <a:t>  subnet_id</a:t>
            </a:r>
            <a:r>
              <a:t>              = </a:t>
            </a:r>
            <a:r>
              <a:rPr>
                <a:solidFill>
                  <a:srgbClr val="BA6900"/>
                </a:solidFill>
              </a:rPr>
              <a:t>var.subnet_id</a:t>
            </a:r>
          </a:p>
          <a:p>
            <a:pPr defTabSz="642937">
              <a:lnSpc>
                <a:spcPct val="100000"/>
              </a:lnSpc>
              <a:spcBef>
                <a:spcPts val="0"/>
              </a:spcBef>
              <a:defRPr sz="3400">
                <a:solidFill>
                  <a:srgbClr val="1FA4FF"/>
                </a:solidFill>
                <a:latin typeface="Courier"/>
                <a:ea typeface="Courier"/>
                <a:cs typeface="Courier"/>
                <a:sym typeface="Courier"/>
              </a:defRPr>
            </a:pPr>
            <a:r>
              <a:t>  vpc_security_group_ids</a:t>
            </a:r>
            <a:r>
              <a:rPr>
                <a:solidFill>
                  <a:srgbClr val="000000"/>
                </a:solidFill>
              </a:rPr>
              <a:t> = [</a:t>
            </a:r>
            <a:r>
              <a:rPr>
                <a:solidFill>
                  <a:srgbClr val="BA6900"/>
                </a:solidFill>
              </a:rPr>
              <a:t>var.vpc_security_group_id</a:t>
            </a:r>
            <a:r>
              <a:rPr>
                <a:solidFill>
                  <a:srgbClr val="000000"/>
                </a:solidFill>
              </a:rPr>
              <a:t>]</a:t>
            </a:r>
            <a:endParaRPr>
              <a:solidFill>
                <a:srgbClr val="000000"/>
              </a:solidFill>
            </a:endParaRPr>
          </a:p>
          <a:p>
            <a:pPr defTabSz="642937">
              <a:lnSpc>
                <a:spcPct val="100000"/>
              </a:lnSpc>
              <a:spcBef>
                <a:spcPts val="0"/>
              </a:spcBef>
              <a:defRPr sz="3400">
                <a:latin typeface="Courier"/>
                <a:ea typeface="Courier"/>
                <a:cs typeface="Courier"/>
                <a:sym typeface="Courier"/>
              </a:defRPr>
            </a:pPr>
          </a:p>
          <a:p>
            <a:pPr defTabSz="642937">
              <a:lnSpc>
                <a:spcPct val="100000"/>
              </a:lnSpc>
              <a:spcBef>
                <a:spcPts val="0"/>
              </a:spcBef>
              <a:defRPr sz="3400">
                <a:solidFill>
                  <a:srgbClr val="0222B9"/>
                </a:solidFill>
                <a:latin typeface="Courier"/>
                <a:ea typeface="Courier"/>
                <a:cs typeface="Courier"/>
                <a:sym typeface="Courier"/>
              </a:defRPr>
            </a:pPr>
            <a:r>
              <a:rPr>
                <a:solidFill>
                  <a:srgbClr val="000000"/>
                </a:solidFill>
              </a:rPr>
              <a:t>  </a:t>
            </a:r>
            <a:r>
              <a:t>tags</a:t>
            </a:r>
            <a:r>
              <a:rPr>
                <a:solidFill>
                  <a:srgbClr val="000000"/>
                </a:solidFill>
              </a:rPr>
              <a:t> {</a:t>
            </a:r>
            <a:endParaRPr i="1">
              <a:solidFill>
                <a:srgbClr val="B8B8B8"/>
              </a:solidFill>
            </a:endParaRPr>
          </a:p>
          <a:p>
            <a:pPr defTabSz="642937">
              <a:lnSpc>
                <a:spcPct val="100000"/>
              </a:lnSpc>
              <a:spcBef>
                <a:spcPts val="0"/>
              </a:spcBef>
              <a:defRPr i="1" sz="3400">
                <a:solidFill>
                  <a:srgbClr val="B8B8B8"/>
                </a:solidFill>
                <a:latin typeface="Courier"/>
                <a:ea typeface="Courier"/>
                <a:cs typeface="Courier"/>
                <a:sym typeface="Courier"/>
              </a:defRPr>
            </a:pPr>
            <a:r>
              <a:t>    # ...</a:t>
            </a:r>
          </a:p>
          <a:p>
            <a:pPr defTabSz="642937">
              <a:lnSpc>
                <a:spcPct val="100000"/>
              </a:lnSpc>
              <a:spcBef>
                <a:spcPts val="0"/>
              </a:spcBef>
              <a:defRPr sz="3400">
                <a:solidFill>
                  <a:srgbClr val="BA6900"/>
                </a:solidFill>
                <a:latin typeface="Courier"/>
                <a:ea typeface="Courier"/>
                <a:cs typeface="Courier"/>
                <a:sym typeface="Courier"/>
              </a:defRPr>
            </a:pPr>
            <a:r>
              <a:rPr>
                <a:solidFill>
                  <a:srgbClr val="1FA4FF"/>
                </a:solidFill>
              </a:rPr>
              <a:t>    "Name"</a:t>
            </a:r>
            <a:r>
              <a:rPr>
                <a:solidFill>
                  <a:srgbClr val="000000"/>
                </a:solidFill>
              </a:rPr>
              <a:t> = </a:t>
            </a:r>
            <a:r>
              <a:t>"web </a:t>
            </a:r>
            <a:r>
              <a:rPr b="1"/>
              <a:t>${count.index+1}/${var.num_webservers}"</a:t>
            </a:r>
            <a:endParaRPr>
              <a:solidFill>
                <a:srgbClr val="000000"/>
              </a:solidFill>
            </a:endParaRPr>
          </a:p>
          <a:p>
            <a:pPr defTabSz="642937">
              <a:lnSpc>
                <a:spcPct val="100000"/>
              </a:lnSpc>
              <a:spcBef>
                <a:spcPts val="0"/>
              </a:spcBef>
              <a:defRPr sz="3400">
                <a:latin typeface="Courier"/>
                <a:ea typeface="Courier"/>
                <a:cs typeface="Courier"/>
                <a:sym typeface="Courier"/>
              </a:defRPr>
            </a:pPr>
            <a:r>
              <a:t>  }</a:t>
            </a:r>
          </a:p>
        </p:txBody>
      </p:sp>
      <p:sp>
        <p:nvSpPr>
          <p:cNvPr id="1777" name="server/server.tf"/>
          <p:cNvSpPr txBox="1"/>
          <p:nvPr>
            <p:ph type="body" idx="14"/>
          </p:nvPr>
        </p:nvSpPr>
        <p:spPr>
          <a:prstGeom prst="rect">
            <a:avLst/>
          </a:prstGeom>
        </p:spPr>
        <p:txBody>
          <a:bodyPr/>
          <a:lstStyle/>
          <a:p>
            <a:pPr/>
            <a:r>
              <a:t>server/server.tf</a:t>
            </a:r>
          </a:p>
        </p:txBody>
      </p:sp>
      <p:sp>
        <p:nvSpPr>
          <p:cNvPr id="1778"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 name="Rectangle"/>
          <p:cNvSpPr/>
          <p:nvPr/>
        </p:nvSpPr>
        <p:spPr>
          <a:xfrm>
            <a:off x="13688913" y="633246"/>
            <a:ext cx="10767120" cy="13155283"/>
          </a:xfrm>
          <a:prstGeom prst="rect">
            <a:avLst/>
          </a:prstGeom>
          <a:solidFill>
            <a:srgbClr val="272727">
              <a:alpha val="38995"/>
            </a:srgbClr>
          </a:solidFill>
          <a:ln w="12700">
            <a:miter lim="400000"/>
          </a:ln>
        </p:spPr>
        <p:txBody>
          <a:bodyPr lIns="50800" tIns="50800" rIns="50800" bIns="50800" anchor="ctr"/>
          <a:lstStyle/>
          <a:p>
            <a:pPr defTabSz="825500">
              <a:defRPr sz="3200"/>
            </a:pPr>
          </a:p>
        </p:txBody>
      </p:sp>
      <p:sp>
        <p:nvSpPr>
          <p:cNvPr id="445" name="475   def update…"/>
          <p:cNvSpPr txBox="1"/>
          <p:nvPr/>
        </p:nvSpPr>
        <p:spPr>
          <a:xfrm>
            <a:off x="13825980" y="685800"/>
            <a:ext cx="15867405" cy="131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defTabSz="457200">
              <a:defRPr sz="1300">
                <a:latin typeface="Courier"/>
                <a:ea typeface="Courier"/>
                <a:cs typeface="Courier"/>
                <a:sym typeface="Courier"/>
              </a:defRPr>
            </a:pPr>
            <a:r>
              <a:t>475   def update</a:t>
            </a:r>
          </a:p>
          <a:p>
            <a:pPr algn="l" defTabSz="457200">
              <a:defRPr sz="1300">
                <a:latin typeface="Courier"/>
                <a:ea typeface="Courier"/>
                <a:cs typeface="Courier"/>
                <a:sym typeface="Courier"/>
              </a:defRPr>
            </a:pPr>
            <a:r>
              <a:t>476     return update_api if api_request?</a:t>
            </a:r>
          </a:p>
          <a:p>
            <a:pPr algn="l" defTabSz="457200">
              <a:defRPr sz="1300">
                <a:latin typeface="Courier"/>
                <a:ea typeface="Courier"/>
                <a:cs typeface="Courier"/>
                <a:sym typeface="Courier"/>
              </a:defRPr>
            </a:pPr>
            <a:r>
              <a:t>477 </a:t>
            </a:r>
          </a:p>
          <a:p>
            <a:pPr algn="l" defTabSz="457200">
              <a:defRPr sz="1300">
                <a:latin typeface="Courier"/>
                <a:ea typeface="Courier"/>
                <a:cs typeface="Courier"/>
                <a:sym typeface="Courier"/>
              </a:defRPr>
            </a:pPr>
            <a:r>
              <a:t>478     if authorized_action(@account, @current_user, :manage_account_settings)</a:t>
            </a:r>
          </a:p>
          <a:p>
            <a:pPr algn="l" defTabSz="457200">
              <a:defRPr sz="1300">
                <a:latin typeface="Courier"/>
                <a:ea typeface="Courier"/>
                <a:cs typeface="Courier"/>
                <a:sym typeface="Courier"/>
              </a:defRPr>
            </a:pPr>
            <a:r>
              <a:t>479       respond_to do |format|</a:t>
            </a:r>
          </a:p>
          <a:p>
            <a:pPr algn="l" defTabSz="457200">
              <a:defRPr sz="1300">
                <a:latin typeface="Courier"/>
                <a:ea typeface="Courier"/>
                <a:cs typeface="Courier"/>
                <a:sym typeface="Courier"/>
              </a:defRPr>
            </a:pPr>
            <a:r>
              <a:t>480 </a:t>
            </a:r>
          </a:p>
          <a:p>
            <a:pPr algn="l" defTabSz="457200">
              <a:defRPr sz="1300">
                <a:latin typeface="Courier"/>
                <a:ea typeface="Courier"/>
                <a:cs typeface="Courier"/>
                <a:sym typeface="Courier"/>
              </a:defRPr>
            </a:pPr>
            <a:r>
              <a:t>481         custom_help_links = params[:account].delete :custom_help_links</a:t>
            </a:r>
          </a:p>
          <a:p>
            <a:pPr algn="l" defTabSz="457200">
              <a:defRPr sz="1300">
                <a:latin typeface="Courier"/>
                <a:ea typeface="Courier"/>
                <a:cs typeface="Courier"/>
                <a:sym typeface="Courier"/>
              </a:defRPr>
            </a:pPr>
            <a:r>
              <a:t>482         if custom_help_links</a:t>
            </a:r>
          </a:p>
          <a:p>
            <a:pPr algn="l" defTabSz="457200">
              <a:defRPr sz="1300">
                <a:latin typeface="Courier"/>
                <a:ea typeface="Courier"/>
                <a:cs typeface="Courier"/>
                <a:sym typeface="Courier"/>
              </a:defRPr>
            </a:pPr>
            <a:r>
              <a:t>483           @account.settings[:custom_help_links] = custom_help_links.select{|k, h| h['state'] != 'deleted'}.sort.map do |index_with_hash|</a:t>
            </a:r>
          </a:p>
          <a:p>
            <a:pPr algn="l" defTabSz="457200">
              <a:defRPr sz="1300">
                <a:latin typeface="Courier"/>
                <a:ea typeface="Courier"/>
                <a:cs typeface="Courier"/>
                <a:sym typeface="Courier"/>
              </a:defRPr>
            </a:pPr>
            <a:r>
              <a:t>484             hash = index_with_hash[1]</a:t>
            </a:r>
          </a:p>
          <a:p>
            <a:pPr algn="l" defTabSz="457200">
              <a:defRPr sz="1300">
                <a:latin typeface="Courier"/>
                <a:ea typeface="Courier"/>
                <a:cs typeface="Courier"/>
                <a:sym typeface="Courier"/>
              </a:defRPr>
            </a:pPr>
            <a:r>
              <a:t>485             hash.delete('state')</a:t>
            </a:r>
          </a:p>
          <a:p>
            <a:pPr algn="l" defTabSz="457200">
              <a:defRPr sz="1300">
                <a:latin typeface="Courier"/>
                <a:ea typeface="Courier"/>
                <a:cs typeface="Courier"/>
                <a:sym typeface="Courier"/>
              </a:defRPr>
            </a:pPr>
            <a:r>
              <a:t>486             hash.assert_valid_keys ["text", "subtext", "url", "available_to"]</a:t>
            </a:r>
          </a:p>
          <a:p>
            <a:pPr algn="l" defTabSz="457200">
              <a:defRPr sz="1300">
                <a:latin typeface="Courier"/>
                <a:ea typeface="Courier"/>
                <a:cs typeface="Courier"/>
                <a:sym typeface="Courier"/>
              </a:defRPr>
            </a:pPr>
            <a:r>
              <a:t>487             hash</a:t>
            </a:r>
          </a:p>
          <a:p>
            <a:pPr algn="l" defTabSz="457200">
              <a:defRPr sz="1300">
                <a:latin typeface="Courier"/>
                <a:ea typeface="Courier"/>
                <a:cs typeface="Courier"/>
                <a:sym typeface="Courier"/>
              </a:defRPr>
            </a:pPr>
            <a:r>
              <a:t>488           end</a:t>
            </a:r>
          </a:p>
          <a:p>
            <a:pPr algn="l" defTabSz="457200">
              <a:defRPr sz="1300">
                <a:latin typeface="Courier"/>
                <a:ea typeface="Courier"/>
                <a:cs typeface="Courier"/>
                <a:sym typeface="Courier"/>
              </a:defRPr>
            </a:pPr>
            <a:r>
              <a:t>489         end</a:t>
            </a:r>
          </a:p>
          <a:p>
            <a:pPr algn="l" defTabSz="457200">
              <a:defRPr sz="1300">
                <a:latin typeface="Courier"/>
                <a:ea typeface="Courier"/>
                <a:cs typeface="Courier"/>
                <a:sym typeface="Courier"/>
              </a:defRPr>
            </a:pPr>
            <a:r>
              <a:t>490 </a:t>
            </a:r>
          </a:p>
          <a:p>
            <a:pPr algn="l" defTabSz="457200">
              <a:defRPr sz="1300">
                <a:latin typeface="Courier"/>
                <a:ea typeface="Courier"/>
                <a:cs typeface="Courier"/>
                <a:sym typeface="Courier"/>
              </a:defRPr>
            </a:pPr>
            <a:r>
              <a:t>491         params[:account][:turnitin_host] = validated_turnitin_host(params[:account][:turnitin_host])</a:t>
            </a:r>
          </a:p>
          <a:p>
            <a:pPr algn="l" defTabSz="457200">
              <a:defRPr sz="1300">
                <a:latin typeface="Courier"/>
                <a:ea typeface="Courier"/>
                <a:cs typeface="Courier"/>
                <a:sym typeface="Courier"/>
              </a:defRPr>
            </a:pPr>
            <a:r>
              <a:t>492         enable_user_notes = params[:account].delete :enable_user_notes</a:t>
            </a:r>
          </a:p>
          <a:p>
            <a:pPr algn="l" defTabSz="457200">
              <a:defRPr sz="1300">
                <a:latin typeface="Courier"/>
                <a:ea typeface="Courier"/>
                <a:cs typeface="Courier"/>
                <a:sym typeface="Courier"/>
              </a:defRPr>
            </a:pPr>
            <a:r>
              <a:t>493         allow_sis_import = params[:account].delete :allow_sis_import</a:t>
            </a:r>
          </a:p>
          <a:p>
            <a:pPr algn="l" defTabSz="457200">
              <a:defRPr sz="1300">
                <a:latin typeface="Courier"/>
                <a:ea typeface="Courier"/>
                <a:cs typeface="Courier"/>
                <a:sym typeface="Courier"/>
              </a:defRPr>
            </a:pPr>
            <a:r>
              <a:t>494         params[:account].delete :default_user_storage_quota_mb unless @account.root_account? &amp;&amp; !@account.site_admin?</a:t>
            </a:r>
          </a:p>
          <a:p>
            <a:pPr algn="l" defTabSz="457200">
              <a:defRPr sz="1300">
                <a:latin typeface="Courier"/>
                <a:ea typeface="Courier"/>
                <a:cs typeface="Courier"/>
                <a:sym typeface="Courier"/>
              </a:defRPr>
            </a:pPr>
            <a:r>
              <a:t>495         unless @account.grants_right? @current_user, :manage_storage_quotas</a:t>
            </a:r>
          </a:p>
          <a:p>
            <a:pPr algn="l" defTabSz="457200">
              <a:defRPr sz="1300">
                <a:latin typeface="Courier"/>
                <a:ea typeface="Courier"/>
                <a:cs typeface="Courier"/>
                <a:sym typeface="Courier"/>
              </a:defRPr>
            </a:pPr>
            <a:r>
              <a:t>496           [:storage_quota, :default_storage_quota, :default_storage_quota_mb,</a:t>
            </a:r>
          </a:p>
          <a:p>
            <a:pPr algn="l" defTabSz="457200">
              <a:defRPr sz="1300">
                <a:latin typeface="Courier"/>
                <a:ea typeface="Courier"/>
                <a:cs typeface="Courier"/>
                <a:sym typeface="Courier"/>
              </a:defRPr>
            </a:pPr>
            <a:r>
              <a:t>497            :default_user_storage_quota, :default_user_storage_quota_mb,</a:t>
            </a:r>
          </a:p>
          <a:p>
            <a:pPr algn="l" defTabSz="457200">
              <a:defRPr sz="1300">
                <a:latin typeface="Courier"/>
                <a:ea typeface="Courier"/>
                <a:cs typeface="Courier"/>
                <a:sym typeface="Courier"/>
              </a:defRPr>
            </a:pPr>
            <a:r>
              <a:t>498            :default_group_storage_quota, :default_group_storage_quota_mb].each { |key| params[:account].delete key }</a:t>
            </a:r>
          </a:p>
          <a:p>
            <a:pPr algn="l" defTabSz="457200">
              <a:defRPr sz="1300">
                <a:latin typeface="Courier"/>
                <a:ea typeface="Courier"/>
                <a:cs typeface="Courier"/>
                <a:sym typeface="Courier"/>
              </a:defRPr>
            </a:pPr>
            <a:r>
              <a:t>499         end</a:t>
            </a:r>
          </a:p>
          <a:p>
            <a:pPr algn="l" defTabSz="457200">
              <a:defRPr sz="1300">
                <a:latin typeface="Courier"/>
                <a:ea typeface="Courier"/>
                <a:cs typeface="Courier"/>
                <a:sym typeface="Courier"/>
              </a:defRPr>
            </a:pPr>
            <a:r>
              <a:t>500         if params[:account][:services]</a:t>
            </a:r>
          </a:p>
          <a:p>
            <a:pPr algn="l" defTabSz="457200">
              <a:defRPr sz="1300">
                <a:latin typeface="Courier"/>
                <a:ea typeface="Courier"/>
                <a:cs typeface="Courier"/>
                <a:sym typeface="Courier"/>
              </a:defRPr>
            </a:pPr>
            <a:r>
              <a:t>501           params[:account][:services].slice(*Account.services_exposed_to_ui_hash(nil, @current_user, @account).keys).each do |key, value|</a:t>
            </a:r>
          </a:p>
          <a:p>
            <a:pPr algn="l" defTabSz="457200">
              <a:defRPr sz="1300">
                <a:latin typeface="Courier"/>
                <a:ea typeface="Courier"/>
                <a:cs typeface="Courier"/>
                <a:sym typeface="Courier"/>
              </a:defRPr>
            </a:pPr>
            <a:r>
              <a:t>502             @account.set_service_availability(key, value == '1')</a:t>
            </a:r>
          </a:p>
          <a:p>
            <a:pPr algn="l" defTabSz="457200">
              <a:defRPr sz="1300">
                <a:latin typeface="Courier"/>
                <a:ea typeface="Courier"/>
                <a:cs typeface="Courier"/>
                <a:sym typeface="Courier"/>
              </a:defRPr>
            </a:pPr>
            <a:r>
              <a:t>503           end</a:t>
            </a:r>
          </a:p>
          <a:p>
            <a:pPr algn="l" defTabSz="457200">
              <a:defRPr sz="1300">
                <a:latin typeface="Courier"/>
                <a:ea typeface="Courier"/>
                <a:cs typeface="Courier"/>
                <a:sym typeface="Courier"/>
              </a:defRPr>
            </a:pPr>
            <a:r>
              <a:t>504           params[:account].delete :services</a:t>
            </a:r>
          </a:p>
          <a:p>
            <a:pPr algn="l" defTabSz="457200">
              <a:defRPr sz="1300">
                <a:latin typeface="Courier"/>
                <a:ea typeface="Courier"/>
                <a:cs typeface="Courier"/>
                <a:sym typeface="Courier"/>
              </a:defRPr>
            </a:pPr>
            <a:r>
              <a:t>505         end</a:t>
            </a:r>
          </a:p>
          <a:p>
            <a:pPr algn="l" defTabSz="457200">
              <a:defRPr sz="1300">
                <a:latin typeface="Courier"/>
                <a:ea typeface="Courier"/>
                <a:cs typeface="Courier"/>
                <a:sym typeface="Courier"/>
              </a:defRPr>
            </a:pPr>
            <a:r>
              <a:t>506         if @account.grants_right?(@current_user, :manage_site_settings)</a:t>
            </a:r>
          </a:p>
          <a:p>
            <a:pPr algn="l" defTabSz="457200">
              <a:defRPr sz="1300">
                <a:latin typeface="Courier"/>
                <a:ea typeface="Courier"/>
                <a:cs typeface="Courier"/>
                <a:sym typeface="Courier"/>
              </a:defRPr>
            </a:pPr>
            <a:r>
              <a:t>507           # If the setting is present (update is called from 2 different settings forms, one for notifications)</a:t>
            </a:r>
          </a:p>
          <a:p>
            <a:pPr algn="l" defTabSz="457200">
              <a:defRPr sz="1300">
                <a:latin typeface="Courier"/>
                <a:ea typeface="Courier"/>
                <a:cs typeface="Courier"/>
                <a:sym typeface="Courier"/>
              </a:defRPr>
            </a:pPr>
            <a:r>
              <a:t>508           if params[:account][:settings] &amp;&amp; params[:account][:settings][:outgoing_email_default_name_option].present?</a:t>
            </a:r>
          </a:p>
          <a:p>
            <a:pPr algn="l" defTabSz="457200">
              <a:defRPr sz="1300">
                <a:latin typeface="Courier"/>
                <a:ea typeface="Courier"/>
                <a:cs typeface="Courier"/>
                <a:sym typeface="Courier"/>
              </a:defRPr>
            </a:pPr>
            <a:r>
              <a:t>509             # If set to default, remove the custom name so it doesn't get saved</a:t>
            </a:r>
          </a:p>
          <a:p>
            <a:pPr algn="l" defTabSz="457200">
              <a:defRPr sz="1300">
                <a:latin typeface="Courier"/>
                <a:ea typeface="Courier"/>
                <a:cs typeface="Courier"/>
                <a:sym typeface="Courier"/>
              </a:defRPr>
            </a:pPr>
            <a:r>
              <a:t>510             params[:account][:settings][:outgoing_email_default_name] = '' if params[:account][:settings][:outgoing_email_default_name_option] == 'default'</a:t>
            </a:r>
          </a:p>
          <a:p>
            <a:pPr algn="l" defTabSz="457200">
              <a:defRPr sz="1300">
                <a:latin typeface="Courier"/>
                <a:ea typeface="Courier"/>
                <a:cs typeface="Courier"/>
                <a:sym typeface="Courier"/>
              </a:defRPr>
            </a:pPr>
            <a:r>
              <a:t>511           end</a:t>
            </a:r>
          </a:p>
          <a:p>
            <a:pPr algn="l" defTabSz="457200">
              <a:defRPr sz="1300">
                <a:latin typeface="Courier"/>
                <a:ea typeface="Courier"/>
                <a:cs typeface="Courier"/>
                <a:sym typeface="Courier"/>
              </a:defRPr>
            </a:pPr>
            <a:r>
              <a:t>512 </a:t>
            </a:r>
          </a:p>
          <a:p>
            <a:pPr algn="l" defTabSz="457200">
              <a:defRPr sz="1300">
                <a:latin typeface="Courier"/>
                <a:ea typeface="Courier"/>
                <a:cs typeface="Courier"/>
                <a:sym typeface="Courier"/>
              </a:defRPr>
            </a:pPr>
            <a:r>
              <a:t>513           google_docs_domain = params[:account][:settings].try(:delete, :google_docs_domain)</a:t>
            </a:r>
          </a:p>
          <a:p>
            <a:pPr algn="l" defTabSz="457200">
              <a:defRPr sz="1300">
                <a:latin typeface="Courier"/>
                <a:ea typeface="Courier"/>
                <a:cs typeface="Courier"/>
                <a:sym typeface="Courier"/>
              </a:defRPr>
            </a:pPr>
            <a:r>
              <a:t>514           if @account.feature_enabled?(:google_docs_domain_restriction) &amp;&amp;</a:t>
            </a:r>
          </a:p>
          <a:p>
            <a:pPr algn="l" defTabSz="457200">
              <a:defRPr sz="1300">
                <a:latin typeface="Courier"/>
                <a:ea typeface="Courier"/>
                <a:cs typeface="Courier"/>
                <a:sym typeface="Courier"/>
              </a:defRPr>
            </a:pPr>
            <a:r>
              <a:t>515              @account.root_account? &amp;&amp;</a:t>
            </a:r>
          </a:p>
          <a:p>
            <a:pPr algn="l" defTabSz="457200">
              <a:defRPr sz="1300">
                <a:latin typeface="Courier"/>
                <a:ea typeface="Courier"/>
                <a:cs typeface="Courier"/>
                <a:sym typeface="Courier"/>
              </a:defRPr>
            </a:pPr>
            <a:r>
              <a:t>516              !@account.site_admin?</a:t>
            </a:r>
          </a:p>
          <a:p>
            <a:pPr algn="l" defTabSz="457200">
              <a:defRPr sz="1300">
                <a:latin typeface="Courier"/>
                <a:ea typeface="Courier"/>
                <a:cs typeface="Courier"/>
                <a:sym typeface="Courier"/>
              </a:defRPr>
            </a:pPr>
            <a:r>
              <a:t>517             @account.settings[:google_docs_domain] = google_docs_domain.present? ? google_docs_domain : nil</a:t>
            </a:r>
          </a:p>
          <a:p>
            <a:pPr algn="l" defTabSz="457200">
              <a:defRPr sz="1300">
                <a:latin typeface="Courier"/>
                <a:ea typeface="Courier"/>
                <a:cs typeface="Courier"/>
                <a:sym typeface="Courier"/>
              </a:defRPr>
            </a:pPr>
            <a:r>
              <a:t>518           end</a:t>
            </a:r>
          </a:p>
          <a:p>
            <a:pPr algn="l" defTabSz="457200">
              <a:defRPr sz="1300">
                <a:latin typeface="Courier"/>
                <a:ea typeface="Courier"/>
                <a:cs typeface="Courier"/>
                <a:sym typeface="Courier"/>
              </a:defRPr>
            </a:pPr>
            <a:r>
              <a:t>519 </a:t>
            </a:r>
          </a:p>
          <a:p>
            <a:pPr algn="l" defTabSz="457200">
              <a:defRPr sz="1300">
                <a:latin typeface="Courier"/>
                <a:ea typeface="Courier"/>
                <a:cs typeface="Courier"/>
                <a:sym typeface="Courier"/>
              </a:defRPr>
            </a:pPr>
            <a:r>
              <a:t>520           @account.enable_user_notes = enable_user_notes if enable_user_notes</a:t>
            </a:r>
          </a:p>
          <a:p>
            <a:pPr algn="l" defTabSz="457200">
              <a:defRPr sz="1300">
                <a:latin typeface="Courier"/>
                <a:ea typeface="Courier"/>
                <a:cs typeface="Courier"/>
                <a:sym typeface="Courier"/>
              </a:defRPr>
            </a:pPr>
            <a:r>
              <a:t>521           @account.allow_sis_import = allow_sis_import if allow_sis_import &amp;&amp; @account.root_account?</a:t>
            </a:r>
          </a:p>
          <a:p>
            <a:pPr algn="l" defTabSz="457200">
              <a:defRPr sz="1300">
                <a:latin typeface="Courier"/>
                <a:ea typeface="Courier"/>
                <a:cs typeface="Courier"/>
                <a:sym typeface="Courier"/>
              </a:defRPr>
            </a:pPr>
            <a:r>
              <a:t>522           if @account.site_admin? &amp;&amp; params[:account][:settings]</a:t>
            </a:r>
          </a:p>
          <a:p>
            <a:pPr algn="l" defTabSz="457200">
              <a:defRPr sz="1300">
                <a:latin typeface="Courier"/>
                <a:ea typeface="Courier"/>
                <a:cs typeface="Courier"/>
                <a:sym typeface="Courier"/>
              </a:defRPr>
            </a:pPr>
            <a:r>
              <a:t>523             # these shouldn't get set for the site admin account</a:t>
            </a:r>
          </a:p>
          <a:p>
            <a:pPr algn="l" defTabSz="457200">
              <a:defRPr sz="1300">
                <a:latin typeface="Courier"/>
                <a:ea typeface="Courier"/>
                <a:cs typeface="Courier"/>
                <a:sym typeface="Courier"/>
              </a:defRPr>
            </a:pPr>
            <a:r>
              <a:t>524             params[:account][:settings].delete(:enable_alerts)</a:t>
            </a:r>
          </a:p>
          <a:p>
            <a:pPr algn="l" defTabSz="457200">
              <a:defRPr sz="1300">
                <a:latin typeface="Courier"/>
                <a:ea typeface="Courier"/>
                <a:cs typeface="Courier"/>
                <a:sym typeface="Courier"/>
              </a:defRPr>
            </a:pPr>
            <a:r>
              <a:t>525             params[:account][:settings].delete(:enable_eportfolios)</a:t>
            </a:r>
          </a:p>
          <a:p>
            <a:pPr algn="l" defTabSz="457200">
              <a:defRPr sz="1300">
                <a:latin typeface="Courier"/>
                <a:ea typeface="Courier"/>
                <a:cs typeface="Courier"/>
                <a:sym typeface="Courier"/>
              </a:defRPr>
            </a:pPr>
            <a:r>
              <a:t>526           end</a:t>
            </a:r>
          </a:p>
          <a:p>
            <a:pPr algn="l" defTabSz="457200">
              <a:defRPr sz="1300">
                <a:latin typeface="Courier"/>
                <a:ea typeface="Courier"/>
                <a:cs typeface="Courier"/>
                <a:sym typeface="Courier"/>
              </a:defRPr>
            </a:pPr>
            <a:r>
              <a:t>527         else</a:t>
            </a:r>
          </a:p>
          <a:p>
            <a:pPr algn="l" defTabSz="457200">
              <a:defRPr sz="1300">
                <a:latin typeface="Courier"/>
                <a:ea typeface="Courier"/>
                <a:cs typeface="Courier"/>
                <a:sym typeface="Courier"/>
              </a:defRPr>
            </a:pPr>
            <a:r>
              <a:t>528           # must have :manage_site_settings to update these</a:t>
            </a:r>
          </a:p>
          <a:p>
            <a:pPr algn="l" defTabSz="457200">
              <a:defRPr sz="1300">
                <a:latin typeface="Courier"/>
                <a:ea typeface="Courier"/>
                <a:cs typeface="Courier"/>
                <a:sym typeface="Courier"/>
              </a:defRPr>
            </a:pPr>
            <a:r>
              <a:t>529           [ :admins_can_change_passwords,</a:t>
            </a:r>
          </a:p>
          <a:p>
            <a:pPr algn="l" defTabSz="457200">
              <a:defRPr sz="1300">
                <a:latin typeface="Courier"/>
                <a:ea typeface="Courier"/>
                <a:cs typeface="Courier"/>
                <a:sym typeface="Courier"/>
              </a:defRPr>
            </a:pPr>
            <a:r>
              <a:t>530             :admins_can_view_notifications,</a:t>
            </a:r>
          </a:p>
          <a:p>
            <a:pPr algn="l" defTabSz="457200">
              <a:defRPr sz="1300">
                <a:latin typeface="Courier"/>
                <a:ea typeface="Courier"/>
                <a:cs typeface="Courier"/>
                <a:sym typeface="Courier"/>
              </a:defRPr>
            </a:pPr>
            <a:r>
              <a:t>531             :enable_alerts,</a:t>
            </a:r>
          </a:p>
          <a:p>
            <a:pPr algn="l" defTabSz="457200">
              <a:defRPr sz="1300">
                <a:latin typeface="Courier"/>
                <a:ea typeface="Courier"/>
                <a:cs typeface="Courier"/>
                <a:sym typeface="Courier"/>
              </a:defRPr>
            </a:pPr>
            <a:r>
              <a:t>532             :enable_eportfolios,</a:t>
            </a:r>
          </a:p>
          <a:p>
            <a:pPr algn="l" defTabSz="457200">
              <a:defRPr sz="1300">
                <a:latin typeface="Courier"/>
                <a:ea typeface="Courier"/>
                <a:cs typeface="Courier"/>
                <a:sym typeface="Courier"/>
              </a:defRPr>
            </a:pPr>
            <a:r>
              <a:t>533             :enable_profiles,</a:t>
            </a:r>
          </a:p>
          <a:p>
            <a:pPr algn="l" defTabSz="457200">
              <a:defRPr sz="1300">
                <a:latin typeface="Courier"/>
                <a:ea typeface="Courier"/>
                <a:cs typeface="Courier"/>
                <a:sym typeface="Courier"/>
              </a:defRPr>
            </a:pPr>
            <a:r>
              <a:t>534             :show_scheduler,</a:t>
            </a:r>
          </a:p>
          <a:p>
            <a:pPr algn="l" defTabSz="457200">
              <a:defRPr sz="1300">
                <a:latin typeface="Courier"/>
                <a:ea typeface="Courier"/>
                <a:cs typeface="Courier"/>
                <a:sym typeface="Courier"/>
              </a:defRPr>
            </a:pPr>
            <a:r>
              <a:t>535             :global_includes,</a:t>
            </a:r>
          </a:p>
          <a:p>
            <a:pPr algn="l" defTabSz="457200">
              <a:defRPr sz="1300">
                <a:latin typeface="Courier"/>
                <a:ea typeface="Courier"/>
                <a:cs typeface="Courier"/>
                <a:sym typeface="Courier"/>
              </a:defRPr>
            </a:pPr>
            <a:r>
              <a:t>536             :gmail_domain</a:t>
            </a:r>
          </a:p>
          <a:p>
            <a:pPr algn="l" defTabSz="457200">
              <a:defRPr sz="1300">
                <a:latin typeface="Courier"/>
                <a:ea typeface="Courier"/>
                <a:cs typeface="Courier"/>
                <a:sym typeface="Courier"/>
              </a:defRPr>
            </a:pPr>
            <a:r>
              <a:t>537           ].each do |key|</a:t>
            </a:r>
          </a:p>
          <a:p>
            <a:pPr algn="l" defTabSz="457200">
              <a:defRPr sz="1300">
                <a:latin typeface="Courier"/>
                <a:ea typeface="Courier"/>
                <a:cs typeface="Courier"/>
                <a:sym typeface="Courier"/>
              </a:defRPr>
            </a:pPr>
            <a:r>
              <a:t>538             params[:account][:settings].try(:delete, key)</a:t>
            </a:r>
          </a:p>
        </p:txBody>
      </p:sp>
      <p:pic>
        <p:nvPicPr>
          <p:cNvPr id="446" name="Cloudcraft_-_Tools_for_AWS_pros.png" descr="Cloudcraft_-_Tools_for_AWS_pros.png"/>
          <p:cNvPicPr>
            <a:picLocks noChangeAspect="1"/>
          </p:cNvPicPr>
          <p:nvPr/>
        </p:nvPicPr>
        <p:blipFill>
          <a:blip r:embed="rId3">
            <a:alphaModFix amt="15000"/>
            <a:extLst/>
          </a:blip>
          <a:stretch>
            <a:fillRect/>
          </a:stretch>
        </p:blipFill>
        <p:spPr>
          <a:xfrm>
            <a:off x="-1556999" y="2684803"/>
            <a:ext cx="14590199" cy="7609308"/>
          </a:xfrm>
          <a:prstGeom prst="rect">
            <a:avLst/>
          </a:prstGeom>
          <a:ln w="12700">
            <a:miter lim="400000"/>
          </a:ln>
        </p:spPr>
      </p:pic>
      <p:sp>
        <p:nvSpPr>
          <p:cNvPr id="447" name="577   def settings…"/>
          <p:cNvSpPr txBox="1"/>
          <p:nvPr/>
        </p:nvSpPr>
        <p:spPr>
          <a:xfrm>
            <a:off x="14746431" y="99314000"/>
            <a:ext cx="10235308" cy="518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825500">
              <a:defRPr sz="800">
                <a:solidFill>
                  <a:srgbClr val="000000"/>
                </a:solidFill>
                <a:latin typeface="Courier"/>
                <a:ea typeface="Courier"/>
                <a:cs typeface="Courier"/>
                <a:sym typeface="Courier"/>
              </a:defRPr>
            </a:pPr>
            <a:r>
              <a:t>577   def settings</a:t>
            </a:r>
          </a:p>
          <a:p>
            <a:pPr algn="l" defTabSz="825500">
              <a:defRPr sz="800">
                <a:solidFill>
                  <a:srgbClr val="000000"/>
                </a:solidFill>
                <a:latin typeface="Courier"/>
                <a:ea typeface="Courier"/>
                <a:cs typeface="Courier"/>
                <a:sym typeface="Courier"/>
              </a:defRPr>
            </a:pPr>
            <a:r>
              <a:t>578     if authorized_action(@account, @current_user, :read)</a:t>
            </a:r>
          </a:p>
          <a:p>
            <a:pPr algn="l" defTabSz="825500">
              <a:defRPr sz="800">
                <a:solidFill>
                  <a:srgbClr val="000000"/>
                </a:solidFill>
                <a:latin typeface="Courier"/>
                <a:ea typeface="Courier"/>
                <a:cs typeface="Courier"/>
                <a:sym typeface="Courier"/>
              </a:defRPr>
            </a:pPr>
            <a:r>
              <a:t>579       @available_reports = AccountReport.available_reports if @account.grants_right?(@current_user, @session, :read_reports)</a:t>
            </a:r>
          </a:p>
          <a:p>
            <a:pPr algn="l" defTabSz="825500">
              <a:defRPr sz="800">
                <a:solidFill>
                  <a:srgbClr val="000000"/>
                </a:solidFill>
                <a:latin typeface="Courier"/>
                <a:ea typeface="Courier"/>
                <a:cs typeface="Courier"/>
                <a:sym typeface="Courier"/>
              </a:defRPr>
            </a:pPr>
            <a:r>
              <a:t>580       if @available_reports</a:t>
            </a:r>
          </a:p>
          <a:p>
            <a:pPr algn="l" defTabSz="825500">
              <a:defRPr sz="800">
                <a:solidFill>
                  <a:srgbClr val="000000"/>
                </a:solidFill>
                <a:latin typeface="Courier"/>
                <a:ea typeface="Courier"/>
                <a:cs typeface="Courier"/>
                <a:sym typeface="Courier"/>
              </a:defRPr>
            </a:pPr>
            <a:r>
              <a:t>581         @last_complete_reports = {}</a:t>
            </a:r>
          </a:p>
          <a:p>
            <a:pPr algn="l" defTabSz="825500">
              <a:defRPr sz="800">
                <a:solidFill>
                  <a:srgbClr val="000000"/>
                </a:solidFill>
                <a:latin typeface="Courier"/>
                <a:ea typeface="Courier"/>
                <a:cs typeface="Courier"/>
                <a:sym typeface="Courier"/>
              </a:defRPr>
            </a:pPr>
            <a:r>
              <a:t>582         @last_reports = {}</a:t>
            </a:r>
          </a:p>
          <a:p>
            <a:pPr algn="l" defTabSz="825500">
              <a:defRPr sz="800">
                <a:solidFill>
                  <a:srgbClr val="000000"/>
                </a:solidFill>
                <a:latin typeface="Courier"/>
                <a:ea typeface="Courier"/>
                <a:cs typeface="Courier"/>
                <a:sym typeface="Courier"/>
              </a:defRPr>
            </a:pPr>
            <a:r>
              <a:t>583         if AccountReport.connection.adapter_name == 'PostgreSQL'</a:t>
            </a:r>
          </a:p>
          <a:p>
            <a:pPr algn="l" defTabSz="825500">
              <a:defRPr sz="800">
                <a:solidFill>
                  <a:srgbClr val="000000"/>
                </a:solidFill>
                <a:latin typeface="Courier"/>
                <a:ea typeface="Courier"/>
                <a:cs typeface="Courier"/>
                <a:sym typeface="Courier"/>
              </a:defRPr>
            </a:pPr>
            <a:r>
              <a:t>584           scope = @account.account_reports.select("DISTINCT ON (report_type) account_reports.*").order(:report_type)</a:t>
            </a:r>
          </a:p>
          <a:p>
            <a:pPr algn="l" defTabSz="825500">
              <a:defRPr sz="800">
                <a:solidFill>
                  <a:srgbClr val="000000"/>
                </a:solidFill>
                <a:latin typeface="Courier"/>
                <a:ea typeface="Courier"/>
                <a:cs typeface="Courier"/>
                <a:sym typeface="Courier"/>
              </a:defRPr>
            </a:pPr>
            <a:r>
              <a:t>585           @last_complete_reports = scope.last_complete_of_type(@available_reports.keys, nil).preload(:attachment).index_by(&amp;:report_type)</a:t>
            </a:r>
          </a:p>
          <a:p>
            <a:pPr algn="l" defTabSz="825500">
              <a:defRPr sz="800">
                <a:solidFill>
                  <a:srgbClr val="000000"/>
                </a:solidFill>
                <a:latin typeface="Courier"/>
                <a:ea typeface="Courier"/>
                <a:cs typeface="Courier"/>
                <a:sym typeface="Courier"/>
              </a:defRPr>
            </a:pPr>
            <a:r>
              <a:t>586           @last_reports = scope.last_of_type(@available_reports.keys, nil).index_by(&amp;:report_type)</a:t>
            </a:r>
          </a:p>
          <a:p>
            <a:pPr algn="l" defTabSz="825500">
              <a:defRPr sz="800">
                <a:solidFill>
                  <a:srgbClr val="000000"/>
                </a:solidFill>
                <a:latin typeface="Courier"/>
                <a:ea typeface="Courier"/>
                <a:cs typeface="Courier"/>
                <a:sym typeface="Courier"/>
              </a:defRPr>
            </a:pPr>
            <a:r>
              <a:t>587         else</a:t>
            </a:r>
          </a:p>
          <a:p>
            <a:pPr algn="l" defTabSz="825500">
              <a:defRPr sz="800">
                <a:solidFill>
                  <a:srgbClr val="000000"/>
                </a:solidFill>
                <a:latin typeface="Courier"/>
                <a:ea typeface="Courier"/>
                <a:cs typeface="Courier"/>
                <a:sym typeface="Courier"/>
              </a:defRPr>
            </a:pPr>
            <a:r>
              <a:t>588           @available_reports.keys.each do |report|</a:t>
            </a:r>
          </a:p>
          <a:p>
            <a:pPr algn="l" defTabSz="825500">
              <a:defRPr sz="800">
                <a:solidFill>
                  <a:srgbClr val="000000"/>
                </a:solidFill>
                <a:latin typeface="Courier"/>
                <a:ea typeface="Courier"/>
                <a:cs typeface="Courier"/>
                <a:sym typeface="Courier"/>
              </a:defRPr>
            </a:pPr>
            <a:r>
              <a:t>589             @last_complete_reports[report] = @account.account_reports.last_complete_of_type(report).first</a:t>
            </a:r>
          </a:p>
          <a:p>
            <a:pPr algn="l" defTabSz="825500">
              <a:defRPr sz="800">
                <a:solidFill>
                  <a:srgbClr val="000000"/>
                </a:solidFill>
                <a:latin typeface="Courier"/>
                <a:ea typeface="Courier"/>
                <a:cs typeface="Courier"/>
                <a:sym typeface="Courier"/>
              </a:defRPr>
            </a:pPr>
            <a:r>
              <a:t>590             @last_reports[report] = @account.account_reports.last_of_type(report).first</a:t>
            </a:r>
          </a:p>
          <a:p>
            <a:pPr algn="l" defTabSz="825500">
              <a:defRPr sz="800">
                <a:solidFill>
                  <a:srgbClr val="000000"/>
                </a:solidFill>
                <a:latin typeface="Courier"/>
                <a:ea typeface="Courier"/>
                <a:cs typeface="Courier"/>
                <a:sym typeface="Courier"/>
              </a:defRPr>
            </a:pPr>
            <a:r>
              <a:t>591           end</a:t>
            </a:r>
          </a:p>
          <a:p>
            <a:pPr algn="l" defTabSz="825500">
              <a:defRPr sz="800">
                <a:solidFill>
                  <a:srgbClr val="000000"/>
                </a:solidFill>
                <a:latin typeface="Courier"/>
                <a:ea typeface="Courier"/>
                <a:cs typeface="Courier"/>
                <a:sym typeface="Courier"/>
              </a:defRPr>
            </a:pPr>
            <a:r>
              <a:t>592         end</a:t>
            </a:r>
          </a:p>
          <a:p>
            <a:pPr algn="l" defTabSz="825500">
              <a:defRPr sz="800">
                <a:solidFill>
                  <a:srgbClr val="000000"/>
                </a:solidFill>
                <a:latin typeface="Courier"/>
                <a:ea typeface="Courier"/>
                <a:cs typeface="Courier"/>
                <a:sym typeface="Courier"/>
              </a:defRPr>
            </a:pPr>
            <a:r>
              <a:t>593       end</a:t>
            </a:r>
          </a:p>
          <a:p>
            <a:pPr algn="l" defTabSz="825500">
              <a:defRPr sz="800">
                <a:solidFill>
                  <a:srgbClr val="000000"/>
                </a:solidFill>
                <a:latin typeface="Courier"/>
                <a:ea typeface="Courier"/>
                <a:cs typeface="Courier"/>
                <a:sym typeface="Courier"/>
              </a:defRPr>
            </a:pPr>
            <a:r>
              <a:t>594       load_course_right_side</a:t>
            </a:r>
          </a:p>
          <a:p>
            <a:pPr algn="l" defTabSz="825500">
              <a:defRPr sz="800">
                <a:solidFill>
                  <a:srgbClr val="000000"/>
                </a:solidFill>
                <a:latin typeface="Courier"/>
                <a:ea typeface="Courier"/>
                <a:cs typeface="Courier"/>
                <a:sym typeface="Courier"/>
              </a:defRPr>
            </a:pPr>
            <a:r>
              <a:t>595       @account_users = @account.account_users</a:t>
            </a:r>
          </a:p>
          <a:p>
            <a:pPr algn="l" defTabSz="825500">
              <a:defRPr sz="800">
                <a:solidFill>
                  <a:srgbClr val="000000"/>
                </a:solidFill>
                <a:latin typeface="Courier"/>
                <a:ea typeface="Courier"/>
                <a:cs typeface="Courier"/>
                <a:sym typeface="Courier"/>
              </a:defRPr>
            </a:pPr>
            <a:r>
              <a:t>596       ActiveRecord::Associations::Preloader.new(@account_users, user: :communication_channels).run</a:t>
            </a:r>
          </a:p>
          <a:p>
            <a:pPr algn="l" defTabSz="825500">
              <a:defRPr sz="800">
                <a:solidFill>
                  <a:srgbClr val="000000"/>
                </a:solidFill>
                <a:latin typeface="Courier"/>
                <a:ea typeface="Courier"/>
                <a:cs typeface="Courier"/>
                <a:sym typeface="Courier"/>
              </a:defRPr>
            </a:pPr>
            <a:r>
              <a:t>597       order_hash = {}</a:t>
            </a:r>
          </a:p>
          <a:p>
            <a:pPr algn="l" defTabSz="825500">
              <a:defRPr sz="800">
                <a:solidFill>
                  <a:srgbClr val="000000"/>
                </a:solidFill>
                <a:latin typeface="Courier"/>
                <a:ea typeface="Courier"/>
                <a:cs typeface="Courier"/>
                <a:sym typeface="Courier"/>
              </a:defRPr>
            </a:pPr>
            <a:r>
              <a:t>598       @account.available_account_roles.each_with_index do |role, idx|</a:t>
            </a:r>
          </a:p>
          <a:p>
            <a:pPr algn="l" defTabSz="825500">
              <a:defRPr sz="800">
                <a:solidFill>
                  <a:srgbClr val="000000"/>
                </a:solidFill>
                <a:latin typeface="Courier"/>
                <a:ea typeface="Courier"/>
                <a:cs typeface="Courier"/>
                <a:sym typeface="Courier"/>
              </a:defRPr>
            </a:pPr>
            <a:r>
              <a:t>599         order_hash[role.id] = idx</a:t>
            </a:r>
          </a:p>
          <a:p>
            <a:pPr algn="l" defTabSz="825500">
              <a:defRPr sz="800">
                <a:solidFill>
                  <a:srgbClr val="000000"/>
                </a:solidFill>
                <a:latin typeface="Courier"/>
                <a:ea typeface="Courier"/>
                <a:cs typeface="Courier"/>
                <a:sym typeface="Courier"/>
              </a:defRPr>
            </a:pPr>
            <a:r>
              <a:t>600       end</a:t>
            </a:r>
          </a:p>
          <a:p>
            <a:pPr algn="l" defTabSz="825500">
              <a:defRPr sz="800">
                <a:solidFill>
                  <a:srgbClr val="000000"/>
                </a:solidFill>
                <a:latin typeface="Courier"/>
                <a:ea typeface="Courier"/>
                <a:cs typeface="Courier"/>
                <a:sym typeface="Courier"/>
              </a:defRPr>
            </a:pPr>
            <a:r>
              <a:t>601       @account_users = @account_users.select(&amp;:user).sort_by{|au| [order_hash[au.role_id] || CanvasSort::Last, Canvas::ICU.collation_key(au.user.sortable_name)] }</a:t>
            </a:r>
          </a:p>
          <a:p>
            <a:pPr algn="l" defTabSz="825500">
              <a:defRPr sz="800">
                <a:solidFill>
                  <a:srgbClr val="000000"/>
                </a:solidFill>
                <a:latin typeface="Courier"/>
                <a:ea typeface="Courier"/>
                <a:cs typeface="Courier"/>
                <a:sym typeface="Courier"/>
              </a:defRPr>
            </a:pPr>
            <a:r>
              <a:t>602       @alerts = @account.alerts</a:t>
            </a:r>
          </a:p>
          <a:p>
            <a:pPr algn="l" defTabSz="825500">
              <a:defRPr sz="800">
                <a:solidFill>
                  <a:srgbClr val="000000"/>
                </a:solidFill>
                <a:latin typeface="Courier"/>
                <a:ea typeface="Courier"/>
                <a:cs typeface="Courier"/>
                <a:sym typeface="Courier"/>
              </a:defRPr>
            </a:pPr>
            <a:r>
              <a:t>603 </a:t>
            </a:r>
          </a:p>
          <a:p>
            <a:pPr algn="l" defTabSz="825500">
              <a:defRPr sz="800">
                <a:solidFill>
                  <a:srgbClr val="000000"/>
                </a:solidFill>
                <a:latin typeface="Courier"/>
                <a:ea typeface="Courier"/>
                <a:cs typeface="Courier"/>
                <a:sym typeface="Courier"/>
              </a:defRPr>
            </a:pPr>
            <a:r>
              <a:t>604       @account_roles = @account.available_account_roles.sort_by(&amp;:display_sort_index).map{|role| {:id =&gt; role.id, :label =&gt; role.label}}</a:t>
            </a:r>
          </a:p>
          <a:p>
            <a:pPr algn="l" defTabSz="825500">
              <a:defRPr sz="800">
                <a:solidFill>
                  <a:srgbClr val="000000"/>
                </a:solidFill>
                <a:latin typeface="Courier"/>
                <a:ea typeface="Courier"/>
                <a:cs typeface="Courier"/>
                <a:sym typeface="Courier"/>
              </a:defRPr>
            </a:pPr>
            <a:r>
              <a:t>605       @course_roles = @account.available_course_roles.sort_by(&amp;:display_sort_index).map{|role| {:id =&gt; role.id, :label =&gt; role.label}}</a:t>
            </a:r>
          </a:p>
          <a:p>
            <a:pPr algn="l" defTabSz="825500">
              <a:defRPr sz="800">
                <a:solidFill>
                  <a:srgbClr val="000000"/>
                </a:solidFill>
                <a:latin typeface="Courier"/>
                <a:ea typeface="Courier"/>
                <a:cs typeface="Courier"/>
                <a:sym typeface="Courier"/>
              </a:defRPr>
            </a:pPr>
            <a:r>
              <a:t>606 </a:t>
            </a:r>
          </a:p>
          <a:p>
            <a:pPr algn="l" defTabSz="825500">
              <a:defRPr sz="800">
                <a:solidFill>
                  <a:srgbClr val="000000"/>
                </a:solidFill>
                <a:latin typeface="Courier"/>
                <a:ea typeface="Courier"/>
                <a:cs typeface="Courier"/>
                <a:sym typeface="Courier"/>
              </a:defRPr>
            </a:pPr>
            <a:r>
              <a:t>607       @announcements = @account.announcements</a:t>
            </a:r>
          </a:p>
          <a:p>
            <a:pPr algn="l" defTabSz="825500">
              <a:defRPr sz="800">
                <a:solidFill>
                  <a:srgbClr val="000000"/>
                </a:solidFill>
                <a:latin typeface="Courier"/>
                <a:ea typeface="Courier"/>
                <a:cs typeface="Courier"/>
                <a:sym typeface="Courier"/>
              </a:defRPr>
            </a:pPr>
            <a:r>
              <a:t>608       @external_integration_keys = ExternalIntegrationKey.indexed_keys_for(@account)</a:t>
            </a:r>
          </a:p>
          <a:p>
            <a:pPr algn="l" defTabSz="825500">
              <a:defRPr sz="800">
                <a:solidFill>
                  <a:srgbClr val="000000"/>
                </a:solidFill>
                <a:latin typeface="Courier"/>
                <a:ea typeface="Courier"/>
                <a:cs typeface="Courier"/>
                <a:sym typeface="Courier"/>
              </a:defRPr>
            </a:pPr>
            <a:r>
              <a:t>609 </a:t>
            </a:r>
          </a:p>
          <a:p>
            <a:pPr algn="l" defTabSz="825500">
              <a:defRPr sz="800">
                <a:solidFill>
                  <a:srgbClr val="000000"/>
                </a:solidFill>
                <a:latin typeface="Courier"/>
                <a:ea typeface="Courier"/>
                <a:cs typeface="Courier"/>
                <a:sym typeface="Courier"/>
              </a:defRPr>
            </a:pPr>
            <a:r>
              <a:t>610       js_env({</a:t>
            </a:r>
          </a:p>
          <a:p>
            <a:pPr algn="l" defTabSz="825500">
              <a:defRPr sz="800">
                <a:solidFill>
                  <a:srgbClr val="000000"/>
                </a:solidFill>
                <a:latin typeface="Courier"/>
                <a:ea typeface="Courier"/>
                <a:cs typeface="Courier"/>
                <a:sym typeface="Courier"/>
              </a:defRPr>
            </a:pPr>
            <a:r>
              <a:t>611         APP_CENTER: { enabled: Canvas::Plugin.find(:app_center).enabled? },</a:t>
            </a:r>
          </a:p>
          <a:p>
            <a:pPr algn="l" defTabSz="825500">
              <a:defRPr sz="800">
                <a:solidFill>
                  <a:srgbClr val="000000"/>
                </a:solidFill>
                <a:latin typeface="Courier"/>
                <a:ea typeface="Courier"/>
                <a:cs typeface="Courier"/>
                <a:sym typeface="Courier"/>
              </a:defRPr>
            </a:pPr>
            <a:r>
              <a:t>612         LTI_LAUNCH_URL: account_tool_proxy_registration_path(@account),</a:t>
            </a:r>
          </a:p>
          <a:p>
            <a:pPr algn="l" defTabSz="825500">
              <a:defRPr sz="800">
                <a:solidFill>
                  <a:srgbClr val="000000"/>
                </a:solidFill>
                <a:latin typeface="Courier"/>
                <a:ea typeface="Courier"/>
                <a:cs typeface="Courier"/>
                <a:sym typeface="Courier"/>
              </a:defRPr>
            </a:pPr>
            <a:r>
              <a:t>613         CONTEXT_BASE_URL: "/accounts/#{@context.id}"</a:t>
            </a:r>
          </a:p>
          <a:p>
            <a:pPr algn="l" defTabSz="825500">
              <a:defRPr sz="800">
                <a:solidFill>
                  <a:srgbClr val="000000"/>
                </a:solidFill>
                <a:latin typeface="Courier"/>
                <a:ea typeface="Courier"/>
                <a:cs typeface="Courier"/>
                <a:sym typeface="Courier"/>
              </a:defRPr>
            </a:pPr>
            <a:r>
              <a:t>614       })</a:t>
            </a:r>
          </a:p>
          <a:p>
            <a:pPr algn="l" defTabSz="825500">
              <a:defRPr sz="800">
                <a:solidFill>
                  <a:srgbClr val="000000"/>
                </a:solidFill>
                <a:latin typeface="Courier"/>
                <a:ea typeface="Courier"/>
                <a:cs typeface="Courier"/>
                <a:sym typeface="Courier"/>
              </a:defRPr>
            </a:pPr>
            <a:r>
              <a:t>615     end</a:t>
            </a:r>
          </a:p>
          <a:p>
            <a:pPr algn="l" defTabSz="825500">
              <a:defRPr sz="800">
                <a:solidFill>
                  <a:srgbClr val="000000"/>
                </a:solidFill>
                <a:latin typeface="Courier"/>
                <a:ea typeface="Courier"/>
                <a:cs typeface="Courier"/>
                <a:sym typeface="Courier"/>
              </a:defRPr>
            </a:pPr>
            <a:r>
              <a:t>616   end</a:t>
            </a:r>
          </a:p>
        </p:txBody>
      </p:sp>
      <p:sp>
        <p:nvSpPr>
          <p:cNvPr id="448" name="Rectangle"/>
          <p:cNvSpPr/>
          <p:nvPr/>
        </p:nvSpPr>
        <p:spPr>
          <a:xfrm>
            <a:off x="7162133" y="1949461"/>
            <a:ext cx="10059734" cy="10522853"/>
          </a:xfrm>
          <a:prstGeom prst="roundRect">
            <a:avLst>
              <a:gd name="adj" fmla="val 0"/>
            </a:avLst>
          </a:prstGeom>
          <a:solidFill>
            <a:srgbClr val="FFFFFF"/>
          </a:solidFill>
          <a:ln w="63500">
            <a:solidFill>
              <a:schemeClr val="accent1">
                <a:satOff val="24038"/>
                <a:lumOff val="11059"/>
              </a:schemeClr>
            </a:solidFill>
            <a:miter lim="400000"/>
          </a:ln>
        </p:spPr>
        <p:txBody>
          <a:bodyPr lIns="50800" tIns="50800" rIns="50800" bIns="50800" anchor="ctr"/>
          <a:lstStyle/>
          <a:p>
            <a:pPr defTabSz="825500">
              <a:defRPr sz="3200"/>
            </a:pPr>
          </a:p>
        </p:txBody>
      </p:sp>
      <p:sp>
        <p:nvSpPr>
          <p:cNvPr id="449" name="Line"/>
          <p:cNvSpPr/>
          <p:nvPr/>
        </p:nvSpPr>
        <p:spPr>
          <a:xfrm flipH="1">
            <a:off x="9768382" y="11186441"/>
            <a:ext cx="5201050" cy="1"/>
          </a:xfrm>
          <a:prstGeom prst="line">
            <a:avLst/>
          </a:prstGeom>
          <a:ln w="317500">
            <a:solidFill>
              <a:schemeClr val="accent1">
                <a:satOff val="24038"/>
                <a:lumOff val="11059"/>
              </a:schemeClr>
            </a:solidFill>
            <a:miter lim="400000"/>
            <a:headEnd type="triangle"/>
          </a:ln>
        </p:spPr>
        <p:txBody>
          <a:bodyPr lIns="50800" tIns="50800" rIns="50800" bIns="50800" anchor="ctr"/>
          <a:lstStyle/>
          <a:p>
            <a:pPr defTabSz="825500">
              <a:defRPr sz="3200">
                <a:solidFill>
                  <a:srgbClr val="000000"/>
                </a:solidFill>
              </a:defRPr>
            </a:pPr>
          </a:p>
        </p:txBody>
      </p:sp>
      <p:pic>
        <p:nvPicPr>
          <p:cNvPr id="450" name="logo.png" descr="logo.png"/>
          <p:cNvPicPr>
            <a:picLocks noChangeAspect="1"/>
          </p:cNvPicPr>
          <p:nvPr/>
        </p:nvPicPr>
        <p:blipFill>
          <a:blip r:embed="rId4">
            <a:extLst/>
          </a:blip>
          <a:stretch>
            <a:fillRect/>
          </a:stretch>
        </p:blipFill>
        <p:spPr>
          <a:xfrm>
            <a:off x="8986384" y="2704818"/>
            <a:ext cx="6411232" cy="7378965"/>
          </a:xfrm>
          <a:prstGeom prst="rect">
            <a:avLst/>
          </a:prstGeom>
          <a:ln w="12700">
            <a:miter lim="400000"/>
          </a:ln>
        </p:spPr>
      </p:pic>
      <p:sp>
        <p:nvSpPr>
          <p:cNvPr id="451" name="Infrastructure as Code"/>
          <p:cNvSpPr txBox="1"/>
          <p:nvPr/>
        </p:nvSpPr>
        <p:spPr>
          <a:xfrm>
            <a:off x="4438110" y="11993562"/>
            <a:ext cx="15861594" cy="2047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5500">
              <a:defRPr sz="12500">
                <a:solidFill>
                  <a:srgbClr val="506379"/>
                </a:solidFill>
              </a:defRPr>
            </a:lvl1pPr>
          </a:lstStyle>
          <a:p>
            <a:pPr/>
            <a:r>
              <a:t>Infrastructure as Code</a:t>
            </a:r>
          </a:p>
        </p:txBody>
      </p:sp>
      <p:sp>
        <p:nvSpPr>
          <p:cNvPr id="45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782" name="Apply the Count…"/>
          <p:cNvSpPr txBox="1"/>
          <p:nvPr>
            <p:ph type="body" idx="13"/>
          </p:nvPr>
        </p:nvSpPr>
        <p:spPr>
          <a:prstGeom prst="rect">
            <a:avLst/>
          </a:prstGeom>
        </p:spPr>
        <p:txBody>
          <a:bodyPr/>
          <a:lstStyle/>
          <a:p>
            <a:pPr>
              <a:defRPr>
                <a:solidFill>
                  <a:srgbClr val="FFFFFF"/>
                </a:solidFill>
              </a:defRPr>
            </a:pPr>
            <a:r>
              <a:t>Apply the Count</a:t>
            </a:r>
          </a:p>
          <a:p>
            <a:pPr>
              <a:defRPr>
                <a:solidFill>
                  <a:srgbClr val="B3BAC6"/>
                </a:solidFill>
              </a:defRPr>
            </a:pPr>
            <a:r>
              <a:t>Run </a:t>
            </a:r>
            <a:r>
              <a:rPr>
                <a:latin typeface="Courier"/>
                <a:ea typeface="Courier"/>
                <a:cs typeface="Courier"/>
                <a:sym typeface="Courier"/>
              </a:rPr>
              <a:t>apply</a:t>
            </a:r>
            <a:r>
              <a:t> with the new number of instances.</a:t>
            </a:r>
          </a:p>
          <a:p>
            <a:pPr>
              <a:defRPr>
                <a:solidFill>
                  <a:srgbClr val="B3BAC6"/>
                </a:solidFill>
              </a:defRPr>
            </a:pPr>
            <a:r>
              <a:t>You should see two IP addresses in the output. The Name tag for each should look like “web 1/2”.</a:t>
            </a:r>
          </a:p>
          <a:p>
            <a:pPr>
              <a:defRPr>
                <a:solidFill>
                  <a:srgbClr val="B3BAC6"/>
                </a:solidFill>
              </a:defRPr>
            </a:pPr>
            <a:r>
              <a:t>In this case, you'll notice that </a:t>
            </a:r>
            <a:r>
              <a:rPr>
                <a:latin typeface="Courier"/>
                <a:ea typeface="Courier"/>
                <a:cs typeface="Courier"/>
                <a:sym typeface="Courier"/>
              </a:rPr>
              <a:t>apply</a:t>
            </a:r>
            <a:r>
              <a:t> reports that the resources will be changed. When the provider can make a change by updating resources in place rather than deleting and recreating them, it will do so.</a:t>
            </a:r>
          </a:p>
        </p:txBody>
      </p:sp>
      <p:sp>
        <p:nvSpPr>
          <p:cNvPr id="1783"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7" name="State"/>
          <p:cNvSpPr txBox="1"/>
          <p:nvPr>
            <p:ph type="title"/>
          </p:nvPr>
        </p:nvSpPr>
        <p:spPr>
          <a:prstGeom prst="rect">
            <a:avLst/>
          </a:prstGeom>
        </p:spPr>
        <p:txBody>
          <a:bodyPr/>
          <a:lstStyle/>
          <a:p>
            <a:pPr/>
            <a:r>
              <a:t>State</a:t>
            </a:r>
          </a:p>
        </p:txBody>
      </p:sp>
      <p:sp>
        <p:nvSpPr>
          <p:cNvPr id="1788"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2" name="What You’ll Learn"/>
          <p:cNvSpPr txBox="1"/>
          <p:nvPr>
            <p:ph type="title"/>
          </p:nvPr>
        </p:nvSpPr>
        <p:spPr>
          <a:prstGeom prst="rect">
            <a:avLst/>
          </a:prstGeom>
        </p:spPr>
        <p:txBody>
          <a:bodyPr/>
          <a:lstStyle/>
          <a:p>
            <a:pPr/>
            <a:r>
              <a:t>What You’ll Learn</a:t>
            </a:r>
          </a:p>
        </p:txBody>
      </p:sp>
      <p:sp>
        <p:nvSpPr>
          <p:cNvPr id="1793" name="Understand how state is managed…"/>
          <p:cNvSpPr txBox="1"/>
          <p:nvPr>
            <p:ph type="body" idx="1"/>
          </p:nvPr>
        </p:nvSpPr>
        <p:spPr>
          <a:prstGeom prst="rect">
            <a:avLst/>
          </a:prstGeom>
        </p:spPr>
        <p:txBody>
          <a:bodyPr/>
          <a:lstStyle/>
          <a:p>
            <a:pPr>
              <a:buSzPct val="75000"/>
              <a:buBlip>
                <a:blip r:embed="rId2"/>
              </a:buBlip>
            </a:pPr>
            <a:r>
              <a:t>Understand how state is managed</a:t>
            </a:r>
          </a:p>
          <a:p>
            <a:pPr>
              <a:buSzPct val="75000"/>
              <a:buBlip>
                <a:blip r:embed="rId2"/>
              </a:buBlip>
            </a:pPr>
            <a:r>
              <a:t>Understand where state can be stored</a:t>
            </a:r>
          </a:p>
          <a:p>
            <a:pPr>
              <a:buSzPct val="75000"/>
              <a:buBlip>
                <a:blip r:embed="rId2"/>
              </a:buBlip>
            </a:pPr>
            <a:r>
              <a:t>Understand Terraform Cloud and Terraform Enterprise</a:t>
            </a:r>
          </a:p>
        </p:txBody>
      </p:sp>
      <p:grpSp>
        <p:nvGrpSpPr>
          <p:cNvPr id="1797" name="Group"/>
          <p:cNvGrpSpPr/>
          <p:nvPr/>
        </p:nvGrpSpPr>
        <p:grpSpPr>
          <a:xfrm>
            <a:off x="-3678116" y="3521744"/>
            <a:ext cx="1103444" cy="1018894"/>
            <a:chOff x="0" y="0"/>
            <a:chExt cx="1103442" cy="1018892"/>
          </a:xfrm>
        </p:grpSpPr>
        <p:sp>
          <p:nvSpPr>
            <p:cNvPr id="1794" name="Circle"/>
            <p:cNvSpPr/>
            <p:nvPr/>
          </p:nvSpPr>
          <p:spPr>
            <a:xfrm>
              <a:off x="0" y="4106"/>
              <a:ext cx="1014787" cy="1014787"/>
            </a:xfrm>
            <a:prstGeom prst="ellipse">
              <a:avLst/>
            </a:pr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795" name="Line"/>
            <p:cNvSpPr/>
            <p:nvPr/>
          </p:nvSpPr>
          <p:spPr>
            <a:xfrm>
              <a:off x="237635" y="0"/>
              <a:ext cx="865808" cy="63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07"/>
                  </a:moveTo>
                  <a:lnTo>
                    <a:pt x="6667" y="21600"/>
                  </a:lnTo>
                  <a:lnTo>
                    <a:pt x="21600" y="0"/>
                  </a:lnTo>
                </a:path>
              </a:pathLst>
            </a:custGeom>
            <a:noFill/>
            <a:ln w="4445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796" name="Line"/>
            <p:cNvSpPr/>
            <p:nvPr/>
          </p:nvSpPr>
          <p:spPr>
            <a:xfrm>
              <a:off x="260674" y="22245"/>
              <a:ext cx="819777" cy="625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062"/>
                  </a:moveTo>
                  <a:lnTo>
                    <a:pt x="5783" y="21600"/>
                  </a:lnTo>
                  <a:lnTo>
                    <a:pt x="21600" y="0"/>
                  </a:lnTo>
                </a:path>
              </a:pathLst>
            </a:cu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1801" name="Group"/>
          <p:cNvGrpSpPr/>
          <p:nvPr/>
        </p:nvGrpSpPr>
        <p:grpSpPr>
          <a:xfrm>
            <a:off x="-3678116" y="5013311"/>
            <a:ext cx="1103444" cy="1018893"/>
            <a:chOff x="0" y="0"/>
            <a:chExt cx="1103442" cy="1018892"/>
          </a:xfrm>
        </p:grpSpPr>
        <p:sp>
          <p:nvSpPr>
            <p:cNvPr id="1798" name="Circle"/>
            <p:cNvSpPr/>
            <p:nvPr/>
          </p:nvSpPr>
          <p:spPr>
            <a:xfrm>
              <a:off x="0" y="4106"/>
              <a:ext cx="1014787" cy="1014787"/>
            </a:xfrm>
            <a:prstGeom prst="ellipse">
              <a:avLst/>
            </a:pr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799" name="Line"/>
            <p:cNvSpPr/>
            <p:nvPr/>
          </p:nvSpPr>
          <p:spPr>
            <a:xfrm>
              <a:off x="237635" y="0"/>
              <a:ext cx="865808" cy="63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07"/>
                  </a:moveTo>
                  <a:lnTo>
                    <a:pt x="6667" y="21600"/>
                  </a:lnTo>
                  <a:lnTo>
                    <a:pt x="21600" y="0"/>
                  </a:lnTo>
                </a:path>
              </a:pathLst>
            </a:custGeom>
            <a:noFill/>
            <a:ln w="4445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800" name="Line"/>
            <p:cNvSpPr/>
            <p:nvPr/>
          </p:nvSpPr>
          <p:spPr>
            <a:xfrm>
              <a:off x="260674" y="22245"/>
              <a:ext cx="819777" cy="625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062"/>
                  </a:moveTo>
                  <a:lnTo>
                    <a:pt x="5783" y="21600"/>
                  </a:lnTo>
                  <a:lnTo>
                    <a:pt x="21600" y="0"/>
                  </a:lnTo>
                </a:path>
              </a:pathLst>
            </a:cu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1805" name="Group"/>
          <p:cNvGrpSpPr/>
          <p:nvPr/>
        </p:nvGrpSpPr>
        <p:grpSpPr>
          <a:xfrm>
            <a:off x="-3678116" y="6504877"/>
            <a:ext cx="1103444" cy="1018894"/>
            <a:chOff x="0" y="0"/>
            <a:chExt cx="1103442" cy="1018892"/>
          </a:xfrm>
        </p:grpSpPr>
        <p:sp>
          <p:nvSpPr>
            <p:cNvPr id="1802" name="Circle"/>
            <p:cNvSpPr/>
            <p:nvPr/>
          </p:nvSpPr>
          <p:spPr>
            <a:xfrm>
              <a:off x="0" y="4106"/>
              <a:ext cx="1014787" cy="1014787"/>
            </a:xfrm>
            <a:prstGeom prst="ellipse">
              <a:avLst/>
            </a:pr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803" name="Line"/>
            <p:cNvSpPr/>
            <p:nvPr/>
          </p:nvSpPr>
          <p:spPr>
            <a:xfrm>
              <a:off x="237635" y="0"/>
              <a:ext cx="865808" cy="63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07"/>
                  </a:moveTo>
                  <a:lnTo>
                    <a:pt x="6667" y="21600"/>
                  </a:lnTo>
                  <a:lnTo>
                    <a:pt x="21600" y="0"/>
                  </a:lnTo>
                </a:path>
              </a:pathLst>
            </a:custGeom>
            <a:noFill/>
            <a:ln w="4445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804" name="Line"/>
            <p:cNvSpPr/>
            <p:nvPr/>
          </p:nvSpPr>
          <p:spPr>
            <a:xfrm>
              <a:off x="260674" y="22245"/>
              <a:ext cx="819777" cy="625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062"/>
                  </a:moveTo>
                  <a:lnTo>
                    <a:pt x="5783" y="21600"/>
                  </a:lnTo>
                  <a:lnTo>
                    <a:pt x="21600" y="0"/>
                  </a:lnTo>
                </a:path>
              </a:pathLst>
            </a:cu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1809" name="Group"/>
          <p:cNvGrpSpPr/>
          <p:nvPr/>
        </p:nvGrpSpPr>
        <p:grpSpPr>
          <a:xfrm>
            <a:off x="-3678116" y="7996443"/>
            <a:ext cx="1103444" cy="1018894"/>
            <a:chOff x="0" y="0"/>
            <a:chExt cx="1103442" cy="1018892"/>
          </a:xfrm>
        </p:grpSpPr>
        <p:sp>
          <p:nvSpPr>
            <p:cNvPr id="1806" name="Circle"/>
            <p:cNvSpPr/>
            <p:nvPr/>
          </p:nvSpPr>
          <p:spPr>
            <a:xfrm>
              <a:off x="0" y="4106"/>
              <a:ext cx="1014787" cy="1014787"/>
            </a:xfrm>
            <a:prstGeom prst="ellipse">
              <a:avLst/>
            </a:pr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807" name="Line"/>
            <p:cNvSpPr/>
            <p:nvPr/>
          </p:nvSpPr>
          <p:spPr>
            <a:xfrm>
              <a:off x="237635" y="0"/>
              <a:ext cx="865808" cy="63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07"/>
                  </a:moveTo>
                  <a:lnTo>
                    <a:pt x="6667" y="21600"/>
                  </a:lnTo>
                  <a:lnTo>
                    <a:pt x="21600" y="0"/>
                  </a:lnTo>
                </a:path>
              </a:pathLst>
            </a:custGeom>
            <a:noFill/>
            <a:ln w="4445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808" name="Line"/>
            <p:cNvSpPr/>
            <p:nvPr/>
          </p:nvSpPr>
          <p:spPr>
            <a:xfrm>
              <a:off x="260674" y="22245"/>
              <a:ext cx="819777" cy="625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062"/>
                  </a:moveTo>
                  <a:lnTo>
                    <a:pt x="5783" y="21600"/>
                  </a:lnTo>
                  <a:lnTo>
                    <a:pt x="21600" y="0"/>
                  </a:lnTo>
                </a:path>
              </a:pathLst>
            </a:cu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sp>
        <p:nvSpPr>
          <p:cNvPr id="1810"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2" name="Terraform stores the state of your managed infrastructure from the last time Terraform was run.…"/>
          <p:cNvSpPr txBox="1"/>
          <p:nvPr>
            <p:ph type="body" idx="1"/>
          </p:nvPr>
        </p:nvSpPr>
        <p:spPr>
          <a:prstGeom prst="rect">
            <a:avLst/>
          </a:prstGeom>
        </p:spPr>
        <p:txBody>
          <a:bodyPr/>
          <a:lstStyle/>
          <a:p>
            <a:pPr/>
            <a:r>
              <a:t>Terraform stores the state of your managed infrastructure from the last time Terraform was run.</a:t>
            </a:r>
          </a:p>
          <a:p>
            <a:pPr/>
            <a:r>
              <a:t>Terraform uses this state to create plans and make changes to your infrastructure.</a:t>
            </a:r>
          </a:p>
          <a:p>
            <a:pPr/>
            <a:r>
              <a:t>It is critical that this state is maintained appropriately so future runs operate as expected.</a:t>
            </a:r>
          </a:p>
        </p:txBody>
      </p:sp>
      <p:sp>
        <p:nvSpPr>
          <p:cNvPr id="1813" name="State"/>
          <p:cNvSpPr txBox="1"/>
          <p:nvPr>
            <p:ph type="title"/>
          </p:nvPr>
        </p:nvSpPr>
        <p:spPr>
          <a:prstGeom prst="rect">
            <a:avLst/>
          </a:prstGeom>
        </p:spPr>
        <p:txBody>
          <a:bodyPr/>
          <a:lstStyle/>
          <a:p>
            <a:pPr/>
            <a:r>
              <a:t>State</a:t>
            </a:r>
          </a:p>
        </p:txBody>
      </p:sp>
      <p:sp>
        <p:nvSpPr>
          <p:cNvPr id="1814"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8" name="&gt; head terraform.tfstate…"/>
          <p:cNvSpPr txBox="1"/>
          <p:nvPr>
            <p:ph type="body" idx="13"/>
          </p:nvPr>
        </p:nvSpPr>
        <p:spPr>
          <a:xfrm>
            <a:off x="5634672" y="1698656"/>
            <a:ext cx="17650044" cy="11684001"/>
          </a:xfrm>
          <a:prstGeom prst="rect">
            <a:avLst/>
          </a:prstGeom>
          <a:extLst>
            <a:ext uri="{C572A759-6A51-4108-AA02-DFA0A04FC94B}">
              <ma14:wrappingTextBoxFlag xmlns:ma14="http://schemas.microsoft.com/office/mac/drawingml/2011/main" val="1"/>
            </a:ext>
          </a:extLst>
        </p:spPr>
        <p:txBody>
          <a:bodyPr/>
          <a:lstStyle/>
          <a:p>
            <a:pPr>
              <a:lnSpc>
                <a:spcPct val="120000"/>
              </a:lnSpc>
              <a:spcBef>
                <a:spcPts val="0"/>
              </a:spcBef>
              <a:defRPr sz="4000">
                <a:solidFill>
                  <a:srgbClr val="FFFFFF"/>
                </a:solidFill>
                <a:latin typeface="Courier"/>
                <a:ea typeface="Courier"/>
                <a:cs typeface="Courier"/>
                <a:sym typeface="Courier"/>
              </a:defRPr>
            </a:pPr>
            <a:r>
              <a:t>&gt; head terraform.tfstate</a:t>
            </a:r>
          </a:p>
          <a:p>
            <a:pPr>
              <a:lnSpc>
                <a:spcPct val="120000"/>
              </a:lnSpc>
              <a:spcBef>
                <a:spcPts val="0"/>
              </a:spcBef>
              <a:defRPr sz="4000">
                <a:solidFill>
                  <a:srgbClr val="FFFFFF"/>
                </a:solidFill>
                <a:latin typeface="Courier"/>
                <a:ea typeface="Courier"/>
                <a:cs typeface="Courier"/>
                <a:sym typeface="Courier"/>
              </a:defRPr>
            </a:pPr>
            <a:r>
              <a:t>{</a:t>
            </a:r>
          </a:p>
          <a:p>
            <a:pPr>
              <a:lnSpc>
                <a:spcPct val="120000"/>
              </a:lnSpc>
              <a:spcBef>
                <a:spcPts val="0"/>
              </a:spcBef>
              <a:defRPr sz="4000">
                <a:solidFill>
                  <a:srgbClr val="FFFFFF"/>
                </a:solidFill>
                <a:latin typeface="Courier"/>
                <a:ea typeface="Courier"/>
                <a:cs typeface="Courier"/>
                <a:sym typeface="Courier"/>
              </a:defRPr>
            </a:pPr>
            <a:r>
              <a:t>    "version": 4,</a:t>
            </a:r>
          </a:p>
          <a:p>
            <a:pPr>
              <a:lnSpc>
                <a:spcPct val="120000"/>
              </a:lnSpc>
              <a:spcBef>
                <a:spcPts val="0"/>
              </a:spcBef>
              <a:defRPr sz="4000">
                <a:solidFill>
                  <a:srgbClr val="FFFFFF"/>
                </a:solidFill>
                <a:latin typeface="Courier"/>
                <a:ea typeface="Courier"/>
                <a:cs typeface="Courier"/>
                <a:sym typeface="Courier"/>
              </a:defRPr>
            </a:pPr>
            <a:r>
              <a:t>    "terraform_version": "0.12.3",</a:t>
            </a:r>
          </a:p>
          <a:p>
            <a:pPr>
              <a:lnSpc>
                <a:spcPct val="120000"/>
              </a:lnSpc>
              <a:spcBef>
                <a:spcPts val="0"/>
              </a:spcBef>
              <a:defRPr sz="4000">
                <a:solidFill>
                  <a:srgbClr val="FFFFFF"/>
                </a:solidFill>
                <a:latin typeface="Courier"/>
                <a:ea typeface="Courier"/>
                <a:cs typeface="Courier"/>
                <a:sym typeface="Courier"/>
              </a:defRPr>
            </a:pPr>
            <a:r>
              <a:t>    "serial": 46,</a:t>
            </a:r>
          </a:p>
          <a:p>
            <a:pPr>
              <a:lnSpc>
                <a:spcPct val="120000"/>
              </a:lnSpc>
              <a:spcBef>
                <a:spcPts val="0"/>
              </a:spcBef>
              <a:defRPr sz="4000">
                <a:solidFill>
                  <a:srgbClr val="FFFFFF"/>
                </a:solidFill>
                <a:latin typeface="Courier"/>
                <a:ea typeface="Courier"/>
                <a:cs typeface="Courier"/>
                <a:sym typeface="Courier"/>
              </a:defRPr>
            </a:pPr>
            <a:r>
              <a:t>    "lineage": "b139a29e-9daa-47a9-b00f-33a4462a706b",</a:t>
            </a:r>
          </a:p>
          <a:p>
            <a:pPr>
              <a:lnSpc>
                <a:spcPct val="120000"/>
              </a:lnSpc>
              <a:spcBef>
                <a:spcPts val="0"/>
              </a:spcBef>
              <a:defRPr sz="4000">
                <a:solidFill>
                  <a:srgbClr val="FFFFFF"/>
                </a:solidFill>
                <a:latin typeface="Courier"/>
                <a:ea typeface="Courier"/>
                <a:cs typeface="Courier"/>
                <a:sym typeface="Courier"/>
              </a:defRPr>
            </a:pPr>
            <a:r>
              <a:t>    "modules": [</a:t>
            </a:r>
          </a:p>
          <a:p>
            <a:pPr>
              <a:lnSpc>
                <a:spcPct val="120000"/>
              </a:lnSpc>
              <a:spcBef>
                <a:spcPts val="0"/>
              </a:spcBef>
              <a:defRPr sz="4000">
                <a:solidFill>
                  <a:srgbClr val="FFFFFF"/>
                </a:solidFill>
                <a:latin typeface="Courier"/>
                <a:ea typeface="Courier"/>
                <a:cs typeface="Courier"/>
                <a:sym typeface="Courier"/>
              </a:defRPr>
            </a:pPr>
            <a:r>
              <a:t>        {</a:t>
            </a:r>
          </a:p>
          <a:p>
            <a:pPr>
              <a:lnSpc>
                <a:spcPct val="120000"/>
              </a:lnSpc>
              <a:spcBef>
                <a:spcPts val="0"/>
              </a:spcBef>
              <a:defRPr sz="4000">
                <a:solidFill>
                  <a:srgbClr val="FFFFFF"/>
                </a:solidFill>
                <a:latin typeface="Courier"/>
                <a:ea typeface="Courier"/>
                <a:cs typeface="Courier"/>
                <a:sym typeface="Courier"/>
              </a:defRPr>
            </a:pPr>
            <a:r>
              <a:t>            "path": [</a:t>
            </a:r>
          </a:p>
          <a:p>
            <a:pPr>
              <a:lnSpc>
                <a:spcPct val="120000"/>
              </a:lnSpc>
              <a:spcBef>
                <a:spcPts val="0"/>
              </a:spcBef>
              <a:defRPr sz="4000">
                <a:solidFill>
                  <a:srgbClr val="FFFFFF"/>
                </a:solidFill>
                <a:latin typeface="Courier"/>
                <a:ea typeface="Courier"/>
                <a:cs typeface="Courier"/>
                <a:sym typeface="Courier"/>
              </a:defRPr>
            </a:pPr>
            <a:r>
              <a:t>                "root"</a:t>
            </a:r>
          </a:p>
          <a:p>
            <a:pPr>
              <a:lnSpc>
                <a:spcPct val="120000"/>
              </a:lnSpc>
              <a:spcBef>
                <a:spcPts val="0"/>
              </a:spcBef>
              <a:defRPr sz="4000">
                <a:solidFill>
                  <a:srgbClr val="FFFFFF"/>
                </a:solidFill>
                <a:latin typeface="Courier"/>
                <a:ea typeface="Courier"/>
                <a:cs typeface="Courier"/>
                <a:sym typeface="Courier"/>
              </a:defRPr>
            </a:pPr>
            <a:r>
              <a:t>            ],</a:t>
            </a:r>
          </a:p>
          <a:p>
            <a:pPr>
              <a:lnSpc>
                <a:spcPct val="120000"/>
              </a:lnSpc>
              <a:spcBef>
                <a:spcPts val="0"/>
              </a:spcBef>
              <a:defRPr sz="4000">
                <a:solidFill>
                  <a:srgbClr val="FFFFFF"/>
                </a:solidFill>
                <a:latin typeface="Courier"/>
                <a:ea typeface="Courier"/>
                <a:cs typeface="Courier"/>
                <a:sym typeface="Courier"/>
              </a:defRPr>
            </a:pPr>
            <a:r>
              <a:t>            "outputs": {</a:t>
            </a:r>
          </a:p>
          <a:p>
            <a:pPr>
              <a:lnSpc>
                <a:spcPct val="120000"/>
              </a:lnSpc>
              <a:spcBef>
                <a:spcPts val="0"/>
              </a:spcBef>
              <a:defRPr sz="4000">
                <a:solidFill>
                  <a:srgbClr val="FFFFFF"/>
                </a:solidFill>
                <a:latin typeface="Courier"/>
                <a:ea typeface="Courier"/>
                <a:cs typeface="Courier"/>
                <a:sym typeface="Courier"/>
              </a:defRPr>
            </a:pPr>
            <a:r>
              <a:t>                "public_dns": {</a:t>
            </a:r>
          </a:p>
          <a:p>
            <a:pPr>
              <a:lnSpc>
                <a:spcPct val="120000"/>
              </a:lnSpc>
              <a:spcBef>
                <a:spcPts val="0"/>
              </a:spcBef>
              <a:defRPr sz="4000">
                <a:solidFill>
                  <a:srgbClr val="FFFFFF"/>
                </a:solidFill>
                <a:latin typeface="Courier"/>
                <a:ea typeface="Courier"/>
                <a:cs typeface="Courier"/>
                <a:sym typeface="Courier"/>
              </a:defRPr>
            </a:pPr>
            <a:r>
              <a:t>                    "sensitive": false,</a:t>
            </a:r>
          </a:p>
          <a:p>
            <a:pPr>
              <a:lnSpc>
                <a:spcPct val="120000"/>
              </a:lnSpc>
              <a:spcBef>
                <a:spcPts val="0"/>
              </a:spcBef>
              <a:defRPr sz="4000">
                <a:solidFill>
                  <a:srgbClr val="FFFFFF"/>
                </a:solidFill>
                <a:latin typeface="Courier"/>
                <a:ea typeface="Courier"/>
                <a:cs typeface="Courier"/>
                <a:sym typeface="Courier"/>
              </a:defRPr>
            </a:pPr>
            <a:r>
              <a:t>                    "type": "list",</a:t>
            </a:r>
          </a:p>
          <a:p>
            <a:pPr>
              <a:lnSpc>
                <a:spcPct val="120000"/>
              </a:lnSpc>
              <a:spcBef>
                <a:spcPts val="0"/>
              </a:spcBef>
              <a:defRPr sz="4000">
                <a:solidFill>
                  <a:srgbClr val="B8B8B8"/>
                </a:solidFill>
                <a:latin typeface="Courier"/>
                <a:ea typeface="Courier"/>
                <a:cs typeface="Courier"/>
                <a:sym typeface="Courier"/>
              </a:defRPr>
            </a:pPr>
            <a:r>
              <a:t># ...</a:t>
            </a:r>
          </a:p>
        </p:txBody>
      </p:sp>
      <p:sp>
        <p:nvSpPr>
          <p:cNvPr id="1819"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3" name="&gt; terraform state list…"/>
          <p:cNvSpPr txBox="1"/>
          <p:nvPr>
            <p:ph type="body" idx="13"/>
          </p:nvPr>
        </p:nvSpPr>
        <p:spPr>
          <a:xfrm>
            <a:off x="5634672" y="1698656"/>
            <a:ext cx="17650044" cy="4978401"/>
          </a:xfrm>
          <a:prstGeom prst="rect">
            <a:avLst/>
          </a:prstGeom>
          <a:extLst>
            <a:ext uri="{C572A759-6A51-4108-AA02-DFA0A04FC94B}">
              <ma14:wrappingTextBoxFlag xmlns:ma14="http://schemas.microsoft.com/office/mac/drawingml/2011/main" val="1"/>
            </a:ext>
          </a:extLst>
        </p:spPr>
        <p:txBody>
          <a:bodyPr/>
          <a:lstStyle/>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a:solidFill>
                  <a:srgbClr val="F4F4F4"/>
                </a:solidFill>
                <a:latin typeface="Courier"/>
                <a:ea typeface="Courier"/>
                <a:cs typeface="Courier"/>
                <a:sym typeface="Courier"/>
              </a:defRPr>
            </a:pPr>
            <a:r>
              <a:t>&gt; terraform state list</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a:solidFill>
                  <a:srgbClr val="F4F4F4"/>
                </a:solidFill>
                <a:latin typeface="Courier"/>
                <a:ea typeface="Courier"/>
                <a:cs typeface="Courier"/>
                <a:sym typeface="Courier"/>
              </a:defRPr>
            </a:pP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a:solidFill>
                  <a:srgbClr val="F4F4F4"/>
                </a:solidFill>
                <a:latin typeface="Courier"/>
                <a:ea typeface="Courier"/>
                <a:cs typeface="Courier"/>
                <a:sym typeface="Courier"/>
              </a:defRPr>
            </a:pPr>
            <a:r>
              <a:t>module.server.aws_instance.web[0]</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a:solidFill>
                  <a:srgbClr val="F4F4F4"/>
                </a:solidFill>
                <a:latin typeface="Courier"/>
                <a:ea typeface="Courier"/>
                <a:cs typeface="Courier"/>
                <a:sym typeface="Courier"/>
              </a:defRPr>
            </a:pPr>
            <a:r>
              <a:t>module.server.aws_instance.web[1]</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a:solidFill>
                  <a:srgbClr val="F4F4F4"/>
                </a:solidFill>
                <a:latin typeface="Courier"/>
                <a:ea typeface="Courier"/>
                <a:cs typeface="Courier"/>
                <a:sym typeface="Courier"/>
              </a:defRPr>
            </a:pPr>
            <a:r>
              <a:t>module.server.aws_key_pair.training</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a:solidFill>
                  <a:srgbClr val="F4F4F4"/>
                </a:solidFill>
                <a:latin typeface="Courier"/>
                <a:ea typeface="Courier"/>
                <a:cs typeface="Courier"/>
                <a:sym typeface="Courier"/>
              </a:defRPr>
            </a:pP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a:solidFill>
                  <a:srgbClr val="B8B8B8"/>
                </a:solidFill>
                <a:latin typeface="Courier"/>
                <a:ea typeface="Courier"/>
                <a:cs typeface="Courier"/>
                <a:sym typeface="Courier"/>
              </a:defRPr>
            </a:pPr>
            <a:r>
              <a:t># ...</a:t>
            </a:r>
          </a:p>
        </p:txBody>
      </p:sp>
      <p:sp>
        <p:nvSpPr>
          <p:cNvPr id="1824"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8" name="State Resolutions"/>
          <p:cNvSpPr txBox="1"/>
          <p:nvPr>
            <p:ph type="title"/>
          </p:nvPr>
        </p:nvSpPr>
        <p:spPr>
          <a:prstGeom prst="rect">
            <a:avLst/>
          </a:prstGeom>
        </p:spPr>
        <p:txBody>
          <a:bodyPr/>
          <a:lstStyle/>
          <a:p>
            <a:pPr/>
            <a:r>
              <a:t>State Resolutions</a:t>
            </a:r>
          </a:p>
        </p:txBody>
      </p:sp>
      <p:graphicFrame>
        <p:nvGraphicFramePr>
          <p:cNvPr id="1829" name="Table"/>
          <p:cNvGraphicFramePr/>
          <p:nvPr/>
        </p:nvGraphicFramePr>
        <p:xfrm>
          <a:off x="1784350" y="3860800"/>
          <a:ext cx="20828000" cy="8237935"/>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5203825"/>
                <a:gridCol w="5203825"/>
                <a:gridCol w="5203825"/>
                <a:gridCol w="5203825"/>
              </a:tblGrid>
              <a:tr h="1028154">
                <a:tc>
                  <a:txBody>
                    <a:bodyPr/>
                    <a:lstStyle/>
                    <a:p>
                      <a:pPr defTabSz="914400">
                        <a:defRPr sz="1800">
                          <a:solidFill>
                            <a:srgbClr val="000000"/>
                          </a:solidFill>
                        </a:defRPr>
                      </a:pPr>
                      <a:r>
                        <a:rPr sz="3800">
                          <a:solidFill>
                            <a:srgbClr val="FFFFFF"/>
                          </a:solidFill>
                        </a:rPr>
                        <a:t>Configuration</a:t>
                      </a:r>
                    </a:p>
                  </a:txBody>
                  <a:tcPr marL="50800" marR="50800" marT="50800" marB="50800" anchor="ctr" anchorCtr="0" horzOverflow="overflow">
                    <a:lnL w="25400">
                      <a:solidFill>
                        <a:schemeClr val="accent1">
                          <a:satOff val="24038"/>
                          <a:lumOff val="11059"/>
                        </a:schemeClr>
                      </a:solidFill>
                      <a:miter lim="400000"/>
                    </a:lnL>
                    <a:lnT w="25400">
                      <a:solidFill>
                        <a:schemeClr val="accent1">
                          <a:satOff val="24038"/>
                          <a:lumOff val="11059"/>
                        </a:schemeClr>
                      </a:solidFill>
                      <a:miter lim="400000"/>
                    </a:lnT>
                    <a:lnB w="25400">
                      <a:solidFill>
                        <a:schemeClr val="accent1">
                          <a:satOff val="24038"/>
                          <a:lumOff val="11059"/>
                        </a:schemeClr>
                      </a:solidFill>
                      <a:miter lim="400000"/>
                    </a:lnB>
                    <a:solidFill>
                      <a:schemeClr val="accent1">
                        <a:satOff val="24038"/>
                        <a:lumOff val="11059"/>
                      </a:schemeClr>
                    </a:solidFill>
                  </a:tcPr>
                </a:tc>
                <a:tc>
                  <a:txBody>
                    <a:bodyPr/>
                    <a:lstStyle/>
                    <a:p>
                      <a:pPr defTabSz="914400">
                        <a:defRPr sz="1800">
                          <a:solidFill>
                            <a:srgbClr val="000000"/>
                          </a:solidFill>
                        </a:defRPr>
                      </a:pPr>
                      <a:r>
                        <a:rPr sz="3800">
                          <a:solidFill>
                            <a:srgbClr val="FFFFFF"/>
                          </a:solidFill>
                        </a:rPr>
                        <a:t>State</a:t>
                      </a:r>
                    </a:p>
                  </a:txBody>
                  <a:tcPr marL="50800" marR="50800" marT="50800" marB="50800" anchor="ctr" anchorCtr="0" horzOverflow="overflow">
                    <a:lnT w="25400">
                      <a:solidFill>
                        <a:schemeClr val="accent1">
                          <a:satOff val="24038"/>
                          <a:lumOff val="11059"/>
                        </a:schemeClr>
                      </a:solidFill>
                      <a:miter lim="400000"/>
                    </a:lnT>
                    <a:lnB w="25400">
                      <a:solidFill>
                        <a:schemeClr val="accent1">
                          <a:satOff val="24038"/>
                          <a:lumOff val="11059"/>
                        </a:schemeClr>
                      </a:solidFill>
                      <a:miter lim="400000"/>
                    </a:lnB>
                    <a:solidFill>
                      <a:schemeClr val="accent1">
                        <a:satOff val="24038"/>
                        <a:lumOff val="11059"/>
                      </a:schemeClr>
                    </a:solidFill>
                  </a:tcPr>
                </a:tc>
                <a:tc>
                  <a:txBody>
                    <a:bodyPr/>
                    <a:lstStyle/>
                    <a:p>
                      <a:pPr defTabSz="914400">
                        <a:defRPr sz="1800">
                          <a:solidFill>
                            <a:srgbClr val="000000"/>
                          </a:solidFill>
                        </a:defRPr>
                      </a:pPr>
                      <a:r>
                        <a:rPr sz="3800">
                          <a:solidFill>
                            <a:srgbClr val="FFFFFF"/>
                          </a:solidFill>
                        </a:rPr>
                        <a:t>Reality</a:t>
                      </a:r>
                    </a:p>
                  </a:txBody>
                  <a:tcPr marL="50800" marR="50800" marT="50800" marB="50800" anchor="ctr" anchorCtr="0" horzOverflow="overflow">
                    <a:lnR w="12700">
                      <a:solidFill>
                        <a:schemeClr val="accent1">
                          <a:satOff val="24038"/>
                          <a:lumOff val="11059"/>
                        </a:schemeClr>
                      </a:solidFill>
                      <a:miter lim="400000"/>
                    </a:lnR>
                    <a:lnT w="25400">
                      <a:solidFill>
                        <a:schemeClr val="accent1">
                          <a:satOff val="24038"/>
                          <a:lumOff val="11059"/>
                        </a:schemeClr>
                      </a:solidFill>
                      <a:miter lim="400000"/>
                    </a:lnT>
                    <a:lnB w="25400">
                      <a:solidFill>
                        <a:schemeClr val="accent1">
                          <a:satOff val="24038"/>
                          <a:lumOff val="11059"/>
                        </a:schemeClr>
                      </a:solidFill>
                      <a:miter lim="400000"/>
                    </a:lnB>
                    <a:solidFill>
                      <a:schemeClr val="accent1">
                        <a:satOff val="24038"/>
                        <a:lumOff val="11059"/>
                      </a:schemeClr>
                    </a:solidFill>
                  </a:tcPr>
                </a:tc>
                <a:tc>
                  <a:txBody>
                    <a:bodyPr/>
                    <a:lstStyle/>
                    <a:p>
                      <a:pPr defTabSz="914400">
                        <a:defRPr sz="1800">
                          <a:solidFill>
                            <a:srgbClr val="000000"/>
                          </a:solidFill>
                        </a:defRPr>
                      </a:pPr>
                      <a:r>
                        <a:rPr b="1" sz="3800">
                          <a:solidFill>
                            <a:srgbClr val="FFFFFF"/>
                          </a:solidFill>
                        </a:rPr>
                        <a:t>Operation</a:t>
                      </a:r>
                    </a:p>
                  </a:txBody>
                  <a:tcPr marL="50800" marR="50800" marT="50800" marB="50800" anchor="ctr" anchorCtr="0" horzOverflow="overflow">
                    <a:lnL w="12700">
                      <a:solidFill>
                        <a:schemeClr val="accent1">
                          <a:satOff val="24038"/>
                          <a:lumOff val="11059"/>
                        </a:schemeClr>
                      </a:solidFill>
                      <a:miter lim="400000"/>
                    </a:lnL>
                    <a:lnR w="25400">
                      <a:solidFill>
                        <a:schemeClr val="accent1">
                          <a:satOff val="24038"/>
                          <a:lumOff val="11059"/>
                        </a:schemeClr>
                      </a:solidFill>
                      <a:miter lim="400000"/>
                    </a:lnR>
                    <a:lnT w="25400">
                      <a:solidFill>
                        <a:schemeClr val="accent1">
                          <a:satOff val="24038"/>
                          <a:lumOff val="11059"/>
                        </a:schemeClr>
                      </a:solidFill>
                      <a:miter lim="400000"/>
                    </a:lnT>
                    <a:lnB w="25400">
                      <a:solidFill>
                        <a:schemeClr val="accent1">
                          <a:satOff val="24038"/>
                          <a:lumOff val="11059"/>
                        </a:schemeClr>
                      </a:solidFill>
                      <a:miter lim="400000"/>
                    </a:lnB>
                    <a:solidFill>
                      <a:schemeClr val="accent1">
                        <a:satOff val="24038"/>
                        <a:lumOff val="11059"/>
                      </a:schemeClr>
                    </a:solidFill>
                  </a:tcPr>
                </a:tc>
              </a:tr>
              <a:tr h="1028154">
                <a:tc>
                  <a:txBody>
                    <a:bodyPr/>
                    <a:lstStyle/>
                    <a:p>
                      <a:pPr defTabSz="914400">
                        <a:defRPr sz="1800">
                          <a:solidFill>
                            <a:srgbClr val="000000"/>
                          </a:solidFill>
                        </a:defRPr>
                      </a:pPr>
                      <a:r>
                        <a:rPr sz="3800"/>
                        <a:t>aws_instance.web</a:t>
                      </a:r>
                    </a:p>
                  </a:txBody>
                  <a:tcPr marL="50800" marR="50800" marT="50800" marB="50800" anchor="ctr" anchorCtr="0" horzOverflow="overflow">
                    <a:lnL w="25400">
                      <a:solidFill>
                        <a:schemeClr val="accent1">
                          <a:satOff val="24038"/>
                          <a:lumOff val="11059"/>
                        </a:schemeClr>
                      </a:solidFill>
                      <a:miter lim="400000"/>
                    </a:lnL>
                    <a:lnR w="12700">
                      <a:solidFill>
                        <a:srgbClr val="8134F7">
                          <a:alpha val="50000"/>
                        </a:srgbClr>
                      </a:solidFill>
                      <a:miter lim="400000"/>
                    </a:lnR>
                    <a:lnT w="25400">
                      <a:solidFill>
                        <a:schemeClr val="accent1">
                          <a:satOff val="24038"/>
                          <a:lumOff val="11059"/>
                        </a:schemeClr>
                      </a:solidFill>
                      <a:miter lim="400000"/>
                    </a:lnT>
                    <a:lnB w="12700">
                      <a:solidFill>
                        <a:srgbClr val="8134F7">
                          <a:alpha val="50000"/>
                        </a:srgbClr>
                      </a:solidFill>
                      <a:miter lim="400000"/>
                    </a:lnB>
                  </a:tcPr>
                </a:tc>
                <a:tc>
                  <a:txBody>
                    <a:bodyPr/>
                    <a:lstStyle/>
                    <a:p>
                      <a:pPr defTabSz="914400">
                        <a:defRPr sz="3800">
                          <a:solidFill>
                            <a:srgbClr val="000000"/>
                          </a:solidFill>
                        </a:defRPr>
                      </a:pPr>
                    </a:p>
                  </a:txBody>
                  <a:tcPr marL="50800" marR="50800" marT="50800" marB="50800" anchor="ctr" anchorCtr="0" horzOverflow="overflow">
                    <a:lnL w="12700">
                      <a:solidFill>
                        <a:srgbClr val="8134F7">
                          <a:alpha val="50000"/>
                        </a:srgbClr>
                      </a:solidFill>
                      <a:miter lim="400000"/>
                    </a:lnL>
                    <a:lnR w="12700">
                      <a:solidFill>
                        <a:srgbClr val="8134F7">
                          <a:alpha val="50000"/>
                        </a:srgbClr>
                      </a:solidFill>
                      <a:miter lim="400000"/>
                    </a:lnR>
                    <a:lnT w="25400">
                      <a:solidFill>
                        <a:schemeClr val="accent1">
                          <a:satOff val="24038"/>
                          <a:lumOff val="11059"/>
                        </a:schemeClr>
                      </a:solidFill>
                      <a:miter lim="400000"/>
                    </a:lnT>
                    <a:lnB w="12700">
                      <a:solidFill>
                        <a:srgbClr val="8134F7">
                          <a:alpha val="50000"/>
                        </a:srgbClr>
                      </a:solidFill>
                      <a:miter lim="400000"/>
                    </a:lnB>
                    <a:solidFill>
                      <a:schemeClr val="accent1">
                        <a:satOff val="24038"/>
                        <a:lumOff val="11059"/>
                        <a:alpha val="10000"/>
                      </a:schemeClr>
                    </a:solidFill>
                  </a:tcPr>
                </a:tc>
                <a:tc>
                  <a:txBody>
                    <a:bodyPr/>
                    <a:lstStyle/>
                    <a:p>
                      <a:pPr defTabSz="914400">
                        <a:defRPr sz="3800">
                          <a:solidFill>
                            <a:srgbClr val="000000"/>
                          </a:solidFill>
                        </a:defRPr>
                      </a:pPr>
                    </a:p>
                  </a:txBody>
                  <a:tcPr marL="50800" marR="50800" marT="50800" marB="50800" anchor="ctr" anchorCtr="0" horzOverflow="overflow">
                    <a:lnL w="12700">
                      <a:solidFill>
                        <a:srgbClr val="8134F7">
                          <a:alpha val="50000"/>
                        </a:srgbClr>
                      </a:solidFill>
                      <a:miter lim="400000"/>
                    </a:lnL>
                    <a:lnR w="25400">
                      <a:solidFill>
                        <a:schemeClr val="accent1">
                          <a:satOff val="24038"/>
                          <a:lumOff val="11059"/>
                        </a:schemeClr>
                      </a:solidFill>
                      <a:miter lim="400000"/>
                    </a:lnR>
                    <a:lnT w="25400">
                      <a:solidFill>
                        <a:schemeClr val="accent1">
                          <a:satOff val="24038"/>
                          <a:lumOff val="11059"/>
                        </a:schemeClr>
                      </a:solidFill>
                      <a:miter lim="400000"/>
                    </a:lnT>
                    <a:lnB w="12700">
                      <a:solidFill>
                        <a:srgbClr val="8134F7">
                          <a:alpha val="50000"/>
                        </a:srgbClr>
                      </a:solidFill>
                      <a:miter lim="400000"/>
                    </a:lnB>
                    <a:solidFill>
                      <a:schemeClr val="accent1">
                        <a:satOff val="24038"/>
                        <a:lumOff val="11059"/>
                        <a:alpha val="10000"/>
                      </a:schemeClr>
                    </a:solidFill>
                  </a:tcPr>
                </a:tc>
                <a:tc>
                  <a:txBody>
                    <a:bodyPr/>
                    <a:lstStyle/>
                    <a:p>
                      <a:pPr defTabSz="914400">
                        <a:defRPr sz="3800">
                          <a:solidFill>
                            <a:srgbClr val="000000"/>
                          </a:solidFill>
                        </a:defRPr>
                      </a:pPr>
                    </a:p>
                  </a:txBody>
                  <a:tcPr marL="50800" marR="50800" marT="50800" marB="50800" anchor="ctr" anchorCtr="0" horzOverflow="overflow">
                    <a:lnL w="25400">
                      <a:solidFill>
                        <a:schemeClr val="accent1">
                          <a:satOff val="24038"/>
                          <a:lumOff val="11059"/>
                        </a:schemeClr>
                      </a:solidFill>
                      <a:miter lim="400000"/>
                    </a:lnL>
                    <a:lnR w="25400">
                      <a:solidFill>
                        <a:schemeClr val="accent1">
                          <a:satOff val="24038"/>
                          <a:lumOff val="11059"/>
                        </a:schemeClr>
                      </a:solidFill>
                      <a:miter lim="400000"/>
                    </a:lnR>
                    <a:lnT w="25400">
                      <a:solidFill>
                        <a:schemeClr val="accent1">
                          <a:satOff val="24038"/>
                          <a:lumOff val="11059"/>
                        </a:schemeClr>
                      </a:solidFill>
                      <a:miter lim="400000"/>
                    </a:lnT>
                    <a:lnB w="12700">
                      <a:solidFill>
                        <a:srgbClr val="8134F7">
                          <a:alpha val="50000"/>
                        </a:srgbClr>
                      </a:solidFill>
                      <a:miter lim="400000"/>
                    </a:lnB>
                  </a:tcPr>
                </a:tc>
              </a:tr>
              <a:tr h="1028154">
                <a:tc>
                  <a:txBody>
                    <a:bodyPr/>
                    <a:lstStyle/>
                    <a:p>
                      <a:pPr defTabSz="914400">
                        <a:defRPr sz="1800">
                          <a:solidFill>
                            <a:srgbClr val="000000"/>
                          </a:solidFill>
                        </a:defRPr>
                      </a:pPr>
                      <a:r>
                        <a:rPr sz="3800"/>
                        <a:t>aws_instance.web</a:t>
                      </a:r>
                    </a:p>
                  </a:txBody>
                  <a:tcPr marL="50800" marR="50800" marT="50800" marB="50800" anchor="ctr" anchorCtr="0" horzOverflow="overflow">
                    <a:lnL w="25400">
                      <a:solidFill>
                        <a:schemeClr val="accent1">
                          <a:satOff val="24038"/>
                          <a:lumOff val="11059"/>
                        </a:schemeClr>
                      </a:solidFill>
                      <a:miter lim="400000"/>
                    </a:lnL>
                    <a:lnR w="12700">
                      <a:solidFill>
                        <a:srgbClr val="8134F7">
                          <a:alpha val="50000"/>
                        </a:srgbClr>
                      </a:solidFill>
                      <a:miter lim="400000"/>
                    </a:lnR>
                    <a:lnT w="12700">
                      <a:solidFill>
                        <a:srgbClr val="8134F7">
                          <a:alpha val="50000"/>
                        </a:srgbClr>
                      </a:solidFill>
                      <a:miter lim="400000"/>
                    </a:lnT>
                    <a:lnB w="12700">
                      <a:solidFill>
                        <a:srgbClr val="8134F7">
                          <a:alpha val="50000"/>
                        </a:srgbClr>
                      </a:solidFill>
                      <a:miter lim="400000"/>
                    </a:lnB>
                  </a:tcPr>
                </a:tc>
                <a:tc>
                  <a:txBody>
                    <a:bodyPr/>
                    <a:lstStyle/>
                    <a:p>
                      <a:pPr defTabSz="914400">
                        <a:defRPr sz="1800">
                          <a:solidFill>
                            <a:srgbClr val="000000"/>
                          </a:solidFill>
                        </a:defRPr>
                      </a:pPr>
                      <a:r>
                        <a:rPr sz="3800"/>
                        <a:t>aws_instance.web</a:t>
                      </a:r>
                    </a:p>
                  </a:txBody>
                  <a:tcPr marL="50800" marR="50800" marT="50800" marB="50800" anchor="ctr" anchorCtr="0" horzOverflow="overflow">
                    <a:lnL w="12700">
                      <a:solidFill>
                        <a:srgbClr val="8134F7">
                          <a:alpha val="50000"/>
                        </a:srgbClr>
                      </a:solidFill>
                      <a:miter lim="400000"/>
                    </a:lnL>
                    <a:lnR w="12700">
                      <a:solidFill>
                        <a:srgbClr val="8134F7">
                          <a:alpha val="50000"/>
                        </a:srgbClr>
                      </a:solidFill>
                      <a:miter lim="400000"/>
                    </a:lnR>
                    <a:lnT w="12700">
                      <a:solidFill>
                        <a:srgbClr val="8134F7">
                          <a:alpha val="50000"/>
                        </a:srgbClr>
                      </a:solidFill>
                      <a:miter lim="400000"/>
                    </a:lnT>
                    <a:lnB w="12700">
                      <a:solidFill>
                        <a:srgbClr val="8134F7">
                          <a:alpha val="50000"/>
                        </a:srgbClr>
                      </a:solidFill>
                      <a:miter lim="400000"/>
                    </a:lnB>
                  </a:tcPr>
                </a:tc>
                <a:tc>
                  <a:txBody>
                    <a:bodyPr/>
                    <a:lstStyle/>
                    <a:p>
                      <a:pPr defTabSz="914400">
                        <a:defRPr sz="3800">
                          <a:solidFill>
                            <a:srgbClr val="000000"/>
                          </a:solidFill>
                        </a:defRPr>
                      </a:pPr>
                    </a:p>
                  </a:txBody>
                  <a:tcPr marL="50800" marR="50800" marT="50800" marB="50800" anchor="ctr" anchorCtr="0" horzOverflow="overflow">
                    <a:lnL w="12700">
                      <a:solidFill>
                        <a:srgbClr val="8134F7">
                          <a:alpha val="50000"/>
                        </a:srgbClr>
                      </a:solidFill>
                      <a:miter lim="400000"/>
                    </a:lnL>
                    <a:lnR w="25400">
                      <a:solidFill>
                        <a:schemeClr val="accent1">
                          <a:satOff val="24038"/>
                          <a:lumOff val="11059"/>
                        </a:schemeClr>
                      </a:solidFill>
                      <a:miter lim="400000"/>
                    </a:lnR>
                    <a:lnT w="12700">
                      <a:solidFill>
                        <a:srgbClr val="8134F7">
                          <a:alpha val="50000"/>
                        </a:srgbClr>
                      </a:solidFill>
                      <a:miter lim="400000"/>
                    </a:lnT>
                    <a:lnB w="12700">
                      <a:solidFill>
                        <a:srgbClr val="8134F7">
                          <a:alpha val="50000"/>
                        </a:srgbClr>
                      </a:solidFill>
                      <a:miter lim="400000"/>
                    </a:lnB>
                    <a:solidFill>
                      <a:schemeClr val="accent1">
                        <a:satOff val="24038"/>
                        <a:lumOff val="11059"/>
                        <a:alpha val="10000"/>
                      </a:schemeClr>
                    </a:solidFill>
                  </a:tcPr>
                </a:tc>
                <a:tc>
                  <a:txBody>
                    <a:bodyPr/>
                    <a:lstStyle/>
                    <a:p>
                      <a:pPr defTabSz="914400">
                        <a:defRPr sz="3800">
                          <a:solidFill>
                            <a:srgbClr val="000000"/>
                          </a:solidFill>
                        </a:defRPr>
                      </a:pPr>
                    </a:p>
                  </a:txBody>
                  <a:tcPr marL="50800" marR="50800" marT="50800" marB="50800" anchor="ctr" anchorCtr="0" horzOverflow="overflow">
                    <a:lnL w="25400">
                      <a:solidFill>
                        <a:schemeClr val="accent1">
                          <a:satOff val="24038"/>
                          <a:lumOff val="11059"/>
                        </a:schemeClr>
                      </a:solidFill>
                      <a:miter lim="400000"/>
                    </a:lnL>
                    <a:lnR w="25400">
                      <a:solidFill>
                        <a:schemeClr val="accent1">
                          <a:satOff val="24038"/>
                          <a:lumOff val="11059"/>
                        </a:schemeClr>
                      </a:solidFill>
                      <a:miter lim="400000"/>
                    </a:lnR>
                    <a:lnT w="12700">
                      <a:solidFill>
                        <a:srgbClr val="8134F7">
                          <a:alpha val="50000"/>
                        </a:srgbClr>
                      </a:solidFill>
                      <a:miter lim="400000"/>
                    </a:lnT>
                    <a:lnB w="12700">
                      <a:solidFill>
                        <a:srgbClr val="8134F7">
                          <a:alpha val="50000"/>
                        </a:srgbClr>
                      </a:solidFill>
                      <a:miter lim="400000"/>
                    </a:lnB>
                  </a:tcPr>
                </a:tc>
              </a:tr>
              <a:tr h="1028154">
                <a:tc>
                  <a:txBody>
                    <a:bodyPr/>
                    <a:lstStyle/>
                    <a:p>
                      <a:pPr defTabSz="914400">
                        <a:defRPr sz="1800">
                          <a:solidFill>
                            <a:srgbClr val="000000"/>
                          </a:solidFill>
                        </a:defRPr>
                      </a:pPr>
                      <a:r>
                        <a:rPr sz="3800"/>
                        <a:t>aws_instance.web</a:t>
                      </a:r>
                    </a:p>
                  </a:txBody>
                  <a:tcPr marL="50800" marR="50800" marT="50800" marB="50800" anchor="ctr" anchorCtr="0" horzOverflow="overflow">
                    <a:lnL w="25400">
                      <a:solidFill>
                        <a:schemeClr val="accent1">
                          <a:satOff val="24038"/>
                          <a:lumOff val="11059"/>
                        </a:schemeClr>
                      </a:solidFill>
                      <a:miter lim="400000"/>
                    </a:lnL>
                    <a:lnR w="12700">
                      <a:solidFill>
                        <a:srgbClr val="8134F7">
                          <a:alpha val="50000"/>
                        </a:srgbClr>
                      </a:solidFill>
                      <a:miter lim="400000"/>
                    </a:lnR>
                    <a:lnT w="12700">
                      <a:solidFill>
                        <a:srgbClr val="8134F7">
                          <a:alpha val="50000"/>
                        </a:srgbClr>
                      </a:solidFill>
                      <a:miter lim="400000"/>
                    </a:lnT>
                    <a:lnB w="12700">
                      <a:solidFill>
                        <a:srgbClr val="8134F7">
                          <a:alpha val="50000"/>
                        </a:srgbClr>
                      </a:solidFill>
                      <a:miter lim="400000"/>
                    </a:lnB>
                  </a:tcPr>
                </a:tc>
                <a:tc>
                  <a:txBody>
                    <a:bodyPr/>
                    <a:lstStyle/>
                    <a:p>
                      <a:pPr defTabSz="914400">
                        <a:defRPr sz="1800">
                          <a:solidFill>
                            <a:srgbClr val="000000"/>
                          </a:solidFill>
                        </a:defRPr>
                      </a:pPr>
                      <a:r>
                        <a:rPr sz="3800"/>
                        <a:t>aws_instance.web</a:t>
                      </a:r>
                    </a:p>
                  </a:txBody>
                  <a:tcPr marL="50800" marR="50800" marT="50800" marB="50800" anchor="ctr" anchorCtr="0" horzOverflow="overflow">
                    <a:lnL w="12700">
                      <a:solidFill>
                        <a:srgbClr val="8134F7">
                          <a:alpha val="50000"/>
                        </a:srgbClr>
                      </a:solidFill>
                      <a:miter lim="400000"/>
                    </a:lnL>
                    <a:lnR w="12700">
                      <a:solidFill>
                        <a:srgbClr val="8134F7">
                          <a:alpha val="50000"/>
                        </a:srgbClr>
                      </a:solidFill>
                      <a:miter lim="400000"/>
                    </a:lnR>
                    <a:lnT w="12700">
                      <a:solidFill>
                        <a:srgbClr val="8134F7">
                          <a:alpha val="50000"/>
                        </a:srgbClr>
                      </a:solidFill>
                      <a:miter lim="400000"/>
                    </a:lnT>
                    <a:lnB w="12700">
                      <a:solidFill>
                        <a:srgbClr val="8134F7">
                          <a:alpha val="50000"/>
                        </a:srgbClr>
                      </a:solidFill>
                      <a:miter lim="400000"/>
                    </a:lnB>
                  </a:tcPr>
                </a:tc>
                <a:tc>
                  <a:txBody>
                    <a:bodyPr/>
                    <a:lstStyle/>
                    <a:p>
                      <a:pPr defTabSz="914400">
                        <a:defRPr sz="1800">
                          <a:solidFill>
                            <a:srgbClr val="000000"/>
                          </a:solidFill>
                        </a:defRPr>
                      </a:pPr>
                      <a:r>
                        <a:rPr sz="3800"/>
                        <a:t>aws_instance.web</a:t>
                      </a:r>
                    </a:p>
                  </a:txBody>
                  <a:tcPr marL="50800" marR="50800" marT="50800" marB="50800" anchor="ctr" anchorCtr="0" horzOverflow="overflow">
                    <a:lnL w="12700">
                      <a:solidFill>
                        <a:srgbClr val="8134F7">
                          <a:alpha val="50000"/>
                        </a:srgbClr>
                      </a:solidFill>
                      <a:miter lim="400000"/>
                    </a:lnL>
                    <a:lnR w="25400">
                      <a:solidFill>
                        <a:schemeClr val="accent1">
                          <a:satOff val="24038"/>
                          <a:lumOff val="11059"/>
                        </a:schemeClr>
                      </a:solidFill>
                      <a:miter lim="400000"/>
                    </a:lnR>
                    <a:lnT w="12700">
                      <a:solidFill>
                        <a:srgbClr val="8134F7">
                          <a:alpha val="50000"/>
                        </a:srgbClr>
                      </a:solidFill>
                      <a:miter lim="400000"/>
                    </a:lnT>
                    <a:lnB w="12700">
                      <a:solidFill>
                        <a:srgbClr val="8134F7">
                          <a:alpha val="50000"/>
                        </a:srgbClr>
                      </a:solidFill>
                      <a:miter lim="400000"/>
                    </a:lnB>
                  </a:tcPr>
                </a:tc>
                <a:tc>
                  <a:txBody>
                    <a:bodyPr/>
                    <a:lstStyle/>
                    <a:p>
                      <a:pPr defTabSz="914400">
                        <a:defRPr sz="3800">
                          <a:solidFill>
                            <a:srgbClr val="000000"/>
                          </a:solidFill>
                        </a:defRPr>
                      </a:pPr>
                    </a:p>
                  </a:txBody>
                  <a:tcPr marL="50800" marR="50800" marT="50800" marB="50800" anchor="ctr" anchorCtr="0" horzOverflow="overflow">
                    <a:lnL w="25400">
                      <a:solidFill>
                        <a:schemeClr val="accent1">
                          <a:satOff val="24038"/>
                          <a:lumOff val="11059"/>
                        </a:schemeClr>
                      </a:solidFill>
                      <a:miter lim="400000"/>
                    </a:lnL>
                    <a:lnR w="25400">
                      <a:solidFill>
                        <a:schemeClr val="accent1">
                          <a:satOff val="24038"/>
                          <a:lumOff val="11059"/>
                        </a:schemeClr>
                      </a:solidFill>
                      <a:miter lim="400000"/>
                    </a:lnR>
                    <a:lnT w="12700">
                      <a:solidFill>
                        <a:srgbClr val="8134F7">
                          <a:alpha val="50000"/>
                        </a:srgbClr>
                      </a:solidFill>
                      <a:miter lim="400000"/>
                    </a:lnT>
                    <a:lnB w="12700">
                      <a:solidFill>
                        <a:srgbClr val="8134F7">
                          <a:alpha val="50000"/>
                        </a:srgbClr>
                      </a:solidFill>
                      <a:miter lim="400000"/>
                    </a:lnB>
                  </a:tcPr>
                </a:tc>
              </a:tr>
              <a:tr h="1028154">
                <a:tc>
                  <a:txBody>
                    <a:bodyPr/>
                    <a:lstStyle/>
                    <a:p>
                      <a:pPr defTabSz="914400">
                        <a:defRPr sz="3800">
                          <a:solidFill>
                            <a:srgbClr val="000000"/>
                          </a:solidFill>
                        </a:defRPr>
                      </a:pPr>
                    </a:p>
                  </a:txBody>
                  <a:tcPr marL="50800" marR="50800" marT="50800" marB="50800" anchor="ctr" anchorCtr="0" horzOverflow="overflow">
                    <a:lnL w="25400">
                      <a:solidFill>
                        <a:schemeClr val="accent1">
                          <a:satOff val="24038"/>
                          <a:lumOff val="11059"/>
                        </a:schemeClr>
                      </a:solidFill>
                      <a:miter lim="400000"/>
                    </a:lnL>
                    <a:lnR w="12700">
                      <a:solidFill>
                        <a:srgbClr val="8134F7">
                          <a:alpha val="50000"/>
                        </a:srgbClr>
                      </a:solidFill>
                      <a:miter lim="400000"/>
                    </a:lnR>
                    <a:lnT w="12700">
                      <a:solidFill>
                        <a:srgbClr val="8134F7">
                          <a:alpha val="50000"/>
                        </a:srgbClr>
                      </a:solidFill>
                      <a:miter lim="400000"/>
                    </a:lnT>
                    <a:lnB w="12700">
                      <a:solidFill>
                        <a:srgbClr val="8134F7">
                          <a:alpha val="50000"/>
                        </a:srgbClr>
                      </a:solidFill>
                      <a:miter lim="400000"/>
                    </a:lnB>
                    <a:solidFill>
                      <a:schemeClr val="accent1">
                        <a:satOff val="24038"/>
                        <a:lumOff val="11059"/>
                        <a:alpha val="10000"/>
                      </a:schemeClr>
                    </a:solidFill>
                  </a:tcPr>
                </a:tc>
                <a:tc>
                  <a:txBody>
                    <a:bodyPr/>
                    <a:lstStyle/>
                    <a:p>
                      <a:pPr defTabSz="914400">
                        <a:defRPr sz="1800">
                          <a:solidFill>
                            <a:srgbClr val="000000"/>
                          </a:solidFill>
                        </a:defRPr>
                      </a:pPr>
                      <a:r>
                        <a:rPr sz="3800"/>
                        <a:t>aws_instance.web</a:t>
                      </a:r>
                    </a:p>
                  </a:txBody>
                  <a:tcPr marL="50800" marR="50800" marT="50800" marB="50800" anchor="ctr" anchorCtr="0" horzOverflow="overflow">
                    <a:lnL w="12700">
                      <a:solidFill>
                        <a:srgbClr val="8134F7">
                          <a:alpha val="50000"/>
                        </a:srgbClr>
                      </a:solidFill>
                      <a:miter lim="400000"/>
                    </a:lnL>
                    <a:lnR w="12700">
                      <a:solidFill>
                        <a:srgbClr val="8134F7">
                          <a:alpha val="50000"/>
                        </a:srgbClr>
                      </a:solidFill>
                      <a:miter lim="400000"/>
                    </a:lnR>
                    <a:lnT w="12700">
                      <a:solidFill>
                        <a:srgbClr val="8134F7">
                          <a:alpha val="50000"/>
                        </a:srgbClr>
                      </a:solidFill>
                      <a:miter lim="400000"/>
                    </a:lnT>
                    <a:lnB w="12700">
                      <a:solidFill>
                        <a:srgbClr val="8134F7">
                          <a:alpha val="50000"/>
                        </a:srgbClr>
                      </a:solidFill>
                      <a:miter lim="400000"/>
                    </a:lnB>
                  </a:tcPr>
                </a:tc>
                <a:tc>
                  <a:txBody>
                    <a:bodyPr/>
                    <a:lstStyle/>
                    <a:p>
                      <a:pPr defTabSz="914400">
                        <a:defRPr sz="1800">
                          <a:solidFill>
                            <a:srgbClr val="000000"/>
                          </a:solidFill>
                        </a:defRPr>
                      </a:pPr>
                      <a:r>
                        <a:rPr sz="3800"/>
                        <a:t>aws_instance.web</a:t>
                      </a:r>
                    </a:p>
                  </a:txBody>
                  <a:tcPr marL="50800" marR="50800" marT="50800" marB="50800" anchor="ctr" anchorCtr="0" horzOverflow="overflow">
                    <a:lnL w="12700">
                      <a:solidFill>
                        <a:srgbClr val="8134F7">
                          <a:alpha val="50000"/>
                        </a:srgbClr>
                      </a:solidFill>
                      <a:miter lim="400000"/>
                    </a:lnL>
                    <a:lnR w="25400">
                      <a:solidFill>
                        <a:schemeClr val="accent1">
                          <a:satOff val="24038"/>
                          <a:lumOff val="11059"/>
                        </a:schemeClr>
                      </a:solidFill>
                      <a:miter lim="400000"/>
                    </a:lnR>
                    <a:lnT w="12700">
                      <a:solidFill>
                        <a:srgbClr val="8134F7">
                          <a:alpha val="50000"/>
                        </a:srgbClr>
                      </a:solidFill>
                      <a:miter lim="400000"/>
                    </a:lnT>
                    <a:lnB w="12700">
                      <a:solidFill>
                        <a:srgbClr val="8134F7">
                          <a:alpha val="50000"/>
                        </a:srgbClr>
                      </a:solidFill>
                      <a:miter lim="400000"/>
                    </a:lnB>
                  </a:tcPr>
                </a:tc>
                <a:tc>
                  <a:txBody>
                    <a:bodyPr/>
                    <a:lstStyle/>
                    <a:p>
                      <a:pPr defTabSz="914400">
                        <a:defRPr sz="3800">
                          <a:solidFill>
                            <a:srgbClr val="000000"/>
                          </a:solidFill>
                        </a:defRPr>
                      </a:pPr>
                    </a:p>
                  </a:txBody>
                  <a:tcPr marL="50800" marR="50800" marT="50800" marB="50800" anchor="ctr" anchorCtr="0" horzOverflow="overflow">
                    <a:lnL w="25400">
                      <a:solidFill>
                        <a:schemeClr val="accent1">
                          <a:satOff val="24038"/>
                          <a:lumOff val="11059"/>
                        </a:schemeClr>
                      </a:solidFill>
                      <a:miter lim="400000"/>
                    </a:lnL>
                    <a:lnR w="25400">
                      <a:solidFill>
                        <a:schemeClr val="accent1">
                          <a:satOff val="24038"/>
                          <a:lumOff val="11059"/>
                        </a:schemeClr>
                      </a:solidFill>
                      <a:miter lim="400000"/>
                    </a:lnR>
                    <a:lnT w="12700">
                      <a:solidFill>
                        <a:srgbClr val="8134F7">
                          <a:alpha val="50000"/>
                        </a:srgbClr>
                      </a:solidFill>
                      <a:miter lim="400000"/>
                    </a:lnT>
                    <a:lnB w="12700">
                      <a:solidFill>
                        <a:srgbClr val="8134F7">
                          <a:alpha val="50000"/>
                        </a:srgbClr>
                      </a:solidFill>
                      <a:miter lim="400000"/>
                    </a:lnB>
                  </a:tcPr>
                </a:tc>
              </a:tr>
              <a:tr h="1028154">
                <a:tc>
                  <a:txBody>
                    <a:bodyPr/>
                    <a:lstStyle/>
                    <a:p>
                      <a:pPr defTabSz="914400">
                        <a:defRPr sz="3800">
                          <a:solidFill>
                            <a:srgbClr val="000000"/>
                          </a:solidFill>
                        </a:defRPr>
                      </a:pPr>
                    </a:p>
                  </a:txBody>
                  <a:tcPr marL="50800" marR="50800" marT="50800" marB="50800" anchor="ctr" anchorCtr="0" horzOverflow="overflow">
                    <a:lnL w="25400">
                      <a:solidFill>
                        <a:schemeClr val="accent1">
                          <a:satOff val="24038"/>
                          <a:lumOff val="11059"/>
                        </a:schemeClr>
                      </a:solidFill>
                      <a:miter lim="400000"/>
                    </a:lnL>
                    <a:lnR w="12700">
                      <a:solidFill>
                        <a:srgbClr val="8134F7">
                          <a:alpha val="50000"/>
                        </a:srgbClr>
                      </a:solidFill>
                      <a:miter lim="400000"/>
                    </a:lnR>
                    <a:lnT w="12700">
                      <a:solidFill>
                        <a:srgbClr val="8134F7">
                          <a:alpha val="50000"/>
                        </a:srgbClr>
                      </a:solidFill>
                      <a:miter lim="400000"/>
                    </a:lnT>
                    <a:lnB w="12700">
                      <a:solidFill>
                        <a:srgbClr val="8134F7">
                          <a:alpha val="50000"/>
                        </a:srgbClr>
                      </a:solidFill>
                      <a:miter lim="400000"/>
                    </a:lnB>
                    <a:solidFill>
                      <a:schemeClr val="accent1">
                        <a:satOff val="24038"/>
                        <a:lumOff val="11059"/>
                        <a:alpha val="10000"/>
                      </a:schemeClr>
                    </a:solidFill>
                  </a:tcPr>
                </a:tc>
                <a:tc>
                  <a:txBody>
                    <a:bodyPr/>
                    <a:lstStyle/>
                    <a:p>
                      <a:pPr defTabSz="914400">
                        <a:defRPr sz="3800">
                          <a:solidFill>
                            <a:srgbClr val="000000"/>
                          </a:solidFill>
                        </a:defRPr>
                      </a:pPr>
                    </a:p>
                  </a:txBody>
                  <a:tcPr marL="50800" marR="50800" marT="50800" marB="50800" anchor="ctr" anchorCtr="0" horzOverflow="overflow">
                    <a:lnL w="12700">
                      <a:solidFill>
                        <a:srgbClr val="8134F7">
                          <a:alpha val="50000"/>
                        </a:srgbClr>
                      </a:solidFill>
                      <a:miter lim="400000"/>
                    </a:lnL>
                    <a:lnR w="12700">
                      <a:solidFill>
                        <a:srgbClr val="8134F7">
                          <a:alpha val="50000"/>
                        </a:srgbClr>
                      </a:solidFill>
                      <a:miter lim="400000"/>
                    </a:lnR>
                    <a:lnT w="12700">
                      <a:solidFill>
                        <a:srgbClr val="8134F7">
                          <a:alpha val="50000"/>
                        </a:srgbClr>
                      </a:solidFill>
                      <a:miter lim="400000"/>
                    </a:lnT>
                    <a:lnB w="12700">
                      <a:solidFill>
                        <a:srgbClr val="8134F7">
                          <a:alpha val="50000"/>
                        </a:srgbClr>
                      </a:solidFill>
                      <a:miter lim="400000"/>
                    </a:lnB>
                    <a:solidFill>
                      <a:schemeClr val="accent1">
                        <a:satOff val="24038"/>
                        <a:lumOff val="11059"/>
                        <a:alpha val="10000"/>
                      </a:schemeClr>
                    </a:solidFill>
                  </a:tcPr>
                </a:tc>
                <a:tc>
                  <a:txBody>
                    <a:bodyPr/>
                    <a:lstStyle/>
                    <a:p>
                      <a:pPr defTabSz="914400">
                        <a:defRPr sz="1800">
                          <a:solidFill>
                            <a:srgbClr val="000000"/>
                          </a:solidFill>
                        </a:defRPr>
                      </a:pPr>
                      <a:r>
                        <a:rPr sz="3800"/>
                        <a:t>aws_instance.web</a:t>
                      </a:r>
                    </a:p>
                  </a:txBody>
                  <a:tcPr marL="50800" marR="50800" marT="50800" marB="50800" anchor="ctr" anchorCtr="0" horzOverflow="overflow">
                    <a:lnL w="12700">
                      <a:solidFill>
                        <a:srgbClr val="8134F7">
                          <a:alpha val="50000"/>
                        </a:srgbClr>
                      </a:solidFill>
                      <a:miter lim="400000"/>
                    </a:lnL>
                    <a:lnR w="25400">
                      <a:solidFill>
                        <a:schemeClr val="accent1">
                          <a:satOff val="24038"/>
                          <a:lumOff val="11059"/>
                        </a:schemeClr>
                      </a:solidFill>
                      <a:miter lim="400000"/>
                    </a:lnR>
                    <a:lnT w="12700">
                      <a:solidFill>
                        <a:srgbClr val="8134F7">
                          <a:alpha val="50000"/>
                        </a:srgbClr>
                      </a:solidFill>
                      <a:miter lim="400000"/>
                    </a:lnT>
                    <a:lnB w="12700">
                      <a:solidFill>
                        <a:srgbClr val="8134F7">
                          <a:alpha val="50000"/>
                        </a:srgbClr>
                      </a:solidFill>
                      <a:miter lim="400000"/>
                    </a:lnB>
                  </a:tcPr>
                </a:tc>
                <a:tc>
                  <a:txBody>
                    <a:bodyPr/>
                    <a:lstStyle/>
                    <a:p>
                      <a:pPr defTabSz="914400">
                        <a:defRPr sz="3800">
                          <a:solidFill>
                            <a:srgbClr val="000000"/>
                          </a:solidFill>
                        </a:defRPr>
                      </a:pPr>
                    </a:p>
                  </a:txBody>
                  <a:tcPr marL="50800" marR="50800" marT="50800" marB="50800" anchor="ctr" anchorCtr="0" horzOverflow="overflow">
                    <a:lnL w="25400">
                      <a:solidFill>
                        <a:schemeClr val="accent1">
                          <a:satOff val="24038"/>
                          <a:lumOff val="11059"/>
                        </a:schemeClr>
                      </a:solidFill>
                      <a:miter lim="400000"/>
                    </a:lnL>
                    <a:lnR w="25400">
                      <a:solidFill>
                        <a:schemeClr val="accent1">
                          <a:satOff val="24038"/>
                          <a:lumOff val="11059"/>
                        </a:schemeClr>
                      </a:solidFill>
                      <a:miter lim="400000"/>
                    </a:lnR>
                    <a:lnT w="12700">
                      <a:solidFill>
                        <a:srgbClr val="8134F7">
                          <a:alpha val="50000"/>
                        </a:srgbClr>
                      </a:solidFill>
                      <a:miter lim="400000"/>
                    </a:lnT>
                    <a:lnB w="12700">
                      <a:solidFill>
                        <a:srgbClr val="8134F7">
                          <a:alpha val="50000"/>
                        </a:srgbClr>
                      </a:solidFill>
                      <a:miter lim="400000"/>
                    </a:lnB>
                  </a:tcPr>
                </a:tc>
              </a:tr>
              <a:tr h="1028154">
                <a:tc>
                  <a:txBody>
                    <a:bodyPr/>
                    <a:lstStyle/>
                    <a:p>
                      <a:pPr defTabSz="914400">
                        <a:defRPr sz="1800">
                          <a:solidFill>
                            <a:srgbClr val="000000"/>
                          </a:solidFill>
                        </a:defRPr>
                      </a:pPr>
                      <a:r>
                        <a:rPr sz="3800"/>
                        <a:t>aws_instance.web</a:t>
                      </a:r>
                    </a:p>
                  </a:txBody>
                  <a:tcPr marL="50800" marR="50800" marT="50800" marB="50800" anchor="ctr" anchorCtr="0" horzOverflow="overflow">
                    <a:lnL w="25400">
                      <a:solidFill>
                        <a:schemeClr val="accent1">
                          <a:satOff val="24038"/>
                          <a:lumOff val="11059"/>
                        </a:schemeClr>
                      </a:solidFill>
                      <a:miter lim="400000"/>
                    </a:lnL>
                    <a:lnR w="12700">
                      <a:solidFill>
                        <a:srgbClr val="8134F7">
                          <a:alpha val="50000"/>
                        </a:srgbClr>
                      </a:solidFill>
                      <a:miter lim="400000"/>
                    </a:lnR>
                    <a:lnT w="12700">
                      <a:solidFill>
                        <a:srgbClr val="8134F7">
                          <a:alpha val="50000"/>
                        </a:srgbClr>
                      </a:solidFill>
                      <a:miter lim="400000"/>
                    </a:lnT>
                    <a:lnB w="12700">
                      <a:solidFill>
                        <a:srgbClr val="8134F7">
                          <a:alpha val="50000"/>
                        </a:srgbClr>
                      </a:solidFill>
                      <a:miter lim="400000"/>
                    </a:lnB>
                  </a:tcPr>
                </a:tc>
                <a:tc>
                  <a:txBody>
                    <a:bodyPr/>
                    <a:lstStyle/>
                    <a:p>
                      <a:pPr defTabSz="914400">
                        <a:defRPr sz="3800">
                          <a:solidFill>
                            <a:srgbClr val="000000"/>
                          </a:solidFill>
                        </a:defRPr>
                      </a:pPr>
                    </a:p>
                  </a:txBody>
                  <a:tcPr marL="50800" marR="50800" marT="50800" marB="50800" anchor="ctr" anchorCtr="0" horzOverflow="overflow">
                    <a:lnL w="12700">
                      <a:solidFill>
                        <a:srgbClr val="8134F7">
                          <a:alpha val="50000"/>
                        </a:srgbClr>
                      </a:solidFill>
                      <a:miter lim="400000"/>
                    </a:lnL>
                    <a:lnR w="12700">
                      <a:solidFill>
                        <a:srgbClr val="8134F7">
                          <a:alpha val="50000"/>
                        </a:srgbClr>
                      </a:solidFill>
                      <a:miter lim="400000"/>
                    </a:lnR>
                    <a:lnT w="12700">
                      <a:solidFill>
                        <a:srgbClr val="8134F7">
                          <a:alpha val="50000"/>
                        </a:srgbClr>
                      </a:solidFill>
                      <a:miter lim="400000"/>
                    </a:lnT>
                    <a:lnB w="12700">
                      <a:solidFill>
                        <a:srgbClr val="8134F7">
                          <a:alpha val="50000"/>
                        </a:srgbClr>
                      </a:solidFill>
                      <a:miter lim="400000"/>
                    </a:lnB>
                    <a:solidFill>
                      <a:schemeClr val="accent1">
                        <a:satOff val="24038"/>
                        <a:lumOff val="11059"/>
                        <a:alpha val="10000"/>
                      </a:schemeClr>
                    </a:solidFill>
                  </a:tcPr>
                </a:tc>
                <a:tc>
                  <a:txBody>
                    <a:bodyPr/>
                    <a:lstStyle/>
                    <a:p>
                      <a:pPr defTabSz="914400">
                        <a:defRPr sz="1800">
                          <a:solidFill>
                            <a:srgbClr val="000000"/>
                          </a:solidFill>
                        </a:defRPr>
                      </a:pPr>
                      <a:r>
                        <a:rPr sz="3800"/>
                        <a:t>aws_instance.web</a:t>
                      </a:r>
                    </a:p>
                  </a:txBody>
                  <a:tcPr marL="50800" marR="50800" marT="50800" marB="50800" anchor="ctr" anchorCtr="0" horzOverflow="overflow">
                    <a:lnL w="12700">
                      <a:solidFill>
                        <a:srgbClr val="8134F7">
                          <a:alpha val="50000"/>
                        </a:srgbClr>
                      </a:solidFill>
                      <a:miter lim="400000"/>
                    </a:lnL>
                    <a:lnR w="25400">
                      <a:solidFill>
                        <a:schemeClr val="accent1">
                          <a:satOff val="24038"/>
                          <a:lumOff val="11059"/>
                        </a:schemeClr>
                      </a:solidFill>
                      <a:miter lim="400000"/>
                    </a:lnR>
                    <a:lnT w="12700">
                      <a:solidFill>
                        <a:srgbClr val="8134F7">
                          <a:alpha val="50000"/>
                        </a:srgbClr>
                      </a:solidFill>
                      <a:miter lim="400000"/>
                    </a:lnT>
                    <a:lnB w="12700">
                      <a:solidFill>
                        <a:srgbClr val="8134F7">
                          <a:alpha val="50000"/>
                        </a:srgbClr>
                      </a:solidFill>
                      <a:miter lim="400000"/>
                    </a:lnB>
                  </a:tcPr>
                </a:tc>
                <a:tc>
                  <a:txBody>
                    <a:bodyPr/>
                    <a:lstStyle/>
                    <a:p>
                      <a:pPr defTabSz="914400">
                        <a:defRPr sz="3800">
                          <a:solidFill>
                            <a:srgbClr val="000000"/>
                          </a:solidFill>
                        </a:defRPr>
                      </a:pPr>
                    </a:p>
                  </a:txBody>
                  <a:tcPr marL="50800" marR="50800" marT="50800" marB="50800" anchor="ctr" anchorCtr="0" horzOverflow="overflow">
                    <a:lnL w="25400">
                      <a:solidFill>
                        <a:schemeClr val="accent1">
                          <a:satOff val="24038"/>
                          <a:lumOff val="11059"/>
                        </a:schemeClr>
                      </a:solidFill>
                      <a:miter lim="400000"/>
                    </a:lnL>
                    <a:lnR w="25400">
                      <a:solidFill>
                        <a:schemeClr val="accent1">
                          <a:satOff val="24038"/>
                          <a:lumOff val="11059"/>
                        </a:schemeClr>
                      </a:solidFill>
                      <a:miter lim="400000"/>
                    </a:lnR>
                    <a:lnT w="12700">
                      <a:solidFill>
                        <a:srgbClr val="8134F7">
                          <a:alpha val="50000"/>
                        </a:srgbClr>
                      </a:solidFill>
                      <a:miter lim="400000"/>
                    </a:lnT>
                    <a:lnB w="12700">
                      <a:solidFill>
                        <a:srgbClr val="8134F7">
                          <a:alpha val="50000"/>
                        </a:srgbClr>
                      </a:solidFill>
                      <a:miter lim="400000"/>
                    </a:lnB>
                  </a:tcPr>
                </a:tc>
              </a:tr>
              <a:tr h="1028154">
                <a:tc>
                  <a:txBody>
                    <a:bodyPr/>
                    <a:lstStyle/>
                    <a:p>
                      <a:pPr defTabSz="914400">
                        <a:defRPr sz="3800">
                          <a:solidFill>
                            <a:srgbClr val="000000"/>
                          </a:solidFill>
                        </a:defRPr>
                      </a:pPr>
                    </a:p>
                  </a:txBody>
                  <a:tcPr marL="50800" marR="50800" marT="50800" marB="50800" anchor="ctr" anchorCtr="0" horzOverflow="overflow">
                    <a:lnL w="25400">
                      <a:solidFill>
                        <a:schemeClr val="accent1">
                          <a:satOff val="24038"/>
                          <a:lumOff val="11059"/>
                        </a:schemeClr>
                      </a:solidFill>
                      <a:miter lim="400000"/>
                    </a:lnL>
                    <a:lnR w="12700">
                      <a:solidFill>
                        <a:srgbClr val="8134F7">
                          <a:alpha val="50000"/>
                        </a:srgbClr>
                      </a:solidFill>
                      <a:miter lim="400000"/>
                    </a:lnR>
                    <a:lnT w="12700">
                      <a:solidFill>
                        <a:srgbClr val="8134F7">
                          <a:alpha val="50000"/>
                        </a:srgbClr>
                      </a:solidFill>
                      <a:miter lim="400000"/>
                    </a:lnT>
                    <a:lnB w="25400">
                      <a:solidFill>
                        <a:schemeClr val="accent1">
                          <a:satOff val="24038"/>
                          <a:lumOff val="11059"/>
                        </a:schemeClr>
                      </a:solidFill>
                      <a:miter lim="400000"/>
                    </a:lnB>
                    <a:solidFill>
                      <a:schemeClr val="accent1">
                        <a:satOff val="24038"/>
                        <a:lumOff val="11059"/>
                        <a:alpha val="10000"/>
                      </a:schemeClr>
                    </a:solidFill>
                  </a:tcPr>
                </a:tc>
                <a:tc>
                  <a:txBody>
                    <a:bodyPr/>
                    <a:lstStyle/>
                    <a:p>
                      <a:pPr defTabSz="914400">
                        <a:defRPr sz="1800">
                          <a:solidFill>
                            <a:srgbClr val="000000"/>
                          </a:solidFill>
                        </a:defRPr>
                      </a:pPr>
                      <a:r>
                        <a:rPr sz="3800"/>
                        <a:t>aws_instance.web</a:t>
                      </a:r>
                    </a:p>
                  </a:txBody>
                  <a:tcPr marL="50800" marR="50800" marT="50800" marB="50800" anchor="ctr" anchorCtr="0" horzOverflow="overflow">
                    <a:lnL w="12700">
                      <a:solidFill>
                        <a:srgbClr val="8134F7">
                          <a:alpha val="50000"/>
                        </a:srgbClr>
                      </a:solidFill>
                      <a:miter lim="400000"/>
                    </a:lnL>
                    <a:lnR w="12700">
                      <a:solidFill>
                        <a:srgbClr val="8134F7">
                          <a:alpha val="50000"/>
                        </a:srgbClr>
                      </a:solidFill>
                      <a:miter lim="400000"/>
                    </a:lnR>
                    <a:lnT w="12700">
                      <a:solidFill>
                        <a:srgbClr val="8134F7">
                          <a:alpha val="50000"/>
                        </a:srgbClr>
                      </a:solidFill>
                      <a:miter lim="400000"/>
                    </a:lnT>
                    <a:lnB w="25400">
                      <a:solidFill>
                        <a:schemeClr val="accent1">
                          <a:satOff val="24038"/>
                          <a:lumOff val="11059"/>
                        </a:schemeClr>
                      </a:solidFill>
                      <a:miter lim="400000"/>
                    </a:lnB>
                  </a:tcPr>
                </a:tc>
                <a:tc>
                  <a:txBody>
                    <a:bodyPr/>
                    <a:lstStyle/>
                    <a:p>
                      <a:pPr defTabSz="914400">
                        <a:defRPr sz="3800">
                          <a:solidFill>
                            <a:srgbClr val="000000"/>
                          </a:solidFill>
                        </a:defRPr>
                      </a:pPr>
                    </a:p>
                  </a:txBody>
                  <a:tcPr marL="50800" marR="50800" marT="50800" marB="50800" anchor="ctr" anchorCtr="0" horzOverflow="overflow">
                    <a:lnL w="12700">
                      <a:solidFill>
                        <a:srgbClr val="8134F7">
                          <a:alpha val="50000"/>
                        </a:srgbClr>
                      </a:solidFill>
                      <a:miter lim="400000"/>
                    </a:lnL>
                    <a:lnR w="25400">
                      <a:solidFill>
                        <a:schemeClr val="accent1">
                          <a:satOff val="24038"/>
                          <a:lumOff val="11059"/>
                        </a:schemeClr>
                      </a:solidFill>
                      <a:miter lim="400000"/>
                    </a:lnR>
                    <a:lnT w="12700">
                      <a:solidFill>
                        <a:srgbClr val="8134F7">
                          <a:alpha val="50000"/>
                        </a:srgbClr>
                      </a:solidFill>
                      <a:miter lim="400000"/>
                    </a:lnT>
                    <a:lnB w="25400">
                      <a:solidFill>
                        <a:schemeClr val="accent1">
                          <a:satOff val="24038"/>
                          <a:lumOff val="11059"/>
                        </a:schemeClr>
                      </a:solidFill>
                      <a:miter lim="400000"/>
                    </a:lnB>
                    <a:solidFill>
                      <a:schemeClr val="accent1">
                        <a:satOff val="24038"/>
                        <a:lumOff val="11059"/>
                        <a:alpha val="10000"/>
                      </a:schemeClr>
                    </a:solidFill>
                  </a:tcPr>
                </a:tc>
                <a:tc>
                  <a:txBody>
                    <a:bodyPr/>
                    <a:lstStyle/>
                    <a:p>
                      <a:pPr defTabSz="914400">
                        <a:defRPr sz="3800">
                          <a:solidFill>
                            <a:srgbClr val="000000"/>
                          </a:solidFill>
                        </a:defRPr>
                      </a:pPr>
                    </a:p>
                  </a:txBody>
                  <a:tcPr marL="50800" marR="50800" marT="50800" marB="50800" anchor="ctr" anchorCtr="0" horzOverflow="overflow">
                    <a:lnL w="25400">
                      <a:solidFill>
                        <a:schemeClr val="accent1">
                          <a:satOff val="24038"/>
                          <a:lumOff val="11059"/>
                        </a:schemeClr>
                      </a:solidFill>
                      <a:miter lim="400000"/>
                    </a:lnL>
                    <a:lnR w="25400">
                      <a:solidFill>
                        <a:schemeClr val="accent1">
                          <a:satOff val="24038"/>
                          <a:lumOff val="11059"/>
                        </a:schemeClr>
                      </a:solidFill>
                      <a:miter lim="400000"/>
                    </a:lnR>
                    <a:lnT w="12700">
                      <a:solidFill>
                        <a:srgbClr val="8134F7">
                          <a:alpha val="50000"/>
                        </a:srgbClr>
                      </a:solidFill>
                      <a:miter lim="400000"/>
                    </a:lnT>
                    <a:lnB w="25400">
                      <a:solidFill>
                        <a:schemeClr val="accent1">
                          <a:satOff val="24038"/>
                          <a:lumOff val="11059"/>
                        </a:schemeClr>
                      </a:solidFill>
                      <a:miter lim="400000"/>
                    </a:lnB>
                  </a:tcPr>
                </a:tc>
              </a:tr>
            </a:tbl>
          </a:graphicData>
        </a:graphic>
      </p:graphicFrame>
      <p:sp>
        <p:nvSpPr>
          <p:cNvPr id="1830"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4" name="State Resolutions"/>
          <p:cNvSpPr txBox="1"/>
          <p:nvPr>
            <p:ph type="title"/>
          </p:nvPr>
        </p:nvSpPr>
        <p:spPr>
          <a:prstGeom prst="rect">
            <a:avLst/>
          </a:prstGeom>
        </p:spPr>
        <p:txBody>
          <a:bodyPr/>
          <a:lstStyle/>
          <a:p>
            <a:pPr/>
            <a:r>
              <a:t>State Resolutions</a:t>
            </a:r>
          </a:p>
        </p:txBody>
      </p:sp>
      <p:graphicFrame>
        <p:nvGraphicFramePr>
          <p:cNvPr id="1835" name="Table"/>
          <p:cNvGraphicFramePr/>
          <p:nvPr/>
        </p:nvGraphicFramePr>
        <p:xfrm>
          <a:off x="1784350" y="3860800"/>
          <a:ext cx="20828000" cy="8237935"/>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5203825"/>
                <a:gridCol w="5203825"/>
                <a:gridCol w="5203825"/>
                <a:gridCol w="5203825"/>
              </a:tblGrid>
              <a:tr h="1028154">
                <a:tc>
                  <a:txBody>
                    <a:bodyPr/>
                    <a:lstStyle/>
                    <a:p>
                      <a:pPr defTabSz="914400">
                        <a:defRPr sz="1800">
                          <a:solidFill>
                            <a:srgbClr val="000000"/>
                          </a:solidFill>
                        </a:defRPr>
                      </a:pPr>
                      <a:r>
                        <a:rPr sz="3800">
                          <a:solidFill>
                            <a:srgbClr val="FFFFFF"/>
                          </a:solidFill>
                        </a:rPr>
                        <a:t>Configuration</a:t>
                      </a:r>
                    </a:p>
                  </a:txBody>
                  <a:tcPr marL="50800" marR="50800" marT="50800" marB="50800" anchor="ctr" anchorCtr="0" horzOverflow="overflow">
                    <a:lnL w="25400">
                      <a:solidFill>
                        <a:schemeClr val="accent1">
                          <a:satOff val="24038"/>
                          <a:lumOff val="11059"/>
                        </a:schemeClr>
                      </a:solidFill>
                      <a:miter lim="400000"/>
                    </a:lnL>
                    <a:lnT w="25400">
                      <a:solidFill>
                        <a:schemeClr val="accent1">
                          <a:satOff val="24038"/>
                          <a:lumOff val="11059"/>
                        </a:schemeClr>
                      </a:solidFill>
                      <a:miter lim="400000"/>
                    </a:lnT>
                    <a:lnB w="25400">
                      <a:solidFill>
                        <a:schemeClr val="accent1">
                          <a:satOff val="24038"/>
                          <a:lumOff val="11059"/>
                        </a:schemeClr>
                      </a:solidFill>
                      <a:miter lim="400000"/>
                    </a:lnB>
                    <a:solidFill>
                      <a:schemeClr val="accent1">
                        <a:satOff val="24038"/>
                        <a:lumOff val="11059"/>
                      </a:schemeClr>
                    </a:solidFill>
                  </a:tcPr>
                </a:tc>
                <a:tc>
                  <a:txBody>
                    <a:bodyPr/>
                    <a:lstStyle/>
                    <a:p>
                      <a:pPr defTabSz="914400">
                        <a:defRPr sz="1800">
                          <a:solidFill>
                            <a:srgbClr val="000000"/>
                          </a:solidFill>
                        </a:defRPr>
                      </a:pPr>
                      <a:r>
                        <a:rPr sz="3800">
                          <a:solidFill>
                            <a:srgbClr val="FFFFFF"/>
                          </a:solidFill>
                        </a:rPr>
                        <a:t>State</a:t>
                      </a:r>
                    </a:p>
                  </a:txBody>
                  <a:tcPr marL="50800" marR="50800" marT="50800" marB="50800" anchor="ctr" anchorCtr="0" horzOverflow="overflow">
                    <a:lnT w="25400">
                      <a:solidFill>
                        <a:schemeClr val="accent1">
                          <a:satOff val="24038"/>
                          <a:lumOff val="11059"/>
                        </a:schemeClr>
                      </a:solidFill>
                      <a:miter lim="400000"/>
                    </a:lnT>
                    <a:lnB w="25400">
                      <a:solidFill>
                        <a:schemeClr val="accent1">
                          <a:satOff val="24038"/>
                          <a:lumOff val="11059"/>
                        </a:schemeClr>
                      </a:solidFill>
                      <a:miter lim="400000"/>
                    </a:lnB>
                    <a:solidFill>
                      <a:schemeClr val="accent1">
                        <a:satOff val="24038"/>
                        <a:lumOff val="11059"/>
                      </a:schemeClr>
                    </a:solidFill>
                  </a:tcPr>
                </a:tc>
                <a:tc>
                  <a:txBody>
                    <a:bodyPr/>
                    <a:lstStyle/>
                    <a:p>
                      <a:pPr defTabSz="914400">
                        <a:defRPr sz="1800">
                          <a:solidFill>
                            <a:srgbClr val="000000"/>
                          </a:solidFill>
                        </a:defRPr>
                      </a:pPr>
                      <a:r>
                        <a:rPr sz="3800">
                          <a:solidFill>
                            <a:srgbClr val="FFFFFF"/>
                          </a:solidFill>
                        </a:rPr>
                        <a:t>Reality</a:t>
                      </a:r>
                    </a:p>
                  </a:txBody>
                  <a:tcPr marL="50800" marR="50800" marT="50800" marB="50800" anchor="ctr" anchorCtr="0" horzOverflow="overflow">
                    <a:lnR w="12700">
                      <a:solidFill>
                        <a:schemeClr val="accent1">
                          <a:satOff val="24038"/>
                          <a:lumOff val="11059"/>
                        </a:schemeClr>
                      </a:solidFill>
                      <a:miter lim="400000"/>
                    </a:lnR>
                    <a:lnT w="25400">
                      <a:solidFill>
                        <a:schemeClr val="accent1">
                          <a:satOff val="24038"/>
                          <a:lumOff val="11059"/>
                        </a:schemeClr>
                      </a:solidFill>
                      <a:miter lim="400000"/>
                    </a:lnT>
                    <a:lnB w="25400">
                      <a:solidFill>
                        <a:schemeClr val="accent1">
                          <a:satOff val="24038"/>
                          <a:lumOff val="11059"/>
                        </a:schemeClr>
                      </a:solidFill>
                      <a:miter lim="400000"/>
                    </a:lnB>
                    <a:solidFill>
                      <a:schemeClr val="accent1">
                        <a:satOff val="24038"/>
                        <a:lumOff val="11059"/>
                      </a:schemeClr>
                    </a:solidFill>
                  </a:tcPr>
                </a:tc>
                <a:tc>
                  <a:txBody>
                    <a:bodyPr/>
                    <a:lstStyle/>
                    <a:p>
                      <a:pPr defTabSz="914400">
                        <a:defRPr sz="1800">
                          <a:solidFill>
                            <a:srgbClr val="000000"/>
                          </a:solidFill>
                        </a:defRPr>
                      </a:pPr>
                      <a:r>
                        <a:rPr b="1" sz="3800">
                          <a:solidFill>
                            <a:srgbClr val="FFFFFF"/>
                          </a:solidFill>
                        </a:rPr>
                        <a:t>Operation</a:t>
                      </a:r>
                    </a:p>
                  </a:txBody>
                  <a:tcPr marL="50800" marR="50800" marT="50800" marB="50800" anchor="ctr" anchorCtr="0" horzOverflow="overflow">
                    <a:lnL w="12700">
                      <a:solidFill>
                        <a:schemeClr val="accent1">
                          <a:satOff val="24038"/>
                          <a:lumOff val="11059"/>
                        </a:schemeClr>
                      </a:solidFill>
                      <a:miter lim="400000"/>
                    </a:lnL>
                    <a:lnR w="25400">
                      <a:solidFill>
                        <a:schemeClr val="accent1">
                          <a:satOff val="24038"/>
                          <a:lumOff val="11059"/>
                        </a:schemeClr>
                      </a:solidFill>
                      <a:miter lim="400000"/>
                    </a:lnR>
                    <a:lnT w="25400">
                      <a:solidFill>
                        <a:schemeClr val="accent1">
                          <a:satOff val="24038"/>
                          <a:lumOff val="11059"/>
                        </a:schemeClr>
                      </a:solidFill>
                      <a:miter lim="400000"/>
                    </a:lnT>
                    <a:lnB w="25400">
                      <a:solidFill>
                        <a:schemeClr val="accent1">
                          <a:satOff val="24038"/>
                          <a:lumOff val="11059"/>
                        </a:schemeClr>
                      </a:solidFill>
                      <a:miter lim="400000"/>
                    </a:lnB>
                    <a:solidFill>
                      <a:schemeClr val="accent1">
                        <a:satOff val="24038"/>
                        <a:lumOff val="11059"/>
                      </a:schemeClr>
                    </a:solidFill>
                  </a:tcPr>
                </a:tc>
              </a:tr>
              <a:tr h="1028154">
                <a:tc>
                  <a:txBody>
                    <a:bodyPr/>
                    <a:lstStyle/>
                    <a:p>
                      <a:pPr defTabSz="914400">
                        <a:defRPr sz="1800">
                          <a:solidFill>
                            <a:srgbClr val="000000"/>
                          </a:solidFill>
                        </a:defRPr>
                      </a:pPr>
                      <a:r>
                        <a:rPr sz="3800"/>
                        <a:t>aws_instance.web</a:t>
                      </a:r>
                    </a:p>
                  </a:txBody>
                  <a:tcPr marL="50800" marR="50800" marT="50800" marB="50800" anchor="ctr" anchorCtr="0" horzOverflow="overflow">
                    <a:lnL w="25400">
                      <a:solidFill>
                        <a:schemeClr val="accent1">
                          <a:satOff val="24038"/>
                          <a:lumOff val="11059"/>
                        </a:schemeClr>
                      </a:solidFill>
                      <a:miter lim="400000"/>
                    </a:lnL>
                    <a:lnR w="12700">
                      <a:solidFill>
                        <a:srgbClr val="8134F7">
                          <a:alpha val="50000"/>
                        </a:srgbClr>
                      </a:solidFill>
                      <a:miter lim="400000"/>
                    </a:lnR>
                    <a:lnT w="25400">
                      <a:solidFill>
                        <a:schemeClr val="accent1">
                          <a:satOff val="24038"/>
                          <a:lumOff val="11059"/>
                        </a:schemeClr>
                      </a:solidFill>
                      <a:miter lim="400000"/>
                    </a:lnT>
                    <a:lnB w="12700">
                      <a:solidFill>
                        <a:srgbClr val="8134F7">
                          <a:alpha val="50000"/>
                        </a:srgbClr>
                      </a:solidFill>
                      <a:miter lim="400000"/>
                    </a:lnB>
                  </a:tcPr>
                </a:tc>
                <a:tc>
                  <a:txBody>
                    <a:bodyPr/>
                    <a:lstStyle/>
                    <a:p>
                      <a:pPr defTabSz="914400">
                        <a:defRPr sz="3800">
                          <a:solidFill>
                            <a:srgbClr val="000000"/>
                          </a:solidFill>
                        </a:defRPr>
                      </a:pPr>
                    </a:p>
                  </a:txBody>
                  <a:tcPr marL="50800" marR="50800" marT="50800" marB="50800" anchor="ctr" anchorCtr="0" horzOverflow="overflow">
                    <a:lnL w="12700">
                      <a:solidFill>
                        <a:srgbClr val="8134F7">
                          <a:alpha val="50000"/>
                        </a:srgbClr>
                      </a:solidFill>
                      <a:miter lim="400000"/>
                    </a:lnL>
                    <a:lnR w="12700">
                      <a:solidFill>
                        <a:srgbClr val="8134F7">
                          <a:alpha val="50000"/>
                        </a:srgbClr>
                      </a:solidFill>
                      <a:miter lim="400000"/>
                    </a:lnR>
                    <a:lnT w="25400">
                      <a:solidFill>
                        <a:schemeClr val="accent1">
                          <a:satOff val="24038"/>
                          <a:lumOff val="11059"/>
                        </a:schemeClr>
                      </a:solidFill>
                      <a:miter lim="400000"/>
                    </a:lnT>
                    <a:lnB w="12700">
                      <a:solidFill>
                        <a:srgbClr val="8134F7">
                          <a:alpha val="50000"/>
                        </a:srgbClr>
                      </a:solidFill>
                      <a:miter lim="400000"/>
                    </a:lnB>
                    <a:solidFill>
                      <a:srgbClr val="8134F7">
                        <a:alpha val="10000"/>
                      </a:srgbClr>
                    </a:solidFill>
                  </a:tcPr>
                </a:tc>
                <a:tc>
                  <a:txBody>
                    <a:bodyPr/>
                    <a:lstStyle/>
                    <a:p>
                      <a:pPr defTabSz="914400">
                        <a:defRPr sz="3800">
                          <a:solidFill>
                            <a:srgbClr val="000000"/>
                          </a:solidFill>
                        </a:defRPr>
                      </a:pPr>
                    </a:p>
                  </a:txBody>
                  <a:tcPr marL="50800" marR="50800" marT="50800" marB="50800" anchor="ctr" anchorCtr="0" horzOverflow="overflow">
                    <a:lnL w="12700">
                      <a:solidFill>
                        <a:srgbClr val="8134F7">
                          <a:alpha val="50000"/>
                        </a:srgbClr>
                      </a:solidFill>
                      <a:miter lim="400000"/>
                    </a:lnL>
                    <a:lnR w="25400">
                      <a:solidFill>
                        <a:schemeClr val="accent1">
                          <a:satOff val="24038"/>
                          <a:lumOff val="11059"/>
                        </a:schemeClr>
                      </a:solidFill>
                      <a:miter lim="400000"/>
                    </a:lnR>
                    <a:lnT w="25400">
                      <a:solidFill>
                        <a:schemeClr val="accent1">
                          <a:satOff val="24038"/>
                          <a:lumOff val="11059"/>
                        </a:schemeClr>
                      </a:solidFill>
                      <a:miter lim="400000"/>
                    </a:lnT>
                    <a:lnB w="12700">
                      <a:solidFill>
                        <a:srgbClr val="8134F7">
                          <a:alpha val="50000"/>
                        </a:srgbClr>
                      </a:solidFill>
                      <a:miter lim="400000"/>
                    </a:lnB>
                    <a:solidFill>
                      <a:srgbClr val="8134F7">
                        <a:alpha val="10000"/>
                      </a:srgbClr>
                    </a:solidFill>
                  </a:tcPr>
                </a:tc>
                <a:tc>
                  <a:txBody>
                    <a:bodyPr/>
                    <a:lstStyle/>
                    <a:p>
                      <a:pPr defTabSz="914400">
                        <a:defRPr sz="1800">
                          <a:solidFill>
                            <a:srgbClr val="000000"/>
                          </a:solidFill>
                        </a:defRPr>
                      </a:pPr>
                      <a:r>
                        <a:rPr b="1" sz="3800"/>
                        <a:t>create</a:t>
                      </a:r>
                    </a:p>
                  </a:txBody>
                  <a:tcPr marL="50800" marR="50800" marT="50800" marB="50800" anchor="ctr" anchorCtr="0" horzOverflow="overflow">
                    <a:lnL w="25400">
                      <a:solidFill>
                        <a:schemeClr val="accent1">
                          <a:satOff val="24038"/>
                          <a:lumOff val="11059"/>
                        </a:schemeClr>
                      </a:solidFill>
                      <a:miter lim="400000"/>
                    </a:lnL>
                    <a:lnR w="25400">
                      <a:solidFill>
                        <a:schemeClr val="accent1">
                          <a:satOff val="24038"/>
                          <a:lumOff val="11059"/>
                        </a:schemeClr>
                      </a:solidFill>
                      <a:miter lim="400000"/>
                    </a:lnR>
                    <a:lnT w="25400">
                      <a:solidFill>
                        <a:schemeClr val="accent1">
                          <a:satOff val="24038"/>
                          <a:lumOff val="11059"/>
                        </a:schemeClr>
                      </a:solidFill>
                      <a:miter lim="400000"/>
                    </a:lnT>
                    <a:lnB w="12700">
                      <a:solidFill>
                        <a:srgbClr val="8134F7">
                          <a:alpha val="50000"/>
                        </a:srgbClr>
                      </a:solidFill>
                      <a:miter lim="400000"/>
                    </a:lnB>
                  </a:tcPr>
                </a:tc>
              </a:tr>
              <a:tr h="1028154">
                <a:tc>
                  <a:txBody>
                    <a:bodyPr/>
                    <a:lstStyle/>
                    <a:p>
                      <a:pPr defTabSz="914400">
                        <a:defRPr sz="1800">
                          <a:solidFill>
                            <a:srgbClr val="000000"/>
                          </a:solidFill>
                        </a:defRPr>
                      </a:pPr>
                      <a:r>
                        <a:rPr sz="3800"/>
                        <a:t>aws_instance.web</a:t>
                      </a:r>
                    </a:p>
                  </a:txBody>
                  <a:tcPr marL="50800" marR="50800" marT="50800" marB="50800" anchor="ctr" anchorCtr="0" horzOverflow="overflow">
                    <a:lnL w="25400">
                      <a:solidFill>
                        <a:schemeClr val="accent1">
                          <a:satOff val="24038"/>
                          <a:lumOff val="11059"/>
                        </a:schemeClr>
                      </a:solidFill>
                      <a:miter lim="400000"/>
                    </a:lnL>
                    <a:lnR w="12700">
                      <a:solidFill>
                        <a:srgbClr val="8134F7">
                          <a:alpha val="50000"/>
                        </a:srgbClr>
                      </a:solidFill>
                      <a:miter lim="400000"/>
                    </a:lnR>
                    <a:lnT w="12700">
                      <a:solidFill>
                        <a:srgbClr val="8134F7">
                          <a:alpha val="50000"/>
                        </a:srgbClr>
                      </a:solidFill>
                      <a:miter lim="400000"/>
                    </a:lnT>
                    <a:lnB w="12700">
                      <a:solidFill>
                        <a:srgbClr val="8134F7">
                          <a:alpha val="50000"/>
                        </a:srgbClr>
                      </a:solidFill>
                      <a:miter lim="400000"/>
                    </a:lnB>
                  </a:tcPr>
                </a:tc>
                <a:tc>
                  <a:txBody>
                    <a:bodyPr/>
                    <a:lstStyle/>
                    <a:p>
                      <a:pPr defTabSz="914400">
                        <a:defRPr sz="1800">
                          <a:solidFill>
                            <a:srgbClr val="000000"/>
                          </a:solidFill>
                        </a:defRPr>
                      </a:pPr>
                      <a:r>
                        <a:rPr sz="3800"/>
                        <a:t>aws_instance.web</a:t>
                      </a:r>
                    </a:p>
                  </a:txBody>
                  <a:tcPr marL="50800" marR="50800" marT="50800" marB="50800" anchor="ctr" anchorCtr="0" horzOverflow="overflow">
                    <a:lnL w="12700">
                      <a:solidFill>
                        <a:srgbClr val="8134F7">
                          <a:alpha val="50000"/>
                        </a:srgbClr>
                      </a:solidFill>
                      <a:miter lim="400000"/>
                    </a:lnL>
                    <a:lnR w="12700">
                      <a:solidFill>
                        <a:srgbClr val="8134F7">
                          <a:alpha val="50000"/>
                        </a:srgbClr>
                      </a:solidFill>
                      <a:miter lim="400000"/>
                    </a:lnR>
                    <a:lnT w="12700">
                      <a:solidFill>
                        <a:srgbClr val="8134F7">
                          <a:alpha val="50000"/>
                        </a:srgbClr>
                      </a:solidFill>
                      <a:miter lim="400000"/>
                    </a:lnT>
                    <a:lnB w="12700">
                      <a:solidFill>
                        <a:srgbClr val="8134F7">
                          <a:alpha val="50000"/>
                        </a:srgbClr>
                      </a:solidFill>
                      <a:miter lim="400000"/>
                    </a:lnB>
                  </a:tcPr>
                </a:tc>
                <a:tc>
                  <a:txBody>
                    <a:bodyPr/>
                    <a:lstStyle/>
                    <a:p>
                      <a:pPr defTabSz="914400">
                        <a:defRPr sz="3800">
                          <a:solidFill>
                            <a:srgbClr val="000000"/>
                          </a:solidFill>
                        </a:defRPr>
                      </a:pPr>
                    </a:p>
                  </a:txBody>
                  <a:tcPr marL="50800" marR="50800" marT="50800" marB="50800" anchor="ctr" anchorCtr="0" horzOverflow="overflow">
                    <a:lnL w="12700">
                      <a:solidFill>
                        <a:srgbClr val="8134F7">
                          <a:alpha val="50000"/>
                        </a:srgbClr>
                      </a:solidFill>
                      <a:miter lim="400000"/>
                    </a:lnL>
                    <a:lnR w="25400">
                      <a:solidFill>
                        <a:schemeClr val="accent1">
                          <a:satOff val="24038"/>
                          <a:lumOff val="11059"/>
                        </a:schemeClr>
                      </a:solidFill>
                      <a:miter lim="400000"/>
                    </a:lnR>
                    <a:lnT w="12700">
                      <a:solidFill>
                        <a:srgbClr val="8134F7">
                          <a:alpha val="50000"/>
                        </a:srgbClr>
                      </a:solidFill>
                      <a:miter lim="400000"/>
                    </a:lnT>
                    <a:lnB w="12700">
                      <a:solidFill>
                        <a:srgbClr val="8134F7">
                          <a:alpha val="50000"/>
                        </a:srgbClr>
                      </a:solidFill>
                      <a:miter lim="400000"/>
                    </a:lnB>
                    <a:solidFill>
                      <a:srgbClr val="8134F7">
                        <a:alpha val="10000"/>
                      </a:srgbClr>
                    </a:solidFill>
                  </a:tcPr>
                </a:tc>
                <a:tc>
                  <a:txBody>
                    <a:bodyPr/>
                    <a:lstStyle/>
                    <a:p>
                      <a:pPr defTabSz="914400">
                        <a:defRPr sz="1800">
                          <a:solidFill>
                            <a:srgbClr val="000000"/>
                          </a:solidFill>
                        </a:defRPr>
                      </a:pPr>
                      <a:r>
                        <a:rPr b="1" sz="3800"/>
                        <a:t>create</a:t>
                      </a:r>
                    </a:p>
                  </a:txBody>
                  <a:tcPr marL="50800" marR="50800" marT="50800" marB="50800" anchor="ctr" anchorCtr="0" horzOverflow="overflow">
                    <a:lnL w="25400">
                      <a:solidFill>
                        <a:schemeClr val="accent1">
                          <a:satOff val="24038"/>
                          <a:lumOff val="11059"/>
                        </a:schemeClr>
                      </a:solidFill>
                      <a:miter lim="400000"/>
                    </a:lnL>
                    <a:lnR w="25400">
                      <a:solidFill>
                        <a:schemeClr val="accent1">
                          <a:satOff val="24038"/>
                          <a:lumOff val="11059"/>
                        </a:schemeClr>
                      </a:solidFill>
                      <a:miter lim="400000"/>
                    </a:lnR>
                    <a:lnT w="12700">
                      <a:solidFill>
                        <a:srgbClr val="8134F7">
                          <a:alpha val="50000"/>
                        </a:srgbClr>
                      </a:solidFill>
                      <a:miter lim="400000"/>
                    </a:lnT>
                    <a:lnB w="12700">
                      <a:solidFill>
                        <a:srgbClr val="8134F7">
                          <a:alpha val="50000"/>
                        </a:srgbClr>
                      </a:solidFill>
                      <a:miter lim="400000"/>
                    </a:lnB>
                  </a:tcPr>
                </a:tc>
              </a:tr>
              <a:tr h="1028154">
                <a:tc>
                  <a:txBody>
                    <a:bodyPr/>
                    <a:lstStyle/>
                    <a:p>
                      <a:pPr defTabSz="914400">
                        <a:defRPr sz="1800">
                          <a:solidFill>
                            <a:srgbClr val="000000"/>
                          </a:solidFill>
                        </a:defRPr>
                      </a:pPr>
                      <a:r>
                        <a:rPr sz="3800"/>
                        <a:t>aws_instance.web</a:t>
                      </a:r>
                    </a:p>
                  </a:txBody>
                  <a:tcPr marL="50800" marR="50800" marT="50800" marB="50800" anchor="ctr" anchorCtr="0" horzOverflow="overflow">
                    <a:lnL w="25400">
                      <a:solidFill>
                        <a:schemeClr val="accent1">
                          <a:satOff val="24038"/>
                          <a:lumOff val="11059"/>
                        </a:schemeClr>
                      </a:solidFill>
                      <a:miter lim="400000"/>
                    </a:lnL>
                    <a:lnR w="12700">
                      <a:solidFill>
                        <a:srgbClr val="8134F7">
                          <a:alpha val="50000"/>
                        </a:srgbClr>
                      </a:solidFill>
                      <a:miter lim="400000"/>
                    </a:lnR>
                    <a:lnT w="12700">
                      <a:solidFill>
                        <a:srgbClr val="8134F7">
                          <a:alpha val="50000"/>
                        </a:srgbClr>
                      </a:solidFill>
                      <a:miter lim="400000"/>
                    </a:lnT>
                    <a:lnB w="12700">
                      <a:solidFill>
                        <a:srgbClr val="8134F7">
                          <a:alpha val="50000"/>
                        </a:srgbClr>
                      </a:solidFill>
                      <a:miter lim="400000"/>
                    </a:lnB>
                  </a:tcPr>
                </a:tc>
                <a:tc>
                  <a:txBody>
                    <a:bodyPr/>
                    <a:lstStyle/>
                    <a:p>
                      <a:pPr defTabSz="914400">
                        <a:defRPr sz="1800">
                          <a:solidFill>
                            <a:srgbClr val="000000"/>
                          </a:solidFill>
                        </a:defRPr>
                      </a:pPr>
                      <a:r>
                        <a:rPr sz="3800"/>
                        <a:t>aws_instance.web</a:t>
                      </a:r>
                    </a:p>
                  </a:txBody>
                  <a:tcPr marL="50800" marR="50800" marT="50800" marB="50800" anchor="ctr" anchorCtr="0" horzOverflow="overflow">
                    <a:lnL w="12700">
                      <a:solidFill>
                        <a:srgbClr val="8134F7">
                          <a:alpha val="50000"/>
                        </a:srgbClr>
                      </a:solidFill>
                      <a:miter lim="400000"/>
                    </a:lnL>
                    <a:lnR w="12700">
                      <a:solidFill>
                        <a:srgbClr val="8134F7">
                          <a:alpha val="50000"/>
                        </a:srgbClr>
                      </a:solidFill>
                      <a:miter lim="400000"/>
                    </a:lnR>
                    <a:lnT w="12700">
                      <a:solidFill>
                        <a:srgbClr val="8134F7">
                          <a:alpha val="50000"/>
                        </a:srgbClr>
                      </a:solidFill>
                      <a:miter lim="400000"/>
                    </a:lnT>
                    <a:lnB w="12700">
                      <a:solidFill>
                        <a:srgbClr val="8134F7">
                          <a:alpha val="50000"/>
                        </a:srgbClr>
                      </a:solidFill>
                      <a:miter lim="400000"/>
                    </a:lnB>
                  </a:tcPr>
                </a:tc>
                <a:tc>
                  <a:txBody>
                    <a:bodyPr/>
                    <a:lstStyle/>
                    <a:p>
                      <a:pPr defTabSz="914400">
                        <a:defRPr sz="1800">
                          <a:solidFill>
                            <a:srgbClr val="000000"/>
                          </a:solidFill>
                        </a:defRPr>
                      </a:pPr>
                      <a:r>
                        <a:rPr sz="3800"/>
                        <a:t>aws_instance.web</a:t>
                      </a:r>
                    </a:p>
                  </a:txBody>
                  <a:tcPr marL="50800" marR="50800" marT="50800" marB="50800" anchor="ctr" anchorCtr="0" horzOverflow="overflow">
                    <a:lnL w="12700">
                      <a:solidFill>
                        <a:srgbClr val="8134F7">
                          <a:alpha val="50000"/>
                        </a:srgbClr>
                      </a:solidFill>
                      <a:miter lim="400000"/>
                    </a:lnL>
                    <a:lnR w="25400">
                      <a:solidFill>
                        <a:schemeClr val="accent1">
                          <a:satOff val="24038"/>
                          <a:lumOff val="11059"/>
                        </a:schemeClr>
                      </a:solidFill>
                      <a:miter lim="400000"/>
                    </a:lnR>
                    <a:lnT w="12700">
                      <a:solidFill>
                        <a:srgbClr val="8134F7">
                          <a:alpha val="50000"/>
                        </a:srgbClr>
                      </a:solidFill>
                      <a:miter lim="400000"/>
                    </a:lnT>
                    <a:lnB w="12700">
                      <a:solidFill>
                        <a:srgbClr val="8134F7">
                          <a:alpha val="50000"/>
                        </a:srgbClr>
                      </a:solidFill>
                      <a:miter lim="400000"/>
                    </a:lnB>
                  </a:tcPr>
                </a:tc>
                <a:tc>
                  <a:txBody>
                    <a:bodyPr/>
                    <a:lstStyle/>
                    <a:p>
                      <a:pPr defTabSz="914400">
                        <a:defRPr sz="1800">
                          <a:solidFill>
                            <a:srgbClr val="000000"/>
                          </a:solidFill>
                        </a:defRPr>
                      </a:pPr>
                      <a:r>
                        <a:rPr b="1" sz="3800"/>
                        <a:t>noop</a:t>
                      </a:r>
                    </a:p>
                  </a:txBody>
                  <a:tcPr marL="50800" marR="50800" marT="50800" marB="50800" anchor="ctr" anchorCtr="0" horzOverflow="overflow">
                    <a:lnL w="25400">
                      <a:solidFill>
                        <a:schemeClr val="accent1">
                          <a:satOff val="24038"/>
                          <a:lumOff val="11059"/>
                        </a:schemeClr>
                      </a:solidFill>
                      <a:miter lim="400000"/>
                    </a:lnL>
                    <a:lnR w="25400">
                      <a:solidFill>
                        <a:schemeClr val="accent1">
                          <a:satOff val="24038"/>
                          <a:lumOff val="11059"/>
                        </a:schemeClr>
                      </a:solidFill>
                      <a:miter lim="400000"/>
                    </a:lnR>
                    <a:lnT w="12700">
                      <a:solidFill>
                        <a:srgbClr val="8134F7">
                          <a:alpha val="50000"/>
                        </a:srgbClr>
                      </a:solidFill>
                      <a:miter lim="400000"/>
                    </a:lnT>
                    <a:lnB w="12700">
                      <a:solidFill>
                        <a:srgbClr val="8134F7">
                          <a:alpha val="50000"/>
                        </a:srgbClr>
                      </a:solidFill>
                      <a:miter lim="400000"/>
                    </a:lnB>
                  </a:tcPr>
                </a:tc>
              </a:tr>
              <a:tr h="1028154">
                <a:tc>
                  <a:txBody>
                    <a:bodyPr/>
                    <a:lstStyle/>
                    <a:p>
                      <a:pPr defTabSz="914400">
                        <a:defRPr sz="3800">
                          <a:solidFill>
                            <a:srgbClr val="000000"/>
                          </a:solidFill>
                        </a:defRPr>
                      </a:pPr>
                    </a:p>
                  </a:txBody>
                  <a:tcPr marL="50800" marR="50800" marT="50800" marB="50800" anchor="ctr" anchorCtr="0" horzOverflow="overflow">
                    <a:lnL w="25400">
                      <a:solidFill>
                        <a:schemeClr val="accent1">
                          <a:satOff val="24038"/>
                          <a:lumOff val="11059"/>
                        </a:schemeClr>
                      </a:solidFill>
                      <a:miter lim="400000"/>
                    </a:lnL>
                    <a:lnR w="12700">
                      <a:solidFill>
                        <a:srgbClr val="8134F7">
                          <a:alpha val="50000"/>
                        </a:srgbClr>
                      </a:solidFill>
                      <a:miter lim="400000"/>
                    </a:lnR>
                    <a:lnT w="12700">
                      <a:solidFill>
                        <a:srgbClr val="8134F7">
                          <a:alpha val="50000"/>
                        </a:srgbClr>
                      </a:solidFill>
                      <a:miter lim="400000"/>
                    </a:lnT>
                    <a:lnB w="12700">
                      <a:solidFill>
                        <a:srgbClr val="8134F7">
                          <a:alpha val="50000"/>
                        </a:srgbClr>
                      </a:solidFill>
                      <a:miter lim="400000"/>
                    </a:lnB>
                    <a:solidFill>
                      <a:srgbClr val="8134F7">
                        <a:alpha val="10000"/>
                      </a:srgbClr>
                    </a:solidFill>
                  </a:tcPr>
                </a:tc>
                <a:tc>
                  <a:txBody>
                    <a:bodyPr/>
                    <a:lstStyle/>
                    <a:p>
                      <a:pPr defTabSz="914400">
                        <a:defRPr sz="1800">
                          <a:solidFill>
                            <a:srgbClr val="000000"/>
                          </a:solidFill>
                        </a:defRPr>
                      </a:pPr>
                      <a:r>
                        <a:rPr sz="3800"/>
                        <a:t>aws_instance.web</a:t>
                      </a:r>
                    </a:p>
                  </a:txBody>
                  <a:tcPr marL="50800" marR="50800" marT="50800" marB="50800" anchor="ctr" anchorCtr="0" horzOverflow="overflow">
                    <a:lnL w="12700">
                      <a:solidFill>
                        <a:srgbClr val="8134F7">
                          <a:alpha val="50000"/>
                        </a:srgbClr>
                      </a:solidFill>
                      <a:miter lim="400000"/>
                    </a:lnL>
                    <a:lnR w="12700">
                      <a:solidFill>
                        <a:srgbClr val="8134F7">
                          <a:alpha val="50000"/>
                        </a:srgbClr>
                      </a:solidFill>
                      <a:miter lim="400000"/>
                    </a:lnR>
                    <a:lnT w="12700">
                      <a:solidFill>
                        <a:srgbClr val="8134F7">
                          <a:alpha val="50000"/>
                        </a:srgbClr>
                      </a:solidFill>
                      <a:miter lim="400000"/>
                    </a:lnT>
                    <a:lnB w="12700">
                      <a:solidFill>
                        <a:srgbClr val="8134F7">
                          <a:alpha val="50000"/>
                        </a:srgbClr>
                      </a:solidFill>
                      <a:miter lim="400000"/>
                    </a:lnB>
                  </a:tcPr>
                </a:tc>
                <a:tc>
                  <a:txBody>
                    <a:bodyPr/>
                    <a:lstStyle/>
                    <a:p>
                      <a:pPr defTabSz="914400">
                        <a:defRPr sz="1800">
                          <a:solidFill>
                            <a:srgbClr val="000000"/>
                          </a:solidFill>
                        </a:defRPr>
                      </a:pPr>
                      <a:r>
                        <a:rPr sz="3800"/>
                        <a:t>aws_instance.web</a:t>
                      </a:r>
                    </a:p>
                  </a:txBody>
                  <a:tcPr marL="50800" marR="50800" marT="50800" marB="50800" anchor="ctr" anchorCtr="0" horzOverflow="overflow">
                    <a:lnL w="12700">
                      <a:solidFill>
                        <a:srgbClr val="8134F7">
                          <a:alpha val="50000"/>
                        </a:srgbClr>
                      </a:solidFill>
                      <a:miter lim="400000"/>
                    </a:lnL>
                    <a:lnR w="25400">
                      <a:solidFill>
                        <a:schemeClr val="accent1">
                          <a:satOff val="24038"/>
                          <a:lumOff val="11059"/>
                        </a:schemeClr>
                      </a:solidFill>
                      <a:miter lim="400000"/>
                    </a:lnR>
                    <a:lnT w="12700">
                      <a:solidFill>
                        <a:srgbClr val="8134F7">
                          <a:alpha val="50000"/>
                        </a:srgbClr>
                      </a:solidFill>
                      <a:miter lim="400000"/>
                    </a:lnT>
                    <a:lnB w="12700">
                      <a:solidFill>
                        <a:srgbClr val="8134F7">
                          <a:alpha val="50000"/>
                        </a:srgbClr>
                      </a:solidFill>
                      <a:miter lim="400000"/>
                    </a:lnB>
                  </a:tcPr>
                </a:tc>
                <a:tc>
                  <a:txBody>
                    <a:bodyPr/>
                    <a:lstStyle/>
                    <a:p>
                      <a:pPr defTabSz="914400">
                        <a:defRPr sz="1800">
                          <a:solidFill>
                            <a:srgbClr val="000000"/>
                          </a:solidFill>
                        </a:defRPr>
                      </a:pPr>
                      <a:r>
                        <a:rPr b="1" sz="3800"/>
                        <a:t>delete</a:t>
                      </a:r>
                    </a:p>
                  </a:txBody>
                  <a:tcPr marL="50800" marR="50800" marT="50800" marB="50800" anchor="ctr" anchorCtr="0" horzOverflow="overflow">
                    <a:lnL w="25400">
                      <a:solidFill>
                        <a:schemeClr val="accent1">
                          <a:satOff val="24038"/>
                          <a:lumOff val="11059"/>
                        </a:schemeClr>
                      </a:solidFill>
                      <a:miter lim="400000"/>
                    </a:lnL>
                    <a:lnR w="25400">
                      <a:solidFill>
                        <a:schemeClr val="accent1">
                          <a:satOff val="24038"/>
                          <a:lumOff val="11059"/>
                        </a:schemeClr>
                      </a:solidFill>
                      <a:miter lim="400000"/>
                    </a:lnR>
                    <a:lnT w="12700">
                      <a:solidFill>
                        <a:srgbClr val="8134F7">
                          <a:alpha val="50000"/>
                        </a:srgbClr>
                      </a:solidFill>
                      <a:miter lim="400000"/>
                    </a:lnT>
                    <a:lnB w="12700">
                      <a:solidFill>
                        <a:srgbClr val="8134F7">
                          <a:alpha val="50000"/>
                        </a:srgbClr>
                      </a:solidFill>
                      <a:miter lim="400000"/>
                    </a:lnB>
                  </a:tcPr>
                </a:tc>
              </a:tr>
              <a:tr h="1028154">
                <a:tc>
                  <a:txBody>
                    <a:bodyPr/>
                    <a:lstStyle/>
                    <a:p>
                      <a:pPr defTabSz="914400">
                        <a:defRPr sz="3800">
                          <a:solidFill>
                            <a:srgbClr val="000000"/>
                          </a:solidFill>
                        </a:defRPr>
                      </a:pPr>
                    </a:p>
                  </a:txBody>
                  <a:tcPr marL="50800" marR="50800" marT="50800" marB="50800" anchor="ctr" anchorCtr="0" horzOverflow="overflow">
                    <a:lnL w="25400">
                      <a:solidFill>
                        <a:schemeClr val="accent1">
                          <a:satOff val="24038"/>
                          <a:lumOff val="11059"/>
                        </a:schemeClr>
                      </a:solidFill>
                      <a:miter lim="400000"/>
                    </a:lnL>
                    <a:lnR w="12700">
                      <a:solidFill>
                        <a:srgbClr val="8134F7">
                          <a:alpha val="50000"/>
                        </a:srgbClr>
                      </a:solidFill>
                      <a:miter lim="400000"/>
                    </a:lnR>
                    <a:lnT w="12700">
                      <a:solidFill>
                        <a:srgbClr val="8134F7">
                          <a:alpha val="50000"/>
                        </a:srgbClr>
                      </a:solidFill>
                      <a:miter lim="400000"/>
                    </a:lnT>
                    <a:lnB w="12700">
                      <a:solidFill>
                        <a:srgbClr val="8134F7">
                          <a:alpha val="50000"/>
                        </a:srgbClr>
                      </a:solidFill>
                      <a:miter lim="400000"/>
                    </a:lnB>
                    <a:solidFill>
                      <a:srgbClr val="8134F7">
                        <a:alpha val="10000"/>
                      </a:srgbClr>
                    </a:solidFill>
                  </a:tcPr>
                </a:tc>
                <a:tc>
                  <a:txBody>
                    <a:bodyPr/>
                    <a:lstStyle/>
                    <a:p>
                      <a:pPr defTabSz="914400">
                        <a:defRPr sz="3800">
                          <a:solidFill>
                            <a:srgbClr val="000000"/>
                          </a:solidFill>
                        </a:defRPr>
                      </a:pPr>
                    </a:p>
                  </a:txBody>
                  <a:tcPr marL="50800" marR="50800" marT="50800" marB="50800" anchor="ctr" anchorCtr="0" horzOverflow="overflow">
                    <a:lnL w="12700">
                      <a:solidFill>
                        <a:srgbClr val="8134F7">
                          <a:alpha val="50000"/>
                        </a:srgbClr>
                      </a:solidFill>
                      <a:miter lim="400000"/>
                    </a:lnL>
                    <a:lnR w="12700">
                      <a:solidFill>
                        <a:srgbClr val="8134F7">
                          <a:alpha val="50000"/>
                        </a:srgbClr>
                      </a:solidFill>
                      <a:miter lim="400000"/>
                    </a:lnR>
                    <a:lnT w="12700">
                      <a:solidFill>
                        <a:srgbClr val="8134F7">
                          <a:alpha val="50000"/>
                        </a:srgbClr>
                      </a:solidFill>
                      <a:miter lim="400000"/>
                    </a:lnT>
                    <a:lnB w="12700">
                      <a:solidFill>
                        <a:srgbClr val="8134F7">
                          <a:alpha val="50000"/>
                        </a:srgbClr>
                      </a:solidFill>
                      <a:miter lim="400000"/>
                    </a:lnB>
                    <a:solidFill>
                      <a:srgbClr val="8134F7">
                        <a:alpha val="10000"/>
                      </a:srgbClr>
                    </a:solidFill>
                  </a:tcPr>
                </a:tc>
                <a:tc>
                  <a:txBody>
                    <a:bodyPr/>
                    <a:lstStyle/>
                    <a:p>
                      <a:pPr defTabSz="914400">
                        <a:defRPr sz="1800">
                          <a:solidFill>
                            <a:srgbClr val="000000"/>
                          </a:solidFill>
                        </a:defRPr>
                      </a:pPr>
                      <a:r>
                        <a:rPr sz="3800"/>
                        <a:t>aws_instance.web</a:t>
                      </a:r>
                    </a:p>
                  </a:txBody>
                  <a:tcPr marL="50800" marR="50800" marT="50800" marB="50800" anchor="ctr" anchorCtr="0" horzOverflow="overflow">
                    <a:lnL w="12700">
                      <a:solidFill>
                        <a:srgbClr val="8134F7">
                          <a:alpha val="50000"/>
                        </a:srgbClr>
                      </a:solidFill>
                      <a:miter lim="400000"/>
                    </a:lnL>
                    <a:lnR w="25400">
                      <a:solidFill>
                        <a:schemeClr val="accent1">
                          <a:satOff val="24038"/>
                          <a:lumOff val="11059"/>
                        </a:schemeClr>
                      </a:solidFill>
                      <a:miter lim="400000"/>
                    </a:lnR>
                    <a:lnT w="12700">
                      <a:solidFill>
                        <a:srgbClr val="8134F7">
                          <a:alpha val="50000"/>
                        </a:srgbClr>
                      </a:solidFill>
                      <a:miter lim="400000"/>
                    </a:lnT>
                    <a:lnB w="12700">
                      <a:solidFill>
                        <a:srgbClr val="8134F7">
                          <a:alpha val="50000"/>
                        </a:srgbClr>
                      </a:solidFill>
                      <a:miter lim="400000"/>
                    </a:lnB>
                  </a:tcPr>
                </a:tc>
                <a:tc>
                  <a:txBody>
                    <a:bodyPr/>
                    <a:lstStyle/>
                    <a:p>
                      <a:pPr defTabSz="914400">
                        <a:defRPr sz="1800">
                          <a:solidFill>
                            <a:srgbClr val="000000"/>
                          </a:solidFill>
                        </a:defRPr>
                      </a:pPr>
                      <a:r>
                        <a:rPr b="1" sz="3800"/>
                        <a:t>noop</a:t>
                      </a:r>
                    </a:p>
                  </a:txBody>
                  <a:tcPr marL="50800" marR="50800" marT="50800" marB="50800" anchor="ctr" anchorCtr="0" horzOverflow="overflow">
                    <a:lnL w="25400">
                      <a:solidFill>
                        <a:schemeClr val="accent1">
                          <a:satOff val="24038"/>
                          <a:lumOff val="11059"/>
                        </a:schemeClr>
                      </a:solidFill>
                      <a:miter lim="400000"/>
                    </a:lnL>
                    <a:lnR w="25400">
                      <a:solidFill>
                        <a:schemeClr val="accent1">
                          <a:satOff val="24038"/>
                          <a:lumOff val="11059"/>
                        </a:schemeClr>
                      </a:solidFill>
                      <a:miter lim="400000"/>
                    </a:lnR>
                    <a:lnT w="12700">
                      <a:solidFill>
                        <a:srgbClr val="8134F7">
                          <a:alpha val="50000"/>
                        </a:srgbClr>
                      </a:solidFill>
                      <a:miter lim="400000"/>
                    </a:lnT>
                    <a:lnB w="12700">
                      <a:solidFill>
                        <a:srgbClr val="8134F7">
                          <a:alpha val="50000"/>
                        </a:srgbClr>
                      </a:solidFill>
                      <a:miter lim="400000"/>
                    </a:lnB>
                  </a:tcPr>
                </a:tc>
              </a:tr>
              <a:tr h="1028154">
                <a:tc>
                  <a:txBody>
                    <a:bodyPr/>
                    <a:lstStyle/>
                    <a:p>
                      <a:pPr defTabSz="914400">
                        <a:defRPr sz="1800">
                          <a:solidFill>
                            <a:srgbClr val="000000"/>
                          </a:solidFill>
                        </a:defRPr>
                      </a:pPr>
                      <a:r>
                        <a:rPr sz="3800"/>
                        <a:t>aws_instance.web</a:t>
                      </a:r>
                    </a:p>
                  </a:txBody>
                  <a:tcPr marL="50800" marR="50800" marT="50800" marB="50800" anchor="ctr" anchorCtr="0" horzOverflow="overflow">
                    <a:lnL w="25400">
                      <a:solidFill>
                        <a:schemeClr val="accent1">
                          <a:satOff val="24038"/>
                          <a:lumOff val="11059"/>
                        </a:schemeClr>
                      </a:solidFill>
                      <a:miter lim="400000"/>
                    </a:lnL>
                    <a:lnR w="12700">
                      <a:solidFill>
                        <a:srgbClr val="8134F7">
                          <a:alpha val="50000"/>
                        </a:srgbClr>
                      </a:solidFill>
                      <a:miter lim="400000"/>
                    </a:lnR>
                    <a:lnT w="12700">
                      <a:solidFill>
                        <a:srgbClr val="8134F7">
                          <a:alpha val="50000"/>
                        </a:srgbClr>
                      </a:solidFill>
                      <a:miter lim="400000"/>
                    </a:lnT>
                    <a:lnB w="12700">
                      <a:solidFill>
                        <a:srgbClr val="8134F7">
                          <a:alpha val="50000"/>
                        </a:srgbClr>
                      </a:solidFill>
                      <a:miter lim="400000"/>
                    </a:lnB>
                  </a:tcPr>
                </a:tc>
                <a:tc>
                  <a:txBody>
                    <a:bodyPr/>
                    <a:lstStyle/>
                    <a:p>
                      <a:pPr defTabSz="914400">
                        <a:defRPr sz="3800">
                          <a:solidFill>
                            <a:srgbClr val="000000"/>
                          </a:solidFill>
                        </a:defRPr>
                      </a:pPr>
                    </a:p>
                  </a:txBody>
                  <a:tcPr marL="50800" marR="50800" marT="50800" marB="50800" anchor="ctr" anchorCtr="0" horzOverflow="overflow">
                    <a:lnL w="12700">
                      <a:solidFill>
                        <a:srgbClr val="8134F7">
                          <a:alpha val="50000"/>
                        </a:srgbClr>
                      </a:solidFill>
                      <a:miter lim="400000"/>
                    </a:lnL>
                    <a:lnR w="12700">
                      <a:solidFill>
                        <a:srgbClr val="8134F7">
                          <a:alpha val="50000"/>
                        </a:srgbClr>
                      </a:solidFill>
                      <a:miter lim="400000"/>
                    </a:lnR>
                    <a:lnT w="12700">
                      <a:solidFill>
                        <a:srgbClr val="8134F7">
                          <a:alpha val="50000"/>
                        </a:srgbClr>
                      </a:solidFill>
                      <a:miter lim="400000"/>
                    </a:lnT>
                    <a:lnB w="12700">
                      <a:solidFill>
                        <a:srgbClr val="8134F7">
                          <a:alpha val="50000"/>
                        </a:srgbClr>
                      </a:solidFill>
                      <a:miter lim="400000"/>
                    </a:lnB>
                    <a:solidFill>
                      <a:srgbClr val="8134F7">
                        <a:alpha val="10000"/>
                      </a:srgbClr>
                    </a:solidFill>
                  </a:tcPr>
                </a:tc>
                <a:tc>
                  <a:txBody>
                    <a:bodyPr/>
                    <a:lstStyle/>
                    <a:p>
                      <a:pPr defTabSz="914400">
                        <a:defRPr sz="1800">
                          <a:solidFill>
                            <a:srgbClr val="000000"/>
                          </a:solidFill>
                        </a:defRPr>
                      </a:pPr>
                      <a:r>
                        <a:rPr sz="3800"/>
                        <a:t>aws_instance.web</a:t>
                      </a:r>
                    </a:p>
                  </a:txBody>
                  <a:tcPr marL="50800" marR="50800" marT="50800" marB="50800" anchor="ctr" anchorCtr="0" horzOverflow="overflow">
                    <a:lnL w="12700">
                      <a:solidFill>
                        <a:srgbClr val="8134F7">
                          <a:alpha val="50000"/>
                        </a:srgbClr>
                      </a:solidFill>
                      <a:miter lim="400000"/>
                    </a:lnL>
                    <a:lnR w="25400">
                      <a:solidFill>
                        <a:schemeClr val="accent1">
                          <a:satOff val="24038"/>
                          <a:lumOff val="11059"/>
                        </a:schemeClr>
                      </a:solidFill>
                      <a:miter lim="400000"/>
                    </a:lnR>
                    <a:lnT w="12700">
                      <a:solidFill>
                        <a:srgbClr val="8134F7">
                          <a:alpha val="50000"/>
                        </a:srgbClr>
                      </a:solidFill>
                      <a:miter lim="400000"/>
                    </a:lnT>
                    <a:lnB w="12700">
                      <a:solidFill>
                        <a:srgbClr val="8134F7">
                          <a:alpha val="50000"/>
                        </a:srgbClr>
                      </a:solidFill>
                      <a:miter lim="400000"/>
                    </a:lnB>
                  </a:tcPr>
                </a:tc>
                <a:tc>
                  <a:txBody>
                    <a:bodyPr/>
                    <a:lstStyle/>
                    <a:p>
                      <a:pPr defTabSz="914400">
                        <a:defRPr sz="1800">
                          <a:solidFill>
                            <a:srgbClr val="000000"/>
                          </a:solidFill>
                        </a:defRPr>
                      </a:pPr>
                      <a:r>
                        <a:rPr b="1" sz="3800"/>
                        <a:t>re-create*</a:t>
                      </a:r>
                    </a:p>
                  </a:txBody>
                  <a:tcPr marL="50800" marR="50800" marT="50800" marB="50800" anchor="ctr" anchorCtr="0" horzOverflow="overflow">
                    <a:lnL w="25400">
                      <a:solidFill>
                        <a:schemeClr val="accent1">
                          <a:satOff val="24038"/>
                          <a:lumOff val="11059"/>
                        </a:schemeClr>
                      </a:solidFill>
                      <a:miter lim="400000"/>
                    </a:lnL>
                    <a:lnR w="25400">
                      <a:solidFill>
                        <a:schemeClr val="accent1">
                          <a:satOff val="24038"/>
                          <a:lumOff val="11059"/>
                        </a:schemeClr>
                      </a:solidFill>
                      <a:miter lim="400000"/>
                    </a:lnR>
                    <a:lnT w="12700">
                      <a:solidFill>
                        <a:srgbClr val="8134F7">
                          <a:alpha val="50000"/>
                        </a:srgbClr>
                      </a:solidFill>
                      <a:miter lim="400000"/>
                    </a:lnT>
                    <a:lnB w="12700">
                      <a:solidFill>
                        <a:srgbClr val="8134F7">
                          <a:alpha val="50000"/>
                        </a:srgbClr>
                      </a:solidFill>
                      <a:miter lim="400000"/>
                    </a:lnB>
                  </a:tcPr>
                </a:tc>
              </a:tr>
              <a:tr h="1028154">
                <a:tc>
                  <a:txBody>
                    <a:bodyPr/>
                    <a:lstStyle/>
                    <a:p>
                      <a:pPr defTabSz="914400">
                        <a:defRPr sz="3800">
                          <a:solidFill>
                            <a:srgbClr val="000000"/>
                          </a:solidFill>
                        </a:defRPr>
                      </a:pPr>
                    </a:p>
                  </a:txBody>
                  <a:tcPr marL="50800" marR="50800" marT="50800" marB="50800" anchor="ctr" anchorCtr="0" horzOverflow="overflow">
                    <a:lnL w="25400">
                      <a:solidFill>
                        <a:schemeClr val="accent1">
                          <a:satOff val="24038"/>
                          <a:lumOff val="11059"/>
                        </a:schemeClr>
                      </a:solidFill>
                      <a:miter lim="400000"/>
                    </a:lnL>
                    <a:lnR w="12700">
                      <a:solidFill>
                        <a:srgbClr val="8134F7">
                          <a:alpha val="50000"/>
                        </a:srgbClr>
                      </a:solidFill>
                      <a:miter lim="400000"/>
                    </a:lnR>
                    <a:lnT w="12700">
                      <a:solidFill>
                        <a:srgbClr val="8134F7">
                          <a:alpha val="50000"/>
                        </a:srgbClr>
                      </a:solidFill>
                      <a:miter lim="400000"/>
                    </a:lnT>
                    <a:lnB w="25400">
                      <a:solidFill>
                        <a:schemeClr val="accent1">
                          <a:satOff val="24038"/>
                          <a:lumOff val="11059"/>
                        </a:schemeClr>
                      </a:solidFill>
                      <a:miter lim="400000"/>
                    </a:lnB>
                    <a:solidFill>
                      <a:srgbClr val="8134F7">
                        <a:alpha val="10000"/>
                      </a:srgbClr>
                    </a:solidFill>
                  </a:tcPr>
                </a:tc>
                <a:tc>
                  <a:txBody>
                    <a:bodyPr/>
                    <a:lstStyle/>
                    <a:p>
                      <a:pPr defTabSz="914400">
                        <a:defRPr sz="1800">
                          <a:solidFill>
                            <a:srgbClr val="000000"/>
                          </a:solidFill>
                        </a:defRPr>
                      </a:pPr>
                      <a:r>
                        <a:rPr sz="3800"/>
                        <a:t>aws_instance.web</a:t>
                      </a:r>
                    </a:p>
                  </a:txBody>
                  <a:tcPr marL="50800" marR="50800" marT="50800" marB="50800" anchor="ctr" anchorCtr="0" horzOverflow="overflow">
                    <a:lnL w="12700">
                      <a:solidFill>
                        <a:srgbClr val="8134F7">
                          <a:alpha val="50000"/>
                        </a:srgbClr>
                      </a:solidFill>
                      <a:miter lim="400000"/>
                    </a:lnL>
                    <a:lnR w="12700">
                      <a:solidFill>
                        <a:srgbClr val="8134F7">
                          <a:alpha val="50000"/>
                        </a:srgbClr>
                      </a:solidFill>
                      <a:miter lim="400000"/>
                    </a:lnR>
                    <a:lnT w="12700">
                      <a:solidFill>
                        <a:srgbClr val="8134F7">
                          <a:alpha val="50000"/>
                        </a:srgbClr>
                      </a:solidFill>
                      <a:miter lim="400000"/>
                    </a:lnT>
                    <a:lnB w="25400">
                      <a:solidFill>
                        <a:schemeClr val="accent1">
                          <a:satOff val="24038"/>
                          <a:lumOff val="11059"/>
                        </a:schemeClr>
                      </a:solidFill>
                      <a:miter lim="400000"/>
                    </a:lnB>
                  </a:tcPr>
                </a:tc>
                <a:tc>
                  <a:txBody>
                    <a:bodyPr/>
                    <a:lstStyle/>
                    <a:p>
                      <a:pPr defTabSz="914400">
                        <a:defRPr sz="3800">
                          <a:solidFill>
                            <a:srgbClr val="000000"/>
                          </a:solidFill>
                        </a:defRPr>
                      </a:pPr>
                    </a:p>
                  </a:txBody>
                  <a:tcPr marL="50800" marR="50800" marT="50800" marB="50800" anchor="ctr" anchorCtr="0" horzOverflow="overflow">
                    <a:lnL w="12700">
                      <a:solidFill>
                        <a:srgbClr val="8134F7">
                          <a:alpha val="50000"/>
                        </a:srgbClr>
                      </a:solidFill>
                      <a:miter lim="400000"/>
                    </a:lnL>
                    <a:lnR w="25400">
                      <a:solidFill>
                        <a:schemeClr val="accent1">
                          <a:satOff val="24038"/>
                          <a:lumOff val="11059"/>
                        </a:schemeClr>
                      </a:solidFill>
                      <a:miter lim="400000"/>
                    </a:lnR>
                    <a:lnT w="12700">
                      <a:solidFill>
                        <a:srgbClr val="8134F7">
                          <a:alpha val="50000"/>
                        </a:srgbClr>
                      </a:solidFill>
                      <a:miter lim="400000"/>
                    </a:lnT>
                    <a:lnB w="25400">
                      <a:solidFill>
                        <a:schemeClr val="accent1">
                          <a:satOff val="24038"/>
                          <a:lumOff val="11059"/>
                        </a:schemeClr>
                      </a:solidFill>
                      <a:miter lim="400000"/>
                    </a:lnB>
                    <a:solidFill>
                      <a:srgbClr val="8134F7">
                        <a:alpha val="10000"/>
                      </a:srgbClr>
                    </a:solidFill>
                  </a:tcPr>
                </a:tc>
                <a:tc>
                  <a:txBody>
                    <a:bodyPr/>
                    <a:lstStyle/>
                    <a:p>
                      <a:pPr defTabSz="914400">
                        <a:defRPr sz="1800">
                          <a:solidFill>
                            <a:srgbClr val="000000"/>
                          </a:solidFill>
                        </a:defRPr>
                      </a:pPr>
                      <a:r>
                        <a:rPr b="1" sz="3800"/>
                        <a:t>update state</a:t>
                      </a:r>
                    </a:p>
                  </a:txBody>
                  <a:tcPr marL="50800" marR="50800" marT="50800" marB="50800" anchor="ctr" anchorCtr="0" horzOverflow="overflow">
                    <a:lnL w="25400">
                      <a:solidFill>
                        <a:schemeClr val="accent1">
                          <a:satOff val="24038"/>
                          <a:lumOff val="11059"/>
                        </a:schemeClr>
                      </a:solidFill>
                      <a:miter lim="400000"/>
                    </a:lnL>
                    <a:lnR w="25400">
                      <a:solidFill>
                        <a:schemeClr val="accent1">
                          <a:satOff val="24038"/>
                          <a:lumOff val="11059"/>
                        </a:schemeClr>
                      </a:solidFill>
                      <a:miter lim="400000"/>
                    </a:lnR>
                    <a:lnT w="12700">
                      <a:solidFill>
                        <a:srgbClr val="8134F7">
                          <a:alpha val="50000"/>
                        </a:srgbClr>
                      </a:solidFill>
                      <a:miter lim="400000"/>
                    </a:lnT>
                    <a:lnB w="25400">
                      <a:solidFill>
                        <a:schemeClr val="accent1">
                          <a:satOff val="24038"/>
                          <a:lumOff val="11059"/>
                        </a:schemeClr>
                      </a:solidFill>
                      <a:miter lim="400000"/>
                    </a:lnB>
                  </a:tcPr>
                </a:tc>
              </a:tr>
            </a:tbl>
          </a:graphicData>
        </a:graphic>
      </p:graphicFrame>
      <p:sp>
        <p:nvSpPr>
          <p:cNvPr id="1836"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1840" name="tfe_state-operations.pdf" descr="tfe_state-operations.pdf"/>
          <p:cNvPicPr>
            <a:picLocks noChangeAspect="1"/>
          </p:cNvPicPr>
          <p:nvPr/>
        </p:nvPicPr>
        <p:blipFill>
          <a:blip r:embed="rId3">
            <a:extLst/>
          </a:blip>
          <a:srcRect l="5496" t="2343" r="0" b="0"/>
          <a:stretch>
            <a:fillRect/>
          </a:stretch>
        </p:blipFill>
        <p:spPr>
          <a:xfrm>
            <a:off x="2090053" y="1062848"/>
            <a:ext cx="21065638" cy="13019586"/>
          </a:xfrm>
          <a:prstGeom prst="rect">
            <a:avLst/>
          </a:prstGeom>
          <a:ln w="12700">
            <a:miter lim="400000"/>
          </a:ln>
        </p:spPr>
      </p:pic>
      <p:sp>
        <p:nvSpPr>
          <p:cNvPr id="1841"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5" name="State Import"/>
          <p:cNvSpPr txBox="1"/>
          <p:nvPr>
            <p:ph type="title"/>
          </p:nvPr>
        </p:nvSpPr>
        <p:spPr>
          <a:prstGeom prst="rect">
            <a:avLst/>
          </a:prstGeom>
        </p:spPr>
        <p:txBody>
          <a:bodyPr/>
          <a:lstStyle/>
          <a:p>
            <a:pPr/>
            <a:r>
              <a:t>State Import</a:t>
            </a:r>
          </a:p>
        </p:txBody>
      </p:sp>
      <p:sp>
        <p:nvSpPr>
          <p:cNvPr id="1846" name="Terraform only manages previous or imported resources.…"/>
          <p:cNvSpPr txBox="1"/>
          <p:nvPr>
            <p:ph type="body" idx="1"/>
          </p:nvPr>
        </p:nvSpPr>
        <p:spPr>
          <a:prstGeom prst="rect">
            <a:avLst/>
          </a:prstGeom>
        </p:spPr>
        <p:txBody>
          <a:bodyPr/>
          <a:lstStyle/>
          <a:p>
            <a:pPr defTabSz="792479">
              <a:spcBef>
                <a:spcPts val="3800"/>
              </a:spcBef>
              <a:defRPr sz="5760"/>
            </a:pPr>
            <a:r>
              <a:t>Terraform only manages previous or imported resources.</a:t>
            </a:r>
          </a:p>
          <a:p>
            <a:pPr defTabSz="792479">
              <a:spcBef>
                <a:spcPts val="3800"/>
              </a:spcBef>
              <a:defRPr sz="5760"/>
            </a:pPr>
            <a:r>
              <a:t>Terraform can </a:t>
            </a:r>
            <a:r>
              <a:rPr>
                <a:latin typeface="Courier"/>
                <a:ea typeface="Courier"/>
                <a:cs typeface="Courier"/>
                <a:sym typeface="Courier"/>
              </a:rPr>
              <a:t>import</a:t>
            </a:r>
            <a:r>
              <a:t> state for existing resources. If you have already spun up an instance with the web console, you may need to import it so Terraform knows about it.</a:t>
            </a:r>
          </a:p>
          <a:p>
            <a:pPr defTabSz="792479">
              <a:spcBef>
                <a:spcPts val="3800"/>
              </a:spcBef>
              <a:defRPr sz="5760"/>
            </a:pPr>
            <a:r>
              <a:t>This only writes the state file, not the Terraform configuration.</a:t>
            </a:r>
          </a:p>
        </p:txBody>
      </p:sp>
      <p:sp>
        <p:nvSpPr>
          <p:cNvPr id="1847"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6" name="What You’ll Build"/>
          <p:cNvSpPr txBox="1"/>
          <p:nvPr>
            <p:ph type="title"/>
          </p:nvPr>
        </p:nvSpPr>
        <p:spPr>
          <a:prstGeom prst="rect">
            <a:avLst/>
          </a:prstGeom>
        </p:spPr>
        <p:txBody>
          <a:bodyPr/>
          <a:lstStyle/>
          <a:p>
            <a:pPr/>
            <a:r>
              <a:t>What You’ll Build</a:t>
            </a:r>
          </a:p>
        </p:txBody>
      </p:sp>
      <p:sp>
        <p:nvSpPr>
          <p:cNvPr id="45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9" name="State Import"/>
          <p:cNvSpPr txBox="1"/>
          <p:nvPr>
            <p:ph type="title"/>
          </p:nvPr>
        </p:nvSpPr>
        <p:spPr>
          <a:prstGeom prst="rect">
            <a:avLst/>
          </a:prstGeom>
        </p:spPr>
        <p:txBody>
          <a:bodyPr/>
          <a:lstStyle/>
          <a:p>
            <a:pPr/>
            <a:r>
              <a:t>State Import</a:t>
            </a:r>
          </a:p>
        </p:txBody>
      </p:sp>
      <p:sp>
        <p:nvSpPr>
          <p:cNvPr id="1850" name="Critical Thinking…"/>
          <p:cNvSpPr txBox="1"/>
          <p:nvPr>
            <p:ph type="body" idx="1"/>
          </p:nvPr>
        </p:nvSpPr>
        <p:spPr>
          <a:prstGeom prst="rect">
            <a:avLst/>
          </a:prstGeom>
        </p:spPr>
        <p:txBody>
          <a:bodyPr/>
          <a:lstStyle/>
          <a:p>
            <a:pPr/>
            <a:r>
              <a:rPr b="1"/>
              <a:t>Critical Thinking</a:t>
            </a:r>
          </a:p>
          <a:p>
            <a:pPr/>
            <a:r>
              <a:t>After importing an existing resource, what operation(s) would the </a:t>
            </a:r>
            <a:r>
              <a:rPr>
                <a:latin typeface="Courier"/>
                <a:ea typeface="Courier"/>
                <a:cs typeface="Courier"/>
                <a:sym typeface="Courier"/>
              </a:rPr>
              <a:t>terraform plan</a:t>
            </a:r>
            <a:r>
              <a:t> show?</a:t>
            </a:r>
          </a:p>
        </p:txBody>
      </p:sp>
      <p:sp>
        <p:nvSpPr>
          <p:cNvPr id="1851"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3" name="State Import"/>
          <p:cNvSpPr txBox="1"/>
          <p:nvPr>
            <p:ph type="title"/>
          </p:nvPr>
        </p:nvSpPr>
        <p:spPr>
          <a:prstGeom prst="rect">
            <a:avLst/>
          </a:prstGeom>
        </p:spPr>
        <p:txBody>
          <a:bodyPr/>
          <a:lstStyle/>
          <a:p>
            <a:pPr/>
            <a:r>
              <a:t>State Import</a:t>
            </a:r>
          </a:p>
        </p:txBody>
      </p:sp>
      <p:sp>
        <p:nvSpPr>
          <p:cNvPr id="1854" name="Critical Thinking…"/>
          <p:cNvSpPr txBox="1"/>
          <p:nvPr>
            <p:ph type="body" idx="1"/>
          </p:nvPr>
        </p:nvSpPr>
        <p:spPr>
          <a:prstGeom prst="rect">
            <a:avLst/>
          </a:prstGeom>
        </p:spPr>
        <p:txBody>
          <a:bodyPr/>
          <a:lstStyle/>
          <a:p>
            <a:pPr/>
            <a:r>
              <a:rPr b="1"/>
              <a:t>Critical Thinking</a:t>
            </a:r>
          </a:p>
          <a:p>
            <a:pPr/>
            <a:r>
              <a:t>After importing an existing resource, what operation(s) would the </a:t>
            </a:r>
            <a:r>
              <a:rPr>
                <a:latin typeface="Courier"/>
                <a:ea typeface="Courier"/>
                <a:cs typeface="Courier"/>
                <a:sym typeface="Courier"/>
              </a:rPr>
              <a:t>terraform plan</a:t>
            </a:r>
            <a:r>
              <a:t> show?</a:t>
            </a:r>
          </a:p>
          <a:p>
            <a:pPr>
              <a:defRPr b="1"/>
            </a:pPr>
            <a:r>
              <a:t>Answer</a:t>
            </a:r>
          </a:p>
          <a:p>
            <a:pPr/>
            <a:r>
              <a:t>Destroy (state exists, no configuration)</a:t>
            </a:r>
          </a:p>
        </p:txBody>
      </p:sp>
      <p:sp>
        <p:nvSpPr>
          <p:cNvPr id="1855"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7" name="State Locking"/>
          <p:cNvSpPr txBox="1"/>
          <p:nvPr>
            <p:ph type="title"/>
          </p:nvPr>
        </p:nvSpPr>
        <p:spPr>
          <a:prstGeom prst="rect">
            <a:avLst/>
          </a:prstGeom>
        </p:spPr>
        <p:txBody>
          <a:bodyPr/>
          <a:lstStyle/>
          <a:p>
            <a:pPr/>
            <a:r>
              <a:t>State Locking</a:t>
            </a:r>
          </a:p>
        </p:txBody>
      </p:sp>
      <p:sp>
        <p:nvSpPr>
          <p:cNvPr id="1858" name="If supported, the state backend will &quot;lock&quot; to prevent concurrent modifications which could cause corruption.…"/>
          <p:cNvSpPr txBox="1"/>
          <p:nvPr>
            <p:ph type="body" idx="1"/>
          </p:nvPr>
        </p:nvSpPr>
        <p:spPr>
          <a:prstGeom prst="rect">
            <a:avLst/>
          </a:prstGeom>
        </p:spPr>
        <p:txBody>
          <a:bodyPr/>
          <a:lstStyle/>
          <a:p>
            <a:pPr/>
            <a:r>
              <a:t>If supported, the state backend will "lock" to prevent concurrent modifications which could cause corruption.</a:t>
            </a:r>
          </a:p>
          <a:p>
            <a:pPr/>
            <a:r>
              <a:t>Not all backends support locking - Terraform's documentation identifies which backends support this functionality (Terraform Enterprise, Terraform Cloud, S3, GCS, Azure Storage do)</a:t>
            </a:r>
          </a:p>
        </p:txBody>
      </p:sp>
      <p:sp>
        <p:nvSpPr>
          <p:cNvPr id="1859"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3" name="Where is State?"/>
          <p:cNvSpPr txBox="1"/>
          <p:nvPr>
            <p:ph type="title"/>
          </p:nvPr>
        </p:nvSpPr>
        <p:spPr>
          <a:prstGeom prst="rect">
            <a:avLst/>
          </a:prstGeom>
        </p:spPr>
        <p:txBody>
          <a:bodyPr/>
          <a:lstStyle/>
          <a:p>
            <a:pPr/>
            <a:r>
              <a:t>Where is State?</a:t>
            </a:r>
          </a:p>
        </p:txBody>
      </p:sp>
      <p:sp>
        <p:nvSpPr>
          <p:cNvPr id="1864" name="Local State (default)…"/>
          <p:cNvSpPr txBox="1"/>
          <p:nvPr>
            <p:ph type="body" idx="1"/>
          </p:nvPr>
        </p:nvSpPr>
        <p:spPr>
          <a:prstGeom prst="rect">
            <a:avLst/>
          </a:prstGeom>
        </p:spPr>
        <p:txBody>
          <a:bodyPr/>
          <a:lstStyle/>
          <a:p>
            <a:pPr>
              <a:defRPr b="1"/>
            </a:pPr>
            <a:r>
              <a:t>Local State (default)</a:t>
            </a:r>
            <a:endParaRPr b="0"/>
          </a:p>
          <a:p>
            <a:pPr>
              <a:defRPr b="1"/>
            </a:pPr>
            <a:r>
              <a:rPr b="0"/>
              <a:t>Stored locally in a JSON format. (</a:t>
            </a:r>
            <a:r>
              <a:rPr b="0">
                <a:latin typeface="Courier"/>
                <a:ea typeface="Courier"/>
                <a:cs typeface="Courier"/>
                <a:sym typeface="Courier"/>
              </a:rPr>
              <a:t>terraform.tfstate</a:t>
            </a:r>
            <a:r>
              <a:rPr b="0"/>
              <a:t>)</a:t>
            </a:r>
            <a:endParaRPr b="0"/>
          </a:p>
          <a:p>
            <a:pPr>
              <a:defRPr b="1"/>
            </a:pPr>
            <a:r>
              <a:t>Remote State</a:t>
            </a:r>
          </a:p>
          <a:p>
            <a:pPr/>
            <a:r>
              <a:t>Stored on a remote source (Terraform Cloud, Terraform Enterprise, S3, GCS, Azure Storage, etc).</a:t>
            </a:r>
          </a:p>
        </p:txBody>
      </p:sp>
      <p:sp>
        <p:nvSpPr>
          <p:cNvPr id="1865"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9" name="Local State"/>
          <p:cNvSpPr txBox="1"/>
          <p:nvPr>
            <p:ph type="title"/>
          </p:nvPr>
        </p:nvSpPr>
        <p:spPr>
          <a:prstGeom prst="rect">
            <a:avLst/>
          </a:prstGeom>
        </p:spPr>
        <p:txBody>
          <a:bodyPr/>
          <a:lstStyle/>
          <a:p>
            <a:pPr/>
            <a:r>
              <a:t>Local State</a:t>
            </a:r>
          </a:p>
        </p:txBody>
      </p:sp>
      <p:sp>
        <p:nvSpPr>
          <p:cNvPr id="1870" name="State is stored locally on one machine…"/>
          <p:cNvSpPr txBox="1"/>
          <p:nvPr>
            <p:ph type="body" idx="1"/>
          </p:nvPr>
        </p:nvSpPr>
        <p:spPr>
          <a:xfrm>
            <a:off x="5862938" y="3454470"/>
            <a:ext cx="17233966" cy="8766110"/>
          </a:xfrm>
          <a:prstGeom prst="rect">
            <a:avLst/>
          </a:prstGeom>
        </p:spPr>
        <p:txBody>
          <a:bodyPr/>
          <a:lstStyle/>
          <a:p>
            <a:pPr/>
            <a:r>
              <a:t>State is stored locally on one machine</a:t>
            </a:r>
          </a:p>
          <a:p>
            <a:pPr/>
            <a:r>
              <a:t>It is generally acceptable for individuals and small teams</a:t>
            </a:r>
          </a:p>
          <a:p>
            <a:pPr/>
            <a:r>
              <a:t>No good way to back up or share state</a:t>
            </a:r>
          </a:p>
          <a:p>
            <a:pPr/>
            <a:r>
              <a:t>Tends not to scale for larger teams</a:t>
            </a:r>
          </a:p>
          <a:p>
            <a:pPr/>
            <a:r>
              <a:t>Requires a more "mono repo" pattern</a:t>
            </a:r>
          </a:p>
        </p:txBody>
      </p:sp>
      <p:sp>
        <p:nvSpPr>
          <p:cNvPr id="1871"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5" name="Remote State"/>
          <p:cNvSpPr txBox="1"/>
          <p:nvPr>
            <p:ph type="title"/>
          </p:nvPr>
        </p:nvSpPr>
        <p:spPr>
          <a:prstGeom prst="rect">
            <a:avLst/>
          </a:prstGeom>
        </p:spPr>
        <p:txBody>
          <a:bodyPr/>
          <a:lstStyle/>
          <a:p>
            <a:pPr/>
            <a:r>
              <a:t>Remote State</a:t>
            </a:r>
          </a:p>
        </p:txBody>
      </p:sp>
      <p:sp>
        <p:nvSpPr>
          <p:cNvPr id="1876" name="State is on a remote source like S3, Terraform Cloud, Terraform Enterprise, or Consul…"/>
          <p:cNvSpPr txBox="1"/>
          <p:nvPr>
            <p:ph type="body" idx="1"/>
          </p:nvPr>
        </p:nvSpPr>
        <p:spPr>
          <a:prstGeom prst="rect">
            <a:avLst/>
          </a:prstGeom>
        </p:spPr>
        <p:txBody>
          <a:bodyPr/>
          <a:lstStyle/>
          <a:p>
            <a:pPr defTabSz="742950">
              <a:spcBef>
                <a:spcPts val="3600"/>
              </a:spcBef>
              <a:defRPr sz="5400"/>
            </a:pPr>
            <a:r>
              <a:t>State is on a remote source like S3, Terraform Cloud, Terraform Enterprise, or Consul</a:t>
            </a:r>
          </a:p>
          <a:p>
            <a:pPr defTabSz="742950">
              <a:spcBef>
                <a:spcPts val="3600"/>
              </a:spcBef>
              <a:defRPr sz="5400"/>
            </a:pPr>
            <a:r>
              <a:t>Remote storage is responsible for handling merging and locking</a:t>
            </a:r>
          </a:p>
          <a:p>
            <a:pPr defTabSz="742950">
              <a:spcBef>
                <a:spcPts val="3600"/>
              </a:spcBef>
              <a:defRPr sz="5400"/>
            </a:pPr>
            <a:r>
              <a:t>Can be queried for information in other Terraform configurations</a:t>
            </a:r>
          </a:p>
          <a:p>
            <a:pPr defTabSz="742950">
              <a:spcBef>
                <a:spcPts val="3600"/>
              </a:spcBef>
              <a:defRPr sz="5400"/>
            </a:pPr>
            <a:r>
              <a:t>Removes the risk of losing state to a hard drive crash or other data loss</a:t>
            </a:r>
          </a:p>
        </p:txBody>
      </p:sp>
      <p:sp>
        <p:nvSpPr>
          <p:cNvPr id="1877"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1" name="Sensitive Data in State"/>
          <p:cNvSpPr txBox="1"/>
          <p:nvPr>
            <p:ph type="title"/>
          </p:nvPr>
        </p:nvSpPr>
        <p:spPr>
          <a:prstGeom prst="rect">
            <a:avLst/>
          </a:prstGeom>
        </p:spPr>
        <p:txBody>
          <a:bodyPr/>
          <a:lstStyle/>
          <a:p>
            <a:pPr/>
            <a:r>
              <a:t>Sensitive Data in State</a:t>
            </a:r>
          </a:p>
        </p:txBody>
      </p:sp>
      <p:sp>
        <p:nvSpPr>
          <p:cNvPr id="1882" name="State can contain sensitive data depending on the resources used…"/>
          <p:cNvSpPr txBox="1"/>
          <p:nvPr>
            <p:ph type="body" idx="1"/>
          </p:nvPr>
        </p:nvSpPr>
        <p:spPr>
          <a:prstGeom prst="rect">
            <a:avLst/>
          </a:prstGeom>
        </p:spPr>
        <p:txBody>
          <a:bodyPr/>
          <a:lstStyle/>
          <a:p>
            <a:pPr defTabSz="726440">
              <a:spcBef>
                <a:spcPts val="3500"/>
              </a:spcBef>
              <a:defRPr sz="5280"/>
            </a:pPr>
            <a:r>
              <a:t>State can contain sensitive data depending on the resources used</a:t>
            </a:r>
          </a:p>
          <a:p>
            <a:pPr defTabSz="726440">
              <a:spcBef>
                <a:spcPts val="3500"/>
              </a:spcBef>
              <a:defRPr sz="5280"/>
            </a:pPr>
            <a:r>
              <a:t>Sometimes it can contain initial database passwords or other secret data returned by a provider</a:t>
            </a:r>
          </a:p>
          <a:p>
            <a:pPr defTabSz="726440">
              <a:spcBef>
                <a:spcPts val="3500"/>
              </a:spcBef>
              <a:defRPr sz="5280"/>
            </a:pPr>
            <a:r>
              <a:t>Some resources support PGP encrypting the values in the state, but this is implemented on a per-resource basis</a:t>
            </a:r>
          </a:p>
          <a:p>
            <a:pPr defTabSz="726440">
              <a:spcBef>
                <a:spcPts val="3500"/>
              </a:spcBef>
              <a:defRPr sz="5280"/>
            </a:pPr>
            <a:r>
              <a:t>We recommend never keeping state in source control, for example</a:t>
            </a:r>
          </a:p>
        </p:txBody>
      </p:sp>
      <p:sp>
        <p:nvSpPr>
          <p:cNvPr id="1883" name="Slide Number"/>
          <p:cNvSpPr txBox="1"/>
          <p:nvPr>
            <p:ph type="sldNum" sz="quarter" idx="2"/>
          </p:nvPr>
        </p:nvSpPr>
        <p:spPr>
          <a:xfrm>
            <a:off x="11885463" y="13081000"/>
            <a:ext cx="600374"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7" name="Sensitive Data in State"/>
          <p:cNvSpPr txBox="1"/>
          <p:nvPr>
            <p:ph type="title"/>
          </p:nvPr>
        </p:nvSpPr>
        <p:spPr>
          <a:prstGeom prst="rect">
            <a:avLst/>
          </a:prstGeom>
        </p:spPr>
        <p:txBody>
          <a:bodyPr/>
          <a:lstStyle/>
          <a:p>
            <a:pPr/>
            <a:r>
              <a:t>Sensitive Data in State</a:t>
            </a:r>
          </a:p>
        </p:txBody>
      </p:sp>
      <p:sp>
        <p:nvSpPr>
          <p:cNvPr id="1888" name="Local state (JSON) is not encrypted…"/>
          <p:cNvSpPr txBox="1"/>
          <p:nvPr>
            <p:ph type="body" idx="1"/>
          </p:nvPr>
        </p:nvSpPr>
        <p:spPr>
          <a:prstGeom prst="rect">
            <a:avLst/>
          </a:prstGeom>
        </p:spPr>
        <p:txBody>
          <a:bodyPr/>
          <a:lstStyle/>
          <a:p>
            <a:pPr defTabSz="751205">
              <a:spcBef>
                <a:spcPts val="3600"/>
              </a:spcBef>
              <a:defRPr sz="5460"/>
            </a:pPr>
            <a:r>
              <a:t>Local state (JSON) is not encrypted</a:t>
            </a:r>
          </a:p>
          <a:p>
            <a:pPr defTabSz="751205">
              <a:spcBef>
                <a:spcPts val="3600"/>
              </a:spcBef>
              <a:defRPr sz="5460"/>
            </a:pPr>
            <a:r>
              <a:t>Remote state encryption is backend-specific</a:t>
            </a:r>
          </a:p>
          <a:p>
            <a:pPr defTabSz="751205">
              <a:spcBef>
                <a:spcPts val="3600"/>
              </a:spcBef>
              <a:defRPr sz="5460"/>
            </a:pPr>
            <a:r>
              <a:t>State is only held in memory when remote state is used</a:t>
            </a:r>
          </a:p>
          <a:p>
            <a:pPr defTabSz="751205">
              <a:spcBef>
                <a:spcPts val="3600"/>
              </a:spcBef>
              <a:defRPr sz="5460"/>
            </a:pPr>
            <a:r>
              <a:t>Example: S3 bucket can be encrypted + IAM + TLS connection</a:t>
            </a:r>
          </a:p>
          <a:p>
            <a:pPr defTabSz="751205">
              <a:spcBef>
                <a:spcPts val="3600"/>
              </a:spcBef>
              <a:defRPr sz="5460"/>
            </a:pPr>
            <a:r>
              <a:t>Example: TFE encrypted in transit and rest + full audit log</a:t>
            </a:r>
          </a:p>
        </p:txBody>
      </p:sp>
      <p:sp>
        <p:nvSpPr>
          <p:cNvPr id="1889"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3" name="resource &quot;aws_iam_access_key&quot; &quot;lb&quot; {…"/>
          <p:cNvSpPr txBox="1"/>
          <p:nvPr>
            <p:ph type="body" idx="13"/>
          </p:nvPr>
        </p:nvSpPr>
        <p:spPr>
          <a:xfrm>
            <a:off x="5672772" y="1673256"/>
            <a:ext cx="17649350" cy="3149601"/>
          </a:xfrm>
          <a:prstGeom prst="rect">
            <a:avLst/>
          </a:prstGeom>
          <a:extLst>
            <a:ext uri="{C572A759-6A51-4108-AA02-DFA0A04FC94B}">
              <ma14:wrappingTextBoxFlag xmlns:ma14="http://schemas.microsoft.com/office/mac/drawingml/2011/main" val="1"/>
            </a:ext>
          </a:extLst>
        </p:spPr>
        <p:txBody>
          <a:bodyPr/>
          <a:lstStyle/>
          <a:p>
            <a:pPr defTabSz="642937">
              <a:lnSpc>
                <a:spcPct val="100000"/>
              </a:lnSpc>
              <a:spcBef>
                <a:spcPts val="0"/>
              </a:spcBef>
              <a:defRPr sz="4000">
                <a:solidFill>
                  <a:srgbClr val="BA6900"/>
                </a:solidFill>
                <a:latin typeface="Courier"/>
                <a:ea typeface="Courier"/>
                <a:cs typeface="Courier"/>
                <a:sym typeface="Courier"/>
              </a:defRPr>
            </a:pPr>
            <a:r>
              <a:rPr>
                <a:solidFill>
                  <a:srgbClr val="0222B9"/>
                </a:solidFill>
              </a:rPr>
              <a:t>resource</a:t>
            </a:r>
            <a:r>
              <a:rPr>
                <a:solidFill>
                  <a:srgbClr val="000000"/>
                </a:solidFill>
              </a:rPr>
              <a:t> </a:t>
            </a:r>
            <a:r>
              <a:t>"aws_iam_access_key" "lb"</a:t>
            </a:r>
            <a:r>
              <a:rPr>
                <a:solidFill>
                  <a:srgbClr val="000000"/>
                </a:solidFill>
              </a:rPr>
              <a:t> {</a:t>
            </a:r>
            <a:endParaRPr>
              <a:solidFill>
                <a:srgbClr val="000000"/>
              </a:solidFill>
            </a:endParaRPr>
          </a:p>
          <a:p>
            <a:pPr defTabSz="642937">
              <a:lnSpc>
                <a:spcPct val="100000"/>
              </a:lnSpc>
              <a:spcBef>
                <a:spcPts val="0"/>
              </a:spcBef>
              <a:defRPr sz="4000">
                <a:solidFill>
                  <a:srgbClr val="BA6900"/>
                </a:solidFill>
                <a:latin typeface="Courier"/>
                <a:ea typeface="Courier"/>
                <a:cs typeface="Courier"/>
                <a:sym typeface="Courier"/>
              </a:defRPr>
            </a:pPr>
            <a:r>
              <a:rPr>
                <a:solidFill>
                  <a:srgbClr val="1FA4FF"/>
                </a:solidFill>
              </a:rPr>
              <a:t>  user</a:t>
            </a:r>
            <a:r>
              <a:rPr>
                <a:solidFill>
                  <a:srgbClr val="000000"/>
                </a:solidFill>
              </a:rPr>
              <a:t>    = </a:t>
            </a:r>
            <a:r>
              <a:t>aws_iam_user.lb.name</a:t>
            </a:r>
            <a:endParaRPr>
              <a:solidFill>
                <a:srgbClr val="000000"/>
              </a:solidFill>
            </a:endParaRPr>
          </a:p>
          <a:p>
            <a:pPr defTabSz="642937">
              <a:lnSpc>
                <a:spcPct val="100000"/>
              </a:lnSpc>
              <a:spcBef>
                <a:spcPts val="0"/>
              </a:spcBef>
              <a:defRPr sz="4000">
                <a:solidFill>
                  <a:srgbClr val="BA6900"/>
                </a:solidFill>
                <a:latin typeface="Courier"/>
                <a:ea typeface="Courier"/>
                <a:cs typeface="Courier"/>
                <a:sym typeface="Courier"/>
              </a:defRPr>
            </a:pPr>
            <a:r>
              <a:rPr>
                <a:solidFill>
                  <a:srgbClr val="1FA4FF"/>
                </a:solidFill>
              </a:rPr>
              <a:t>  pgp_key</a:t>
            </a:r>
            <a:r>
              <a:rPr>
                <a:solidFill>
                  <a:srgbClr val="000000"/>
                </a:solidFill>
              </a:rPr>
              <a:t> = </a:t>
            </a:r>
            <a:r>
              <a:t>"keybase:sethvargo"</a:t>
            </a:r>
            <a:endParaRPr>
              <a:solidFill>
                <a:srgbClr val="000000"/>
              </a:solidFill>
            </a:endParaRPr>
          </a:p>
          <a:p>
            <a:pPr defTabSz="642937">
              <a:lnSpc>
                <a:spcPct val="100000"/>
              </a:lnSpc>
              <a:spcBef>
                <a:spcPts val="0"/>
              </a:spcBef>
              <a:defRPr sz="4000">
                <a:latin typeface="Courier"/>
                <a:ea typeface="Courier"/>
                <a:cs typeface="Courier"/>
                <a:sym typeface="Courier"/>
              </a:defRPr>
            </a:pPr>
            <a:r>
              <a:t>}</a:t>
            </a:r>
          </a:p>
        </p:txBody>
      </p:sp>
      <p:sp>
        <p:nvSpPr>
          <p:cNvPr id="1894" name="PGP"/>
          <p:cNvSpPr txBox="1"/>
          <p:nvPr>
            <p:ph type="body" idx="14"/>
          </p:nvPr>
        </p:nvSpPr>
        <p:spPr>
          <a:prstGeom prst="rect">
            <a:avLst/>
          </a:prstGeom>
        </p:spPr>
        <p:txBody>
          <a:bodyPr/>
          <a:lstStyle/>
          <a:p>
            <a:pPr/>
            <a:r>
              <a:t>PGP</a:t>
            </a:r>
          </a:p>
        </p:txBody>
      </p:sp>
      <p:sp>
        <p:nvSpPr>
          <p:cNvPr id="1895"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9" name="Terraform Cloud"/>
          <p:cNvSpPr txBox="1"/>
          <p:nvPr>
            <p:ph type="title"/>
          </p:nvPr>
        </p:nvSpPr>
        <p:spPr>
          <a:prstGeom prst="rect">
            <a:avLst/>
          </a:prstGeom>
        </p:spPr>
        <p:txBody>
          <a:bodyPr/>
          <a:lstStyle/>
          <a:p>
            <a:pPr/>
            <a:r>
              <a:t>Terraform Cloud</a:t>
            </a:r>
          </a:p>
        </p:txBody>
      </p:sp>
      <p:sp>
        <p:nvSpPr>
          <p:cNvPr id="1900"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59" name="after-go-app.png" descr="after-go-app.pn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
        <p:nvSpPr>
          <p:cNvPr id="46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2" name="Terraform Ecosystem"/>
          <p:cNvSpPr txBox="1"/>
          <p:nvPr>
            <p:ph type="title"/>
          </p:nvPr>
        </p:nvSpPr>
        <p:spPr>
          <a:prstGeom prst="rect">
            <a:avLst/>
          </a:prstGeom>
        </p:spPr>
        <p:txBody>
          <a:bodyPr/>
          <a:lstStyle/>
          <a:p>
            <a:pPr/>
            <a:r>
              <a:t>Terraform Ecosystem</a:t>
            </a:r>
          </a:p>
        </p:txBody>
      </p:sp>
      <p:graphicFrame>
        <p:nvGraphicFramePr>
          <p:cNvPr id="1903" name="Table"/>
          <p:cNvGraphicFramePr/>
          <p:nvPr/>
        </p:nvGraphicFramePr>
        <p:xfrm>
          <a:off x="1784350" y="3860800"/>
          <a:ext cx="20828000" cy="8237935"/>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938433"/>
                <a:gridCol w="6938433"/>
                <a:gridCol w="6938433"/>
              </a:tblGrid>
              <a:tr h="1370872">
                <a:tc>
                  <a:txBody>
                    <a:bodyPr/>
                    <a:lstStyle/>
                    <a:p>
                      <a:pPr defTabSz="914400">
                        <a:defRPr sz="1800">
                          <a:solidFill>
                            <a:srgbClr val="000000"/>
                          </a:solidFill>
                        </a:defRPr>
                      </a:pPr>
                      <a:r>
                        <a:rPr sz="3800">
                          <a:solidFill>
                            <a:srgbClr val="FFFFFF"/>
                          </a:solidFill>
                        </a:rPr>
                        <a:t>Terraform CLI</a:t>
                      </a:r>
                    </a:p>
                  </a:txBody>
                  <a:tcPr marL="50800" marR="50800" marT="50800" marB="50800" anchor="ctr" anchorCtr="0" horzOverflow="overflow">
                    <a:lnL w="25400">
                      <a:solidFill>
                        <a:schemeClr val="accent1">
                          <a:satOff val="24038"/>
                          <a:lumOff val="11059"/>
                        </a:schemeClr>
                      </a:solidFill>
                      <a:miter lim="400000"/>
                    </a:lnL>
                    <a:lnT w="25400">
                      <a:solidFill>
                        <a:schemeClr val="accent1">
                          <a:satOff val="24038"/>
                          <a:lumOff val="11059"/>
                        </a:schemeClr>
                      </a:solidFill>
                      <a:miter lim="400000"/>
                    </a:lnT>
                    <a:lnB w="25400">
                      <a:solidFill>
                        <a:schemeClr val="accent1">
                          <a:satOff val="24038"/>
                          <a:lumOff val="11059"/>
                        </a:schemeClr>
                      </a:solidFill>
                      <a:miter lim="400000"/>
                    </a:lnB>
                    <a:solidFill>
                      <a:schemeClr val="accent1">
                        <a:satOff val="24038"/>
                        <a:lumOff val="11059"/>
                      </a:schemeClr>
                    </a:solidFill>
                  </a:tcPr>
                </a:tc>
                <a:tc>
                  <a:txBody>
                    <a:bodyPr/>
                    <a:lstStyle/>
                    <a:p>
                      <a:pPr defTabSz="914400">
                        <a:defRPr sz="1800">
                          <a:solidFill>
                            <a:srgbClr val="000000"/>
                          </a:solidFill>
                        </a:defRPr>
                      </a:pPr>
                      <a:r>
                        <a:rPr sz="3800">
                          <a:solidFill>
                            <a:srgbClr val="FFFFFF"/>
                          </a:solidFill>
                        </a:rPr>
                        <a:t>Terraform Cloud</a:t>
                      </a:r>
                    </a:p>
                  </a:txBody>
                  <a:tcPr marL="50800" marR="50800" marT="50800" marB="50800" anchor="ctr" anchorCtr="0" horzOverflow="overflow">
                    <a:lnT w="25400">
                      <a:solidFill>
                        <a:schemeClr val="accent1">
                          <a:satOff val="24038"/>
                          <a:lumOff val="11059"/>
                        </a:schemeClr>
                      </a:solidFill>
                      <a:miter lim="400000"/>
                    </a:lnT>
                    <a:lnB w="25400">
                      <a:solidFill>
                        <a:schemeClr val="accent1">
                          <a:satOff val="24038"/>
                          <a:lumOff val="11059"/>
                        </a:schemeClr>
                      </a:solidFill>
                      <a:miter lim="400000"/>
                    </a:lnB>
                    <a:solidFill>
                      <a:schemeClr val="accent1">
                        <a:satOff val="24038"/>
                        <a:lumOff val="11059"/>
                      </a:schemeClr>
                    </a:solidFill>
                  </a:tcPr>
                </a:tc>
                <a:tc>
                  <a:txBody>
                    <a:bodyPr/>
                    <a:lstStyle/>
                    <a:p>
                      <a:pPr defTabSz="914400">
                        <a:defRPr sz="1800">
                          <a:solidFill>
                            <a:srgbClr val="000000"/>
                          </a:solidFill>
                        </a:defRPr>
                      </a:pPr>
                      <a:r>
                        <a:rPr sz="3800">
                          <a:solidFill>
                            <a:srgbClr val="FFFFFF"/>
                          </a:solidFill>
                        </a:rPr>
                        <a:t>Terraform Enterprise</a:t>
                      </a:r>
                    </a:p>
                  </a:txBody>
                  <a:tcPr marL="50800" marR="50800" marT="50800" marB="50800" anchor="ctr" anchorCtr="0" horzOverflow="overflow">
                    <a:lnR w="12700">
                      <a:solidFill>
                        <a:srgbClr val="8134F7"/>
                      </a:solidFill>
                      <a:miter lim="400000"/>
                    </a:lnR>
                    <a:lnT w="25400">
                      <a:solidFill>
                        <a:schemeClr val="accent1">
                          <a:satOff val="24038"/>
                          <a:lumOff val="11059"/>
                        </a:schemeClr>
                      </a:solidFill>
                      <a:miter lim="400000"/>
                    </a:lnT>
                    <a:lnB w="25400">
                      <a:solidFill>
                        <a:schemeClr val="accent1">
                          <a:satOff val="24038"/>
                          <a:lumOff val="11059"/>
                        </a:schemeClr>
                      </a:solidFill>
                      <a:miter lim="400000"/>
                    </a:lnB>
                    <a:solidFill>
                      <a:schemeClr val="accent1">
                        <a:satOff val="24038"/>
                        <a:lumOff val="11059"/>
                      </a:schemeClr>
                    </a:solidFill>
                  </a:tcPr>
                </a:tc>
              </a:tr>
              <a:tr h="1370872">
                <a:tc>
                  <a:txBody>
                    <a:bodyPr/>
                    <a:lstStyle/>
                    <a:p>
                      <a:pPr defTabSz="914400">
                        <a:defRPr sz="1800">
                          <a:solidFill>
                            <a:srgbClr val="000000"/>
                          </a:solidFill>
                        </a:defRPr>
                      </a:pPr>
                      <a:r>
                        <a:rPr sz="3800"/>
                        <a:t>Command line tool</a:t>
                      </a:r>
                    </a:p>
                  </a:txBody>
                  <a:tcPr marL="50800" marR="50800" marT="50800" marB="50800" anchor="ctr" anchorCtr="0" horzOverflow="overflow">
                    <a:lnR w="12700">
                      <a:solidFill>
                        <a:srgbClr val="8134F7">
                          <a:alpha val="50000"/>
                        </a:srgbClr>
                      </a:solidFill>
                      <a:miter lim="400000"/>
                    </a:lnR>
                    <a:lnT w="25400">
                      <a:solidFill>
                        <a:schemeClr val="accent1">
                          <a:satOff val="24038"/>
                          <a:lumOff val="11059"/>
                        </a:schemeClr>
                      </a:solidFill>
                      <a:miter lim="400000"/>
                    </a:lnT>
                    <a:lnB w="12700">
                      <a:solidFill>
                        <a:srgbClr val="8134F7">
                          <a:alpha val="50000"/>
                        </a:srgbClr>
                      </a:solidFill>
                      <a:miter lim="400000"/>
                    </a:lnB>
                  </a:tcPr>
                </a:tc>
                <a:tc>
                  <a:txBody>
                    <a:bodyPr/>
                    <a:lstStyle/>
                    <a:p>
                      <a:pPr defTabSz="914400">
                        <a:defRPr sz="1800">
                          <a:solidFill>
                            <a:srgbClr val="000000"/>
                          </a:solidFill>
                        </a:defRPr>
                      </a:pPr>
                      <a:r>
                        <a:rPr sz="3700"/>
                        <a:t>SaaS app</a:t>
                      </a:r>
                    </a:p>
                  </a:txBody>
                  <a:tcPr marL="50800" marR="50800" marT="50800" marB="50800" anchor="ctr" anchorCtr="0" horzOverflow="overflow">
                    <a:lnL w="12700">
                      <a:solidFill>
                        <a:srgbClr val="8134F7">
                          <a:alpha val="50000"/>
                        </a:srgbClr>
                      </a:solidFill>
                      <a:miter lim="400000"/>
                    </a:lnL>
                    <a:lnR w="12700">
                      <a:solidFill>
                        <a:srgbClr val="8134F7">
                          <a:alpha val="50000"/>
                        </a:srgbClr>
                      </a:solidFill>
                      <a:miter lim="400000"/>
                    </a:lnR>
                    <a:lnT w="25400">
                      <a:solidFill>
                        <a:schemeClr val="accent1">
                          <a:satOff val="24038"/>
                          <a:lumOff val="11059"/>
                        </a:schemeClr>
                      </a:solidFill>
                      <a:miter lim="400000"/>
                    </a:lnT>
                    <a:lnB w="12700">
                      <a:solidFill>
                        <a:srgbClr val="8134F7">
                          <a:alpha val="50000"/>
                        </a:srgbClr>
                      </a:solidFill>
                      <a:miter lim="400000"/>
                    </a:lnB>
                  </a:tcPr>
                </a:tc>
                <a:tc>
                  <a:txBody>
                    <a:bodyPr/>
                    <a:lstStyle/>
                    <a:p>
                      <a:pPr defTabSz="914400">
                        <a:defRPr sz="1800">
                          <a:solidFill>
                            <a:srgbClr val="000000"/>
                          </a:solidFill>
                        </a:defRPr>
                      </a:pPr>
                      <a:r>
                        <a:rPr sz="3800"/>
                        <a:t>On premise/in your cloud</a:t>
                      </a:r>
                    </a:p>
                  </a:txBody>
                  <a:tcPr marL="50800" marR="50800" marT="50800" marB="50800" anchor="ctr" anchorCtr="0" horzOverflow="overflow">
                    <a:lnL w="12700">
                      <a:solidFill>
                        <a:srgbClr val="8134F7">
                          <a:alpha val="50000"/>
                        </a:srgbClr>
                      </a:solidFill>
                      <a:miter lim="400000"/>
                    </a:lnL>
                    <a:lnR w="12700">
                      <a:solidFill>
                        <a:srgbClr val="8134F7">
                          <a:alpha val="50000"/>
                        </a:srgbClr>
                      </a:solidFill>
                      <a:miter lim="400000"/>
                    </a:lnR>
                    <a:lnT w="25400">
                      <a:solidFill>
                        <a:schemeClr val="accent1">
                          <a:satOff val="24038"/>
                          <a:lumOff val="11059"/>
                        </a:schemeClr>
                      </a:solidFill>
                      <a:miter lim="400000"/>
                    </a:lnT>
                    <a:lnB w="12700">
                      <a:solidFill>
                        <a:srgbClr val="8134F7">
                          <a:alpha val="50000"/>
                        </a:srgbClr>
                      </a:solidFill>
                      <a:miter lim="400000"/>
                    </a:lnB>
                  </a:tcPr>
                </a:tc>
              </a:tr>
              <a:tr h="1370872">
                <a:tc>
                  <a:txBody>
                    <a:bodyPr/>
                    <a:lstStyle/>
                    <a:p>
                      <a:pPr defTabSz="914400">
                        <a:defRPr sz="1800">
                          <a:solidFill>
                            <a:srgbClr val="000000"/>
                          </a:solidFill>
                        </a:defRPr>
                      </a:pPr>
                      <a:r>
                        <a:rPr sz="3800"/>
                        <a:t>Infrastructure as Code</a:t>
                      </a:r>
                    </a:p>
                  </a:txBody>
                  <a:tcPr marL="50800" marR="50800" marT="50800" marB="50800" anchor="ctr" anchorCtr="0" horzOverflow="overflow">
                    <a:lnL w="25400">
                      <a:solidFill>
                        <a:schemeClr val="accent1">
                          <a:satOff val="24038"/>
                          <a:lumOff val="11059"/>
                        </a:schemeClr>
                      </a:solidFill>
                      <a:miter lim="400000"/>
                    </a:lnL>
                    <a:lnR w="12700">
                      <a:solidFill>
                        <a:srgbClr val="8134F7">
                          <a:alpha val="50000"/>
                        </a:srgbClr>
                      </a:solidFill>
                      <a:miter lim="400000"/>
                    </a:lnR>
                    <a:lnT w="12700">
                      <a:solidFill>
                        <a:srgbClr val="8134F7">
                          <a:alpha val="50000"/>
                        </a:srgbClr>
                      </a:solidFill>
                      <a:miter lim="400000"/>
                    </a:lnT>
                    <a:lnB w="12700">
                      <a:solidFill>
                        <a:srgbClr val="8134F7">
                          <a:alpha val="50000"/>
                        </a:srgbClr>
                      </a:solidFill>
                      <a:miter lim="400000"/>
                    </a:lnB>
                  </a:tcPr>
                </a:tc>
                <a:tc>
                  <a:txBody>
                    <a:bodyPr/>
                    <a:lstStyle/>
                    <a:p>
                      <a:pPr defTabSz="914400">
                        <a:defRPr sz="1800">
                          <a:solidFill>
                            <a:srgbClr val="000000"/>
                          </a:solidFill>
                        </a:defRPr>
                      </a:pPr>
                      <a:r>
                        <a:rPr sz="3800"/>
                        <a:t>Free for individuals and teams</a:t>
                      </a:r>
                    </a:p>
                  </a:txBody>
                  <a:tcPr marL="50800" marR="50800" marT="50800" marB="50800" anchor="ctr" anchorCtr="0" horzOverflow="overflow">
                    <a:lnL w="12700">
                      <a:solidFill>
                        <a:srgbClr val="8134F7">
                          <a:alpha val="50000"/>
                        </a:srgbClr>
                      </a:solidFill>
                      <a:miter lim="400000"/>
                    </a:lnL>
                    <a:lnR w="12700">
                      <a:solidFill>
                        <a:srgbClr val="8134F7">
                          <a:alpha val="50000"/>
                        </a:srgbClr>
                      </a:solidFill>
                      <a:miter lim="400000"/>
                    </a:lnR>
                    <a:lnT w="12700">
                      <a:solidFill>
                        <a:srgbClr val="8134F7">
                          <a:alpha val="50000"/>
                        </a:srgbClr>
                      </a:solidFill>
                      <a:miter lim="400000"/>
                    </a:lnT>
                    <a:lnB w="12700">
                      <a:solidFill>
                        <a:srgbClr val="8134F7">
                          <a:alpha val="50000"/>
                        </a:srgbClr>
                      </a:solidFill>
                      <a:miter lim="400000"/>
                    </a:lnB>
                  </a:tcPr>
                </a:tc>
                <a:tc>
                  <a:txBody>
                    <a:bodyPr/>
                    <a:lstStyle/>
                    <a:p>
                      <a:pPr defTabSz="914400">
                        <a:defRPr sz="1800">
                          <a:solidFill>
                            <a:srgbClr val="000000"/>
                          </a:solidFill>
                        </a:defRPr>
                      </a:pPr>
                      <a:r>
                        <a:rPr sz="3800"/>
                        <a:t>Workspace &amp; team management</a:t>
                      </a:r>
                    </a:p>
                  </a:txBody>
                  <a:tcPr marL="50800" marR="50800" marT="50800" marB="50800" anchor="ctr" anchorCtr="0" horzOverflow="overflow">
                    <a:lnL w="12700">
                      <a:solidFill>
                        <a:srgbClr val="8134F7">
                          <a:alpha val="50000"/>
                        </a:srgbClr>
                      </a:solidFill>
                      <a:miter lim="400000"/>
                    </a:lnL>
                    <a:lnR w="12700">
                      <a:solidFill>
                        <a:srgbClr val="8134F7">
                          <a:alpha val="50000"/>
                        </a:srgbClr>
                      </a:solidFill>
                      <a:miter lim="400000"/>
                    </a:lnR>
                    <a:lnT w="12700">
                      <a:solidFill>
                        <a:srgbClr val="8134F7">
                          <a:alpha val="50000"/>
                        </a:srgbClr>
                      </a:solidFill>
                      <a:miter lim="400000"/>
                    </a:lnT>
                    <a:lnB w="12700">
                      <a:solidFill>
                        <a:srgbClr val="8134F7">
                          <a:alpha val="50000"/>
                        </a:srgbClr>
                      </a:solidFill>
                      <a:miter lim="400000"/>
                    </a:lnB>
                  </a:tcPr>
                </a:tc>
              </a:tr>
              <a:tr h="1370872">
                <a:tc>
                  <a:txBody>
                    <a:bodyPr/>
                    <a:lstStyle/>
                    <a:p>
                      <a:pPr defTabSz="914400">
                        <a:defRPr sz="1800">
                          <a:solidFill>
                            <a:srgbClr val="000000"/>
                          </a:solidFill>
                        </a:defRPr>
                      </a:pPr>
                      <a:r>
                        <a:rPr sz="3800"/>
                        <a:t>Open Source</a:t>
                      </a:r>
                    </a:p>
                  </a:txBody>
                  <a:tcPr marL="50800" marR="50800" marT="50800" marB="50800" anchor="ctr" anchorCtr="0" horzOverflow="overflow">
                    <a:lnL w="25400">
                      <a:solidFill>
                        <a:schemeClr val="accent1">
                          <a:satOff val="24038"/>
                          <a:lumOff val="11059"/>
                        </a:schemeClr>
                      </a:solidFill>
                      <a:miter lim="400000"/>
                    </a:lnL>
                    <a:lnR w="12700">
                      <a:solidFill>
                        <a:srgbClr val="8134F7">
                          <a:alpha val="50000"/>
                        </a:srgbClr>
                      </a:solidFill>
                      <a:miter lim="400000"/>
                    </a:lnR>
                    <a:lnT w="12700">
                      <a:solidFill>
                        <a:srgbClr val="8134F7">
                          <a:alpha val="50000"/>
                        </a:srgbClr>
                      </a:solidFill>
                      <a:miter lim="400000"/>
                    </a:lnT>
                    <a:lnB w="12700">
                      <a:solidFill>
                        <a:srgbClr val="8134F7">
                          <a:alpha val="50000"/>
                        </a:srgbClr>
                      </a:solidFill>
                      <a:miter lim="400000"/>
                    </a:lnB>
                  </a:tcPr>
                </a:tc>
                <a:tc>
                  <a:txBody>
                    <a:bodyPr/>
                    <a:lstStyle/>
                    <a:p>
                      <a:pPr defTabSz="914400">
                        <a:defRPr sz="1800">
                          <a:solidFill>
                            <a:srgbClr val="000000"/>
                          </a:solidFill>
                        </a:defRPr>
                      </a:pPr>
                      <a:r>
                        <a:rPr sz="3800"/>
                        <a:t>Remote state</a:t>
                      </a:r>
                    </a:p>
                  </a:txBody>
                  <a:tcPr marL="50800" marR="50800" marT="50800" marB="50800" anchor="ctr" anchorCtr="0" horzOverflow="overflow">
                    <a:lnL w="12700">
                      <a:solidFill>
                        <a:srgbClr val="8134F7">
                          <a:alpha val="50000"/>
                        </a:srgbClr>
                      </a:solidFill>
                      <a:miter lim="400000"/>
                    </a:lnL>
                    <a:lnR w="12700">
                      <a:solidFill>
                        <a:srgbClr val="8134F7">
                          <a:alpha val="50000"/>
                        </a:srgbClr>
                      </a:solidFill>
                      <a:miter lim="400000"/>
                    </a:lnR>
                    <a:lnT w="12700">
                      <a:solidFill>
                        <a:srgbClr val="8134F7">
                          <a:alpha val="50000"/>
                        </a:srgbClr>
                      </a:solidFill>
                      <a:miter lim="400000"/>
                    </a:lnT>
                    <a:lnB w="12700">
                      <a:solidFill>
                        <a:srgbClr val="8134F7">
                          <a:alpha val="50000"/>
                        </a:srgbClr>
                      </a:solidFill>
                      <a:miter lim="400000"/>
                    </a:lnB>
                  </a:tcPr>
                </a:tc>
                <a:tc>
                  <a:txBody>
                    <a:bodyPr/>
                    <a:lstStyle/>
                    <a:p>
                      <a:pPr defTabSz="914400">
                        <a:defRPr sz="1800">
                          <a:solidFill>
                            <a:srgbClr val="000000"/>
                          </a:solidFill>
                        </a:defRPr>
                      </a:pPr>
                      <a:r>
                        <a:rPr sz="3800"/>
                        <a:t>Governance and policy features</a:t>
                      </a:r>
                    </a:p>
                  </a:txBody>
                  <a:tcPr marL="50800" marR="50800" marT="50800" marB="50800" anchor="ctr" anchorCtr="0" horzOverflow="overflow">
                    <a:lnL w="12700">
                      <a:solidFill>
                        <a:srgbClr val="8134F7">
                          <a:alpha val="50000"/>
                        </a:srgbClr>
                      </a:solidFill>
                      <a:miter lim="400000"/>
                    </a:lnL>
                    <a:lnR w="12700">
                      <a:solidFill>
                        <a:srgbClr val="8134F7">
                          <a:alpha val="50000"/>
                        </a:srgbClr>
                      </a:solidFill>
                      <a:miter lim="400000"/>
                    </a:lnR>
                    <a:lnT w="12700">
                      <a:solidFill>
                        <a:srgbClr val="8134F7">
                          <a:alpha val="50000"/>
                        </a:srgbClr>
                      </a:solidFill>
                      <a:miter lim="400000"/>
                    </a:lnT>
                    <a:lnB w="12700">
                      <a:solidFill>
                        <a:srgbClr val="8134F7">
                          <a:alpha val="50000"/>
                        </a:srgbClr>
                      </a:solidFill>
                      <a:miter lim="400000"/>
                    </a:lnB>
                  </a:tcPr>
                </a:tc>
              </a:tr>
              <a:tr h="1370872">
                <a:tc>
                  <a:txBody>
                    <a:bodyPr/>
                    <a:lstStyle/>
                    <a:p>
                      <a:pPr defTabSz="914400">
                        <a:defRPr sz="1800">
                          <a:solidFill>
                            <a:srgbClr val="000000"/>
                          </a:solidFill>
                        </a:defRPr>
                      </a:pPr>
                      <a:r>
                        <a:rPr sz="3800"/>
                        <a:t>150+ Providers</a:t>
                      </a:r>
                    </a:p>
                  </a:txBody>
                  <a:tcPr marL="50800" marR="50800" marT="50800" marB="50800" anchor="ctr" anchorCtr="0" horzOverflow="overflow">
                    <a:lnL w="25400">
                      <a:solidFill>
                        <a:schemeClr val="accent1">
                          <a:satOff val="24038"/>
                          <a:lumOff val="11059"/>
                        </a:schemeClr>
                      </a:solidFill>
                      <a:miter lim="400000"/>
                    </a:lnL>
                    <a:lnR w="12700">
                      <a:solidFill>
                        <a:srgbClr val="8134F7">
                          <a:alpha val="50000"/>
                        </a:srgbClr>
                      </a:solidFill>
                      <a:miter lim="400000"/>
                    </a:lnR>
                    <a:lnT w="12700">
                      <a:solidFill>
                        <a:srgbClr val="8134F7">
                          <a:alpha val="50000"/>
                        </a:srgbClr>
                      </a:solidFill>
                      <a:miter lim="400000"/>
                    </a:lnT>
                    <a:lnB w="12700">
                      <a:solidFill>
                        <a:srgbClr val="8134F7">
                          <a:alpha val="50000"/>
                        </a:srgbClr>
                      </a:solidFill>
                      <a:miter lim="400000"/>
                    </a:lnB>
                  </a:tcPr>
                </a:tc>
                <a:tc>
                  <a:txBody>
                    <a:bodyPr/>
                    <a:lstStyle/>
                    <a:p>
                      <a:pPr defTabSz="914400">
                        <a:defRPr sz="1800">
                          <a:solidFill>
                            <a:srgbClr val="000000"/>
                          </a:solidFill>
                        </a:defRPr>
                      </a:pPr>
                      <a:r>
                        <a:rPr sz="3800"/>
                        <a:t>Version Control System Integration</a:t>
                      </a:r>
                    </a:p>
                  </a:txBody>
                  <a:tcPr marL="50800" marR="50800" marT="50800" marB="50800" anchor="ctr" anchorCtr="0" horzOverflow="overflow">
                    <a:lnL w="12700">
                      <a:solidFill>
                        <a:srgbClr val="8134F7">
                          <a:alpha val="50000"/>
                        </a:srgbClr>
                      </a:solidFill>
                      <a:miter lim="400000"/>
                    </a:lnL>
                    <a:lnR w="12700">
                      <a:solidFill>
                        <a:srgbClr val="8134F7">
                          <a:alpha val="50000"/>
                        </a:srgbClr>
                      </a:solidFill>
                      <a:miter lim="400000"/>
                    </a:lnR>
                    <a:lnT w="12700">
                      <a:solidFill>
                        <a:srgbClr val="8134F7">
                          <a:alpha val="50000"/>
                        </a:srgbClr>
                      </a:solidFill>
                      <a:miter lim="400000"/>
                    </a:lnT>
                    <a:lnB w="12700">
                      <a:solidFill>
                        <a:srgbClr val="8134F7">
                          <a:alpha val="50000"/>
                        </a:srgbClr>
                      </a:solidFill>
                      <a:miter lim="400000"/>
                    </a:lnB>
                  </a:tcPr>
                </a:tc>
                <a:tc>
                  <a:txBody>
                    <a:bodyPr/>
                    <a:lstStyle/>
                    <a:p>
                      <a:pPr defTabSz="914400">
                        <a:defRPr sz="1800">
                          <a:solidFill>
                            <a:srgbClr val="000000"/>
                          </a:solidFill>
                        </a:defRPr>
                      </a:pPr>
                      <a:r>
                        <a:rPr sz="3800"/>
                        <a:t>Private module registry</a:t>
                      </a:r>
                    </a:p>
                  </a:txBody>
                  <a:tcPr marL="50800" marR="50800" marT="50800" marB="50800" anchor="ctr" anchorCtr="0" horzOverflow="overflow">
                    <a:lnL w="12700">
                      <a:solidFill>
                        <a:srgbClr val="8134F7">
                          <a:alpha val="50000"/>
                        </a:srgbClr>
                      </a:solidFill>
                      <a:miter lim="400000"/>
                    </a:lnL>
                    <a:lnR w="12700">
                      <a:solidFill>
                        <a:srgbClr val="8134F7">
                          <a:alpha val="50000"/>
                        </a:srgbClr>
                      </a:solidFill>
                      <a:miter lim="400000"/>
                    </a:lnR>
                    <a:lnT w="12700">
                      <a:solidFill>
                        <a:srgbClr val="8134F7">
                          <a:alpha val="50000"/>
                        </a:srgbClr>
                      </a:solidFill>
                      <a:miter lim="400000"/>
                    </a:lnT>
                    <a:lnB w="12700">
                      <a:solidFill>
                        <a:srgbClr val="8134F7">
                          <a:alpha val="50000"/>
                        </a:srgbClr>
                      </a:solidFill>
                      <a:miter lim="400000"/>
                    </a:lnB>
                  </a:tcPr>
                </a:tc>
              </a:tr>
              <a:tr h="1370872">
                <a:tc>
                  <a:txBody>
                    <a:bodyPr/>
                    <a:lstStyle/>
                    <a:p>
                      <a:pPr defTabSz="914400">
                        <a:defRPr sz="1800">
                          <a:solidFill>
                            <a:srgbClr val="000000"/>
                          </a:solidFill>
                        </a:defRPr>
                      </a:pPr>
                      <a:r>
                        <a:rPr sz="3800"/>
                        <a:t>Module Registry</a:t>
                      </a:r>
                    </a:p>
                  </a:txBody>
                  <a:tcPr marL="50800" marR="50800" marT="50800" marB="50800" anchor="ctr" anchorCtr="0" horzOverflow="overflow">
                    <a:lnL w="25400">
                      <a:solidFill>
                        <a:schemeClr val="accent1">
                          <a:satOff val="24038"/>
                          <a:lumOff val="11059"/>
                        </a:schemeClr>
                      </a:solidFill>
                      <a:miter lim="400000"/>
                    </a:lnL>
                    <a:lnR w="12700">
                      <a:solidFill>
                        <a:srgbClr val="8134F7">
                          <a:alpha val="50000"/>
                        </a:srgbClr>
                      </a:solidFill>
                      <a:miter lim="400000"/>
                    </a:lnR>
                    <a:lnT w="12700">
                      <a:solidFill>
                        <a:srgbClr val="8134F7">
                          <a:alpha val="50000"/>
                        </a:srgbClr>
                      </a:solidFill>
                      <a:miter lim="400000"/>
                    </a:lnT>
                    <a:lnB w="12700">
                      <a:solidFill>
                        <a:srgbClr val="8134F7">
                          <a:alpha val="50000"/>
                        </a:srgbClr>
                      </a:solidFill>
                      <a:miter lim="400000"/>
                    </a:lnB>
                  </a:tcPr>
                </a:tc>
                <a:tc>
                  <a:txBody>
                    <a:bodyPr/>
                    <a:lstStyle/>
                    <a:p>
                      <a:pPr defTabSz="914400">
                        <a:defRPr sz="3800">
                          <a:solidFill>
                            <a:srgbClr val="000000"/>
                          </a:solidFill>
                        </a:defRPr>
                      </a:pPr>
                    </a:p>
                  </a:txBody>
                  <a:tcPr marL="50800" marR="50800" marT="50800" marB="50800" anchor="ctr" anchorCtr="0" horzOverflow="overflow">
                    <a:lnL w="12700">
                      <a:solidFill>
                        <a:srgbClr val="8134F7">
                          <a:alpha val="50000"/>
                        </a:srgbClr>
                      </a:solidFill>
                      <a:miter lim="400000"/>
                    </a:lnL>
                    <a:lnR w="12700">
                      <a:solidFill>
                        <a:srgbClr val="8134F7">
                          <a:alpha val="50000"/>
                        </a:srgbClr>
                      </a:solidFill>
                      <a:miter lim="400000"/>
                    </a:lnR>
                    <a:lnT w="12700">
                      <a:solidFill>
                        <a:srgbClr val="8134F7">
                          <a:alpha val="50000"/>
                        </a:srgbClr>
                      </a:solidFill>
                      <a:miter lim="400000"/>
                    </a:lnT>
                    <a:lnB w="12700">
                      <a:solidFill>
                        <a:srgbClr val="8134F7">
                          <a:alpha val="50000"/>
                        </a:srgbClr>
                      </a:solidFill>
                      <a:miter lim="400000"/>
                    </a:lnB>
                    <a:solidFill>
                      <a:schemeClr val="accent1">
                        <a:satOff val="24038"/>
                        <a:lumOff val="11059"/>
                        <a:alpha val="10000"/>
                      </a:schemeClr>
                    </a:solidFill>
                  </a:tcPr>
                </a:tc>
                <a:tc>
                  <a:txBody>
                    <a:bodyPr/>
                    <a:lstStyle/>
                    <a:p>
                      <a:pPr defTabSz="914400">
                        <a:defRPr sz="3800">
                          <a:solidFill>
                            <a:srgbClr val="000000"/>
                          </a:solidFill>
                        </a:defRPr>
                      </a:pPr>
                    </a:p>
                  </a:txBody>
                  <a:tcPr marL="50800" marR="50800" marT="50800" marB="50800" anchor="ctr" anchorCtr="0" horzOverflow="overflow">
                    <a:lnL w="12700">
                      <a:solidFill>
                        <a:srgbClr val="8134F7">
                          <a:alpha val="50000"/>
                        </a:srgbClr>
                      </a:solidFill>
                      <a:miter lim="400000"/>
                    </a:lnL>
                    <a:lnR w="12700">
                      <a:solidFill>
                        <a:srgbClr val="8134F7">
                          <a:alpha val="50000"/>
                        </a:srgbClr>
                      </a:solidFill>
                      <a:miter lim="400000"/>
                    </a:lnR>
                    <a:lnT w="12700">
                      <a:solidFill>
                        <a:srgbClr val="8134F7">
                          <a:alpha val="50000"/>
                        </a:srgbClr>
                      </a:solidFill>
                      <a:miter lim="400000"/>
                    </a:lnT>
                    <a:lnB w="12700">
                      <a:solidFill>
                        <a:srgbClr val="8134F7">
                          <a:alpha val="50000"/>
                        </a:srgbClr>
                      </a:solidFill>
                      <a:miter lim="400000"/>
                    </a:lnB>
                    <a:solidFill>
                      <a:schemeClr val="accent1">
                        <a:satOff val="24038"/>
                        <a:lumOff val="11059"/>
                        <a:alpha val="10000"/>
                      </a:schemeClr>
                    </a:solidFill>
                  </a:tcPr>
                </a:tc>
              </a:tr>
            </a:tbl>
          </a:graphicData>
        </a:graphic>
      </p:graphicFrame>
      <p:sp>
        <p:nvSpPr>
          <p:cNvPr id="1904"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08" name="tfe-state.png" descr="tfe-state.png"/>
          <p:cNvPicPr>
            <a:picLocks noChangeAspect="1"/>
          </p:cNvPicPr>
          <p:nvPr/>
        </p:nvPicPr>
        <p:blipFill>
          <a:blip r:embed="rId3">
            <a:extLst/>
          </a:blip>
          <a:stretch>
            <a:fillRect/>
          </a:stretch>
        </p:blipFill>
        <p:spPr>
          <a:xfrm>
            <a:off x="3048000" y="1143000"/>
            <a:ext cx="18288000" cy="11430000"/>
          </a:xfrm>
          <a:prstGeom prst="rect">
            <a:avLst/>
          </a:prstGeom>
          <a:ln w="12700">
            <a:miter lim="400000"/>
          </a:ln>
        </p:spPr>
      </p:pic>
      <p:sp>
        <p:nvSpPr>
          <p:cNvPr id="1909"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3" name="Transitioning from Local to Remote"/>
          <p:cNvSpPr txBox="1"/>
          <p:nvPr>
            <p:ph type="title"/>
          </p:nvPr>
        </p:nvSpPr>
        <p:spPr>
          <a:prstGeom prst="rect">
            <a:avLst/>
          </a:prstGeom>
        </p:spPr>
        <p:txBody>
          <a:bodyPr/>
          <a:lstStyle/>
          <a:p>
            <a:pPr/>
            <a:r>
              <a:t>Transitioning from Local to Remote</a:t>
            </a:r>
          </a:p>
        </p:txBody>
      </p:sp>
      <p:sp>
        <p:nvSpPr>
          <p:cNvPr id="1914" name="Transitioning is a one-time operation…"/>
          <p:cNvSpPr txBox="1"/>
          <p:nvPr>
            <p:ph type="body" idx="1"/>
          </p:nvPr>
        </p:nvSpPr>
        <p:spPr>
          <a:prstGeom prst="rect">
            <a:avLst/>
          </a:prstGeom>
        </p:spPr>
        <p:txBody>
          <a:bodyPr/>
          <a:lstStyle/>
          <a:p>
            <a:pPr/>
            <a:r>
              <a:t>Transitioning is a one-time operation</a:t>
            </a:r>
          </a:p>
          <a:p>
            <a:pPr/>
            <a:r>
              <a:t>After configured, Terraform will no longer store local state</a:t>
            </a:r>
          </a:p>
          <a:p>
            <a:pPr/>
            <a:r>
              <a:t>The </a:t>
            </a:r>
            <a:r>
              <a:rPr>
                <a:latin typeface="Courier"/>
                <a:ea typeface="Courier"/>
                <a:cs typeface="Courier"/>
                <a:sym typeface="Courier"/>
              </a:rPr>
              <a:t>terraform</a:t>
            </a:r>
            <a:r>
              <a:t> stanza declares the configuration alongside resources</a:t>
            </a:r>
          </a:p>
        </p:txBody>
      </p:sp>
      <p:sp>
        <p:nvSpPr>
          <p:cNvPr id="1915"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917" name="terraform {…"/>
          <p:cNvSpPr txBox="1"/>
          <p:nvPr>
            <p:ph type="body" idx="13"/>
          </p:nvPr>
        </p:nvSpPr>
        <p:spPr>
          <a:xfrm>
            <a:off x="5672772" y="1673256"/>
            <a:ext cx="17649350" cy="4368801"/>
          </a:xfrm>
          <a:prstGeom prst="rect">
            <a:avLst/>
          </a:prstGeom>
          <a:extLst>
            <a:ext uri="{C572A759-6A51-4108-AA02-DFA0A04FC94B}">
              <ma14:wrappingTextBoxFlag xmlns:ma14="http://schemas.microsoft.com/office/mac/drawingml/2011/main" val="1"/>
            </a:ext>
          </a:extLst>
        </p:spPr>
        <p:txBody>
          <a:bodyPr/>
          <a:lstStyle/>
          <a:p>
            <a:pPr defTabSz="642937">
              <a:lnSpc>
                <a:spcPct val="100000"/>
              </a:lnSpc>
              <a:spcBef>
                <a:spcPts val="0"/>
              </a:spcBef>
              <a:defRPr sz="4000">
                <a:solidFill>
                  <a:srgbClr val="0222B9"/>
                </a:solidFill>
                <a:latin typeface="Courier"/>
                <a:ea typeface="Courier"/>
                <a:cs typeface="Courier"/>
                <a:sym typeface="Courier"/>
              </a:defRPr>
            </a:pPr>
            <a:r>
              <a:t>terraform</a:t>
            </a:r>
            <a:r>
              <a:rPr>
                <a:solidFill>
                  <a:srgbClr val="000000"/>
                </a:solidFill>
              </a:rPr>
              <a:t> {</a:t>
            </a:r>
            <a:endParaRPr>
              <a:solidFill>
                <a:srgbClr val="000000"/>
              </a:solidFill>
            </a:endParaRPr>
          </a:p>
          <a:p>
            <a:pPr defTabSz="642937">
              <a:lnSpc>
                <a:spcPct val="100000"/>
              </a:lnSpc>
              <a:spcBef>
                <a:spcPts val="0"/>
              </a:spcBef>
              <a:defRPr sz="4000">
                <a:solidFill>
                  <a:srgbClr val="BA6900"/>
                </a:solidFill>
                <a:latin typeface="Courier"/>
                <a:ea typeface="Courier"/>
                <a:cs typeface="Courier"/>
                <a:sym typeface="Courier"/>
              </a:defRPr>
            </a:pPr>
            <a:r>
              <a:rPr>
                <a:solidFill>
                  <a:srgbClr val="000000"/>
                </a:solidFill>
              </a:rPr>
              <a:t>  </a:t>
            </a:r>
            <a:r>
              <a:rPr>
                <a:solidFill>
                  <a:srgbClr val="0222B9"/>
                </a:solidFill>
              </a:rPr>
              <a:t>backend</a:t>
            </a:r>
            <a:r>
              <a:rPr>
                <a:solidFill>
                  <a:srgbClr val="000000"/>
                </a:solidFill>
              </a:rPr>
              <a:t> </a:t>
            </a:r>
            <a:r>
              <a:t>"consul"</a:t>
            </a:r>
            <a:r>
              <a:rPr>
                <a:solidFill>
                  <a:srgbClr val="000000"/>
                </a:solidFill>
              </a:rPr>
              <a:t> {</a:t>
            </a:r>
            <a:endParaRPr>
              <a:solidFill>
                <a:srgbClr val="000000"/>
              </a:solidFill>
            </a:endParaRPr>
          </a:p>
          <a:p>
            <a:pPr defTabSz="642937">
              <a:lnSpc>
                <a:spcPct val="100000"/>
              </a:lnSpc>
              <a:spcBef>
                <a:spcPts val="0"/>
              </a:spcBef>
              <a:defRPr sz="4000">
                <a:solidFill>
                  <a:srgbClr val="BA6900"/>
                </a:solidFill>
                <a:latin typeface="Courier"/>
                <a:ea typeface="Courier"/>
                <a:cs typeface="Courier"/>
                <a:sym typeface="Courier"/>
              </a:defRPr>
            </a:pPr>
            <a:r>
              <a:rPr>
                <a:solidFill>
                  <a:srgbClr val="1FA4FF"/>
                </a:solidFill>
              </a:rPr>
              <a:t>    address</a:t>
            </a:r>
            <a:r>
              <a:rPr>
                <a:solidFill>
                  <a:srgbClr val="000000"/>
                </a:solidFill>
              </a:rPr>
              <a:t> = </a:t>
            </a:r>
            <a:r>
              <a:t>"demo.consul.io"</a:t>
            </a:r>
            <a:endParaRPr>
              <a:solidFill>
                <a:srgbClr val="000000"/>
              </a:solidFill>
            </a:endParaRPr>
          </a:p>
          <a:p>
            <a:pPr defTabSz="642937">
              <a:lnSpc>
                <a:spcPct val="100000"/>
              </a:lnSpc>
              <a:spcBef>
                <a:spcPts val="0"/>
              </a:spcBef>
              <a:defRPr sz="4000">
                <a:solidFill>
                  <a:srgbClr val="1FA4FF"/>
                </a:solidFill>
                <a:latin typeface="Courier"/>
                <a:ea typeface="Courier"/>
                <a:cs typeface="Courier"/>
                <a:sym typeface="Courier"/>
              </a:defRPr>
            </a:pPr>
            <a:r>
              <a:t>    path</a:t>
            </a:r>
            <a:r>
              <a:rPr>
                <a:solidFill>
                  <a:srgbClr val="000000"/>
                </a:solidFill>
              </a:rPr>
              <a:t>    = </a:t>
            </a:r>
            <a:r>
              <a:rPr>
                <a:solidFill>
                  <a:srgbClr val="BA6900"/>
                </a:solidFill>
              </a:rPr>
              <a:t>"tfdocs"</a:t>
            </a:r>
            <a:endParaRPr>
              <a:solidFill>
                <a:srgbClr val="000000"/>
              </a:solidFill>
            </a:endParaRPr>
          </a:p>
          <a:p>
            <a:pPr defTabSz="642937">
              <a:lnSpc>
                <a:spcPct val="100000"/>
              </a:lnSpc>
              <a:spcBef>
                <a:spcPts val="0"/>
              </a:spcBef>
              <a:defRPr sz="4000">
                <a:latin typeface="Courier"/>
                <a:ea typeface="Courier"/>
                <a:cs typeface="Courier"/>
                <a:sym typeface="Courier"/>
              </a:defRPr>
            </a:pPr>
            <a:r>
              <a:t>  }</a:t>
            </a:r>
          </a:p>
          <a:p>
            <a:pPr defTabSz="642937">
              <a:lnSpc>
                <a:spcPct val="100000"/>
              </a:lnSpc>
              <a:spcBef>
                <a:spcPts val="0"/>
              </a:spcBef>
              <a:defRPr sz="4000">
                <a:latin typeface="Courier"/>
                <a:ea typeface="Courier"/>
                <a:cs typeface="Courier"/>
                <a:sym typeface="Courier"/>
              </a:defRPr>
            </a:pPr>
            <a:r>
              <a:t>}</a:t>
            </a:r>
          </a:p>
        </p:txBody>
      </p:sp>
      <p:sp>
        <p:nvSpPr>
          <p:cNvPr id="1918" name="code editor"/>
          <p:cNvSpPr txBox="1"/>
          <p:nvPr>
            <p:ph type="body" idx="14"/>
          </p:nvPr>
        </p:nvSpPr>
        <p:spPr>
          <a:prstGeom prst="rect">
            <a:avLst/>
          </a:prstGeom>
        </p:spPr>
        <p:txBody>
          <a:bodyPr/>
          <a:lstStyle/>
          <a:p>
            <a:pPr/>
            <a:r>
              <a:t>code editor</a:t>
            </a:r>
          </a:p>
        </p:txBody>
      </p:sp>
      <p:sp>
        <p:nvSpPr>
          <p:cNvPr id="1919"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1" name="remote config"/>
          <p:cNvSpPr txBox="1"/>
          <p:nvPr>
            <p:ph type="body" idx="14"/>
          </p:nvPr>
        </p:nvSpPr>
        <p:spPr>
          <a:prstGeom prst="rect">
            <a:avLst/>
          </a:prstGeom>
        </p:spPr>
        <p:txBody>
          <a:bodyPr/>
          <a:lstStyle/>
          <a:p>
            <a:pPr/>
            <a:r>
              <a:t>remote config</a:t>
            </a:r>
          </a:p>
        </p:txBody>
      </p:sp>
      <p:sp>
        <p:nvSpPr>
          <p:cNvPr id="1922" name="terraform {…"/>
          <p:cNvSpPr txBox="1"/>
          <p:nvPr>
            <p:ph type="body" idx="13"/>
          </p:nvPr>
        </p:nvSpPr>
        <p:spPr>
          <a:xfrm>
            <a:off x="5672772" y="1673256"/>
            <a:ext cx="17649350" cy="8839201"/>
          </a:xfrm>
          <a:prstGeom prst="rect">
            <a:avLst/>
          </a:prstGeom>
          <a:extLst>
            <a:ext uri="{C572A759-6A51-4108-AA02-DFA0A04FC94B}">
              <ma14:wrappingTextBoxFlag xmlns:ma14="http://schemas.microsoft.com/office/mac/drawingml/2011/main" val="1"/>
            </a:ext>
          </a:extLst>
        </p:spPr>
        <p:txBody>
          <a:bodyPr/>
          <a:lstStyle/>
          <a:p>
            <a:pPr defTabSz="642937">
              <a:lnSpc>
                <a:spcPct val="100000"/>
              </a:lnSpc>
              <a:spcBef>
                <a:spcPts val="0"/>
              </a:spcBef>
              <a:defRPr sz="3600">
                <a:latin typeface="Courier"/>
                <a:ea typeface="Courier"/>
                <a:cs typeface="Courier"/>
                <a:sym typeface="Courier"/>
              </a:defRPr>
            </a:pPr>
            <a:r>
              <a:rPr>
                <a:solidFill>
                  <a:srgbClr val="244FCB"/>
                </a:solidFill>
              </a:rPr>
              <a:t>terraform</a:t>
            </a:r>
            <a:r>
              <a:t> {</a:t>
            </a:r>
          </a:p>
          <a:p>
            <a:pPr defTabSz="642937">
              <a:lnSpc>
                <a:spcPct val="100000"/>
              </a:lnSpc>
              <a:spcBef>
                <a:spcPts val="0"/>
              </a:spcBef>
              <a:defRPr sz="3600">
                <a:latin typeface="Courier"/>
                <a:ea typeface="Courier"/>
                <a:cs typeface="Courier"/>
                <a:sym typeface="Courier"/>
              </a:defRPr>
            </a:pPr>
            <a:r>
              <a:t>  </a:t>
            </a:r>
            <a:r>
              <a:rPr>
                <a:solidFill>
                  <a:srgbClr val="244FCB"/>
                </a:solidFill>
              </a:rPr>
              <a:t>backend</a:t>
            </a:r>
            <a:r>
              <a:t> </a:t>
            </a:r>
            <a:r>
              <a:rPr>
                <a:solidFill>
                  <a:srgbClr val="BA6900"/>
                </a:solidFill>
              </a:rPr>
              <a:t>"remote"</a:t>
            </a:r>
            <a:r>
              <a:t> {</a:t>
            </a:r>
          </a:p>
          <a:p>
            <a:pPr defTabSz="642937">
              <a:lnSpc>
                <a:spcPct val="100000"/>
              </a:lnSpc>
              <a:spcBef>
                <a:spcPts val="0"/>
              </a:spcBef>
              <a:defRPr sz="3600">
                <a:latin typeface="Courier"/>
                <a:ea typeface="Courier"/>
                <a:cs typeface="Courier"/>
                <a:sym typeface="Courier"/>
              </a:defRPr>
            </a:pPr>
            <a:r>
              <a:t>    </a:t>
            </a:r>
            <a:r>
              <a:rPr>
                <a:solidFill>
                  <a:srgbClr val="1FA4FF"/>
                </a:solidFill>
              </a:rPr>
              <a:t>hostname</a:t>
            </a:r>
            <a:r>
              <a:t> = </a:t>
            </a:r>
            <a:r>
              <a:rPr>
                <a:solidFill>
                  <a:srgbClr val="BA6900"/>
                </a:solidFill>
              </a:rPr>
              <a:t>"app.terraform.io"</a:t>
            </a:r>
            <a:endParaRPr>
              <a:solidFill>
                <a:srgbClr val="BA6900"/>
              </a:solidFill>
            </a:endParaRPr>
          </a:p>
          <a:p>
            <a:pPr defTabSz="642937">
              <a:lnSpc>
                <a:spcPct val="100000"/>
              </a:lnSpc>
              <a:spcBef>
                <a:spcPts val="0"/>
              </a:spcBef>
              <a:defRPr sz="3600">
                <a:latin typeface="Courier"/>
                <a:ea typeface="Courier"/>
                <a:cs typeface="Courier"/>
                <a:sym typeface="Courier"/>
              </a:defRPr>
            </a:pPr>
            <a:r>
              <a:t>    </a:t>
            </a:r>
            <a:r>
              <a:rPr>
                <a:solidFill>
                  <a:srgbClr val="1FA4FF"/>
                </a:solidFill>
              </a:rPr>
              <a:t>organization</a:t>
            </a:r>
            <a:r>
              <a:t> = </a:t>
            </a:r>
            <a:r>
              <a:rPr>
                <a:solidFill>
                  <a:srgbClr val="BA6900"/>
                </a:solidFill>
              </a:rPr>
              <a:t>"example-company"</a:t>
            </a:r>
            <a:endParaRPr>
              <a:solidFill>
                <a:srgbClr val="BA6900"/>
              </a:solidFill>
            </a:endParaRPr>
          </a:p>
          <a:p>
            <a:pPr defTabSz="642937">
              <a:lnSpc>
                <a:spcPct val="100000"/>
              </a:lnSpc>
              <a:spcBef>
                <a:spcPts val="0"/>
              </a:spcBef>
              <a:defRPr sz="3600">
                <a:latin typeface="Courier"/>
                <a:ea typeface="Courier"/>
                <a:cs typeface="Courier"/>
                <a:sym typeface="Courier"/>
              </a:defRPr>
            </a:pPr>
          </a:p>
          <a:p>
            <a:pPr defTabSz="642937">
              <a:lnSpc>
                <a:spcPct val="100000"/>
              </a:lnSpc>
              <a:spcBef>
                <a:spcPts val="0"/>
              </a:spcBef>
              <a:defRPr sz="3600">
                <a:latin typeface="Courier"/>
                <a:ea typeface="Courier"/>
                <a:cs typeface="Courier"/>
                <a:sym typeface="Courier"/>
              </a:defRPr>
            </a:pPr>
            <a:r>
              <a:t># Single workspace:</a:t>
            </a:r>
          </a:p>
          <a:p>
            <a:pPr defTabSz="642937">
              <a:lnSpc>
                <a:spcPct val="100000"/>
              </a:lnSpc>
              <a:spcBef>
                <a:spcPts val="0"/>
              </a:spcBef>
              <a:defRPr sz="3600">
                <a:latin typeface="Courier"/>
                <a:ea typeface="Courier"/>
                <a:cs typeface="Courier"/>
                <a:sym typeface="Courier"/>
              </a:defRPr>
            </a:pPr>
            <a:r>
              <a:t>    </a:t>
            </a:r>
            <a:r>
              <a:rPr>
                <a:solidFill>
                  <a:srgbClr val="244FCB"/>
                </a:solidFill>
              </a:rPr>
              <a:t>workspaces</a:t>
            </a:r>
            <a:r>
              <a:t> {</a:t>
            </a:r>
          </a:p>
          <a:p>
            <a:pPr defTabSz="642937">
              <a:lnSpc>
                <a:spcPct val="100000"/>
              </a:lnSpc>
              <a:spcBef>
                <a:spcPts val="0"/>
              </a:spcBef>
              <a:defRPr sz="3600">
                <a:latin typeface="Courier"/>
                <a:ea typeface="Courier"/>
                <a:cs typeface="Courier"/>
                <a:sym typeface="Courier"/>
              </a:defRPr>
            </a:pPr>
            <a:r>
              <a:t>      </a:t>
            </a:r>
            <a:r>
              <a:rPr>
                <a:solidFill>
                  <a:srgbClr val="1FA4FF"/>
                </a:solidFill>
              </a:rPr>
              <a:t>name</a:t>
            </a:r>
            <a:r>
              <a:t> = </a:t>
            </a:r>
            <a:r>
              <a:rPr>
                <a:solidFill>
                  <a:srgbClr val="BA6900"/>
                </a:solidFill>
              </a:rPr>
              <a:t>"my-app-prod"</a:t>
            </a:r>
          </a:p>
          <a:p>
            <a:pPr defTabSz="642937">
              <a:lnSpc>
                <a:spcPct val="100000"/>
              </a:lnSpc>
              <a:spcBef>
                <a:spcPts val="0"/>
              </a:spcBef>
              <a:defRPr sz="3600">
                <a:latin typeface="Courier"/>
                <a:ea typeface="Courier"/>
                <a:cs typeface="Courier"/>
                <a:sym typeface="Courier"/>
              </a:defRPr>
            </a:pPr>
            <a:r>
              <a:t>    }</a:t>
            </a:r>
          </a:p>
          <a:p>
            <a:pPr defTabSz="642937">
              <a:lnSpc>
                <a:spcPct val="100000"/>
              </a:lnSpc>
              <a:spcBef>
                <a:spcPts val="0"/>
              </a:spcBef>
              <a:defRPr sz="3600">
                <a:latin typeface="Courier"/>
                <a:ea typeface="Courier"/>
                <a:cs typeface="Courier"/>
                <a:sym typeface="Courier"/>
              </a:defRPr>
            </a:pPr>
          </a:p>
          <a:p>
            <a:pPr defTabSz="642937">
              <a:lnSpc>
                <a:spcPct val="100000"/>
              </a:lnSpc>
              <a:spcBef>
                <a:spcPts val="0"/>
              </a:spcBef>
              <a:defRPr sz="3600">
                <a:latin typeface="Courier"/>
                <a:ea typeface="Courier"/>
                <a:cs typeface="Courier"/>
                <a:sym typeface="Courier"/>
              </a:defRPr>
            </a:pPr>
            <a:r>
              <a:t># Or use multiple workspaces:</a:t>
            </a:r>
          </a:p>
          <a:p>
            <a:pPr defTabSz="642937">
              <a:lnSpc>
                <a:spcPct val="100000"/>
              </a:lnSpc>
              <a:spcBef>
                <a:spcPts val="0"/>
              </a:spcBef>
              <a:defRPr sz="3600">
                <a:latin typeface="Courier"/>
                <a:ea typeface="Courier"/>
                <a:cs typeface="Courier"/>
                <a:sym typeface="Courier"/>
              </a:defRPr>
            </a:pPr>
            <a:r>
              <a:t>#    </a:t>
            </a:r>
            <a:r>
              <a:rPr>
                <a:solidFill>
                  <a:srgbClr val="244FCB"/>
                </a:solidFill>
              </a:rPr>
              <a:t>workspaces</a:t>
            </a:r>
            <a:r>
              <a:t> {</a:t>
            </a:r>
          </a:p>
          <a:p>
            <a:pPr defTabSz="642937">
              <a:lnSpc>
                <a:spcPct val="100000"/>
              </a:lnSpc>
              <a:spcBef>
                <a:spcPts val="0"/>
              </a:spcBef>
              <a:defRPr sz="3600">
                <a:latin typeface="Courier"/>
                <a:ea typeface="Courier"/>
                <a:cs typeface="Courier"/>
                <a:sym typeface="Courier"/>
              </a:defRPr>
            </a:pPr>
            <a:r>
              <a:t>#      </a:t>
            </a:r>
            <a:r>
              <a:rPr>
                <a:solidFill>
                  <a:srgbClr val="1FA4FF"/>
                </a:solidFill>
              </a:rPr>
              <a:t>prefix</a:t>
            </a:r>
            <a:r>
              <a:t> = </a:t>
            </a:r>
            <a:r>
              <a:rPr>
                <a:solidFill>
                  <a:srgbClr val="BA6900"/>
                </a:solidFill>
              </a:rPr>
              <a:t>"my-app-"</a:t>
            </a:r>
            <a:endParaRPr>
              <a:solidFill>
                <a:srgbClr val="BA6900"/>
              </a:solidFill>
            </a:endParaRPr>
          </a:p>
          <a:p>
            <a:pPr defTabSz="642937">
              <a:lnSpc>
                <a:spcPct val="100000"/>
              </a:lnSpc>
              <a:spcBef>
                <a:spcPts val="0"/>
              </a:spcBef>
              <a:defRPr sz="3600">
                <a:latin typeface="Courier"/>
                <a:ea typeface="Courier"/>
                <a:cs typeface="Courier"/>
                <a:sym typeface="Courier"/>
              </a:defRPr>
            </a:pPr>
            <a:r>
              <a:t>#    }</a:t>
            </a:r>
          </a:p>
          <a:p>
            <a:pPr defTabSz="642937">
              <a:lnSpc>
                <a:spcPct val="100000"/>
              </a:lnSpc>
              <a:spcBef>
                <a:spcPts val="0"/>
              </a:spcBef>
              <a:defRPr sz="3600">
                <a:latin typeface="Courier"/>
                <a:ea typeface="Courier"/>
                <a:cs typeface="Courier"/>
                <a:sym typeface="Courier"/>
              </a:defRPr>
            </a:pPr>
            <a:r>
              <a:t>  }</a:t>
            </a:r>
          </a:p>
          <a:p>
            <a:pPr defTabSz="642937">
              <a:lnSpc>
                <a:spcPct val="100000"/>
              </a:lnSpc>
              <a:spcBef>
                <a:spcPts val="0"/>
              </a:spcBef>
              <a:defRPr sz="3600">
                <a:latin typeface="Courier"/>
                <a:ea typeface="Courier"/>
                <a:cs typeface="Courier"/>
                <a:sym typeface="Courier"/>
              </a:defRPr>
            </a:pPr>
            <a:r>
              <a:t>}</a:t>
            </a:r>
          </a:p>
        </p:txBody>
      </p:sp>
      <p:sp>
        <p:nvSpPr>
          <p:cNvPr id="1923"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7" name="remote config"/>
          <p:cNvSpPr txBox="1"/>
          <p:nvPr>
            <p:ph type="body" idx="14"/>
          </p:nvPr>
        </p:nvSpPr>
        <p:spPr>
          <a:prstGeom prst="rect">
            <a:avLst/>
          </a:prstGeom>
        </p:spPr>
        <p:txBody>
          <a:bodyPr/>
          <a:lstStyle/>
          <a:p>
            <a:pPr/>
            <a:r>
              <a:t>remote config</a:t>
            </a:r>
          </a:p>
        </p:txBody>
      </p:sp>
      <p:sp>
        <p:nvSpPr>
          <p:cNvPr id="1928" name="data &quot;terraform_remote_state&quot; &quot;vpc&quot; {…"/>
          <p:cNvSpPr txBox="1"/>
          <p:nvPr>
            <p:ph type="body" idx="13"/>
          </p:nvPr>
        </p:nvSpPr>
        <p:spPr>
          <a:xfrm>
            <a:off x="5672772" y="1673256"/>
            <a:ext cx="17649350" cy="9931401"/>
          </a:xfrm>
          <a:prstGeom prst="rect">
            <a:avLst/>
          </a:prstGeom>
          <a:extLst>
            <a:ext uri="{C572A759-6A51-4108-AA02-DFA0A04FC94B}">
              <ma14:wrappingTextBoxFlag xmlns:ma14="http://schemas.microsoft.com/office/mac/drawingml/2011/main" val="1"/>
            </a:ext>
          </a:extLst>
        </p:spPr>
        <p:txBody>
          <a:bodyPr/>
          <a:lstStyle/>
          <a:p>
            <a:pPr defTabSz="642937">
              <a:lnSpc>
                <a:spcPct val="100000"/>
              </a:lnSpc>
              <a:spcBef>
                <a:spcPts val="0"/>
              </a:spcBef>
              <a:defRPr sz="3600">
                <a:solidFill>
                  <a:srgbClr val="BA6900"/>
                </a:solidFill>
                <a:latin typeface="Courier"/>
                <a:ea typeface="Courier"/>
                <a:cs typeface="Courier"/>
                <a:sym typeface="Courier"/>
              </a:defRPr>
            </a:pPr>
            <a:r>
              <a:rPr>
                <a:solidFill>
                  <a:srgbClr val="0222B9"/>
                </a:solidFill>
              </a:rPr>
              <a:t>data</a:t>
            </a:r>
            <a:r>
              <a:rPr>
                <a:solidFill>
                  <a:srgbClr val="000000"/>
                </a:solidFill>
              </a:rPr>
              <a:t> </a:t>
            </a:r>
            <a:r>
              <a:t>"terraform_remote_state" "vpc"</a:t>
            </a:r>
            <a:r>
              <a:rPr>
                <a:solidFill>
                  <a:srgbClr val="000000"/>
                </a:solidFill>
              </a:rPr>
              <a:t> {</a:t>
            </a:r>
            <a:endParaRPr>
              <a:solidFill>
                <a:srgbClr val="000000"/>
              </a:solidFill>
            </a:endParaRPr>
          </a:p>
          <a:p>
            <a:pPr defTabSz="642937">
              <a:lnSpc>
                <a:spcPct val="100000"/>
              </a:lnSpc>
              <a:spcBef>
                <a:spcPts val="0"/>
              </a:spcBef>
              <a:defRPr sz="3600">
                <a:solidFill>
                  <a:srgbClr val="1FA4FF"/>
                </a:solidFill>
                <a:latin typeface="Courier"/>
                <a:ea typeface="Courier"/>
                <a:cs typeface="Courier"/>
                <a:sym typeface="Courier"/>
              </a:defRPr>
            </a:pPr>
            <a:r>
              <a:t>  backend</a:t>
            </a:r>
            <a:r>
              <a:rPr>
                <a:solidFill>
                  <a:srgbClr val="000000"/>
                </a:solidFill>
              </a:rPr>
              <a:t> = </a:t>
            </a:r>
            <a:r>
              <a:rPr>
                <a:solidFill>
                  <a:srgbClr val="BA6900"/>
                </a:solidFill>
              </a:rPr>
              <a:t>"remote"</a:t>
            </a:r>
            <a:endParaRPr>
              <a:solidFill>
                <a:srgbClr val="BA6900"/>
              </a:solidFill>
            </a:endParaRPr>
          </a:p>
          <a:p>
            <a:pPr defTabSz="642937">
              <a:lnSpc>
                <a:spcPct val="100000"/>
              </a:lnSpc>
              <a:spcBef>
                <a:spcPts val="0"/>
              </a:spcBef>
              <a:defRPr sz="3600">
                <a:solidFill>
                  <a:srgbClr val="1FA4FF"/>
                </a:solidFill>
                <a:latin typeface="Courier"/>
                <a:ea typeface="Courier"/>
                <a:cs typeface="Courier"/>
                <a:sym typeface="Courier"/>
              </a:defRPr>
            </a:pPr>
            <a:endParaRPr>
              <a:solidFill>
                <a:srgbClr val="000000"/>
              </a:solidFill>
            </a:endParaRPr>
          </a:p>
          <a:p>
            <a:pPr defTabSz="642937">
              <a:lnSpc>
                <a:spcPct val="100000"/>
              </a:lnSpc>
              <a:spcBef>
                <a:spcPts val="0"/>
              </a:spcBef>
              <a:defRPr sz="3600">
                <a:solidFill>
                  <a:srgbClr val="0222B9"/>
                </a:solidFill>
                <a:latin typeface="Courier"/>
                <a:ea typeface="Courier"/>
                <a:cs typeface="Courier"/>
                <a:sym typeface="Courier"/>
              </a:defRPr>
            </a:pPr>
            <a:r>
              <a:rPr>
                <a:solidFill>
                  <a:srgbClr val="000000"/>
                </a:solidFill>
              </a:rPr>
              <a:t>  </a:t>
            </a:r>
            <a:r>
              <a:t>config</a:t>
            </a:r>
            <a:r>
              <a:rPr>
                <a:solidFill>
                  <a:srgbClr val="000000"/>
                </a:solidFill>
              </a:rPr>
              <a:t> {</a:t>
            </a:r>
            <a:endParaRPr>
              <a:solidFill>
                <a:srgbClr val="000000"/>
              </a:solidFill>
            </a:endParaRPr>
          </a:p>
          <a:p>
            <a:pPr defTabSz="642937">
              <a:lnSpc>
                <a:spcPct val="100000"/>
              </a:lnSpc>
              <a:spcBef>
                <a:spcPts val="0"/>
              </a:spcBef>
              <a:defRPr sz="3600">
                <a:solidFill>
                  <a:srgbClr val="BA6900"/>
                </a:solidFill>
                <a:latin typeface="Courier"/>
                <a:ea typeface="Courier"/>
                <a:cs typeface="Courier"/>
                <a:sym typeface="Courier"/>
              </a:defRPr>
            </a:pPr>
            <a:r>
              <a:rPr>
                <a:solidFill>
                  <a:srgbClr val="1FA4FF"/>
                </a:solidFill>
              </a:rPr>
              <a:t>    organization</a:t>
            </a:r>
            <a:r>
              <a:rPr>
                <a:solidFill>
                  <a:srgbClr val="000000"/>
                </a:solidFill>
              </a:rPr>
              <a:t> = </a:t>
            </a:r>
            <a:r>
              <a:t>"example-org"</a:t>
            </a:r>
          </a:p>
          <a:p>
            <a:pPr defTabSz="642937">
              <a:lnSpc>
                <a:spcPct val="100000"/>
              </a:lnSpc>
              <a:spcBef>
                <a:spcPts val="0"/>
              </a:spcBef>
              <a:defRPr sz="3600">
                <a:latin typeface="Courier"/>
                <a:ea typeface="Courier"/>
                <a:cs typeface="Courier"/>
                <a:sym typeface="Courier"/>
              </a:defRPr>
            </a:pPr>
            <a:r>
              <a:t>    </a:t>
            </a:r>
            <a:r>
              <a:rPr>
                <a:solidFill>
                  <a:srgbClr val="1FA4FF"/>
                </a:solidFill>
              </a:rPr>
              <a:t>hostname</a:t>
            </a:r>
            <a:r>
              <a:t> = </a:t>
            </a:r>
            <a:r>
              <a:rPr>
                <a:solidFill>
                  <a:srgbClr val="BA6900"/>
                </a:solidFill>
              </a:rPr>
              <a:t>"app.terraform.io"</a:t>
            </a:r>
          </a:p>
          <a:p>
            <a:pPr defTabSz="642937">
              <a:lnSpc>
                <a:spcPct val="100000"/>
              </a:lnSpc>
              <a:spcBef>
                <a:spcPts val="0"/>
              </a:spcBef>
              <a:defRPr sz="3600">
                <a:latin typeface="Courier"/>
                <a:ea typeface="Courier"/>
                <a:cs typeface="Courier"/>
                <a:sym typeface="Courier"/>
              </a:defRPr>
            </a:pPr>
            <a:r>
              <a:t>  }</a:t>
            </a:r>
          </a:p>
          <a:p>
            <a:pPr defTabSz="642937">
              <a:lnSpc>
                <a:spcPct val="100000"/>
              </a:lnSpc>
              <a:spcBef>
                <a:spcPts val="0"/>
              </a:spcBef>
              <a:defRPr sz="3600">
                <a:latin typeface="Courier"/>
                <a:ea typeface="Courier"/>
                <a:cs typeface="Courier"/>
                <a:sym typeface="Courier"/>
              </a:defRPr>
            </a:pPr>
          </a:p>
          <a:p>
            <a:pPr defTabSz="642937">
              <a:lnSpc>
                <a:spcPct val="100000"/>
              </a:lnSpc>
              <a:spcBef>
                <a:spcPts val="0"/>
              </a:spcBef>
              <a:defRPr sz="3600">
                <a:latin typeface="Courier"/>
                <a:ea typeface="Courier"/>
                <a:cs typeface="Courier"/>
                <a:sym typeface="Courier"/>
              </a:defRPr>
            </a:pPr>
            <a:r>
              <a:t>  </a:t>
            </a:r>
            <a:r>
              <a:rPr>
                <a:solidFill>
                  <a:srgbClr val="244FCB"/>
                </a:solidFill>
              </a:rPr>
              <a:t>workspaces</a:t>
            </a:r>
            <a:r>
              <a:t> {</a:t>
            </a:r>
          </a:p>
          <a:p>
            <a:pPr defTabSz="642937">
              <a:lnSpc>
                <a:spcPct val="100000"/>
              </a:lnSpc>
              <a:spcBef>
                <a:spcPts val="0"/>
              </a:spcBef>
              <a:defRPr sz="3600">
                <a:latin typeface="Courier"/>
                <a:ea typeface="Courier"/>
                <a:cs typeface="Courier"/>
                <a:sym typeface="Courier"/>
              </a:defRPr>
            </a:pPr>
            <a:r>
              <a:t>    </a:t>
            </a:r>
            <a:r>
              <a:rPr>
                <a:solidFill>
                  <a:srgbClr val="1FA4FF"/>
                </a:solidFill>
              </a:rPr>
              <a:t>name</a:t>
            </a:r>
            <a:r>
              <a:t> = </a:t>
            </a:r>
            <a:r>
              <a:rPr>
                <a:solidFill>
                  <a:srgbClr val="BA6900"/>
                </a:solidFill>
              </a:rPr>
              <a:t>"example-workspace"</a:t>
            </a:r>
            <a:endParaRPr>
              <a:solidFill>
                <a:srgbClr val="BA6900"/>
              </a:solidFill>
            </a:endParaRPr>
          </a:p>
          <a:p>
            <a:pPr defTabSz="642937">
              <a:lnSpc>
                <a:spcPct val="100000"/>
              </a:lnSpc>
              <a:spcBef>
                <a:spcPts val="0"/>
              </a:spcBef>
              <a:defRPr sz="3600">
                <a:latin typeface="Courier"/>
                <a:ea typeface="Courier"/>
                <a:cs typeface="Courier"/>
                <a:sym typeface="Courier"/>
              </a:defRPr>
            </a:pPr>
            <a:r>
              <a:t>  }</a:t>
            </a:r>
          </a:p>
          <a:p>
            <a:pPr defTabSz="642937">
              <a:lnSpc>
                <a:spcPct val="100000"/>
              </a:lnSpc>
              <a:spcBef>
                <a:spcPts val="0"/>
              </a:spcBef>
              <a:defRPr sz="3600">
                <a:latin typeface="Courier"/>
                <a:ea typeface="Courier"/>
                <a:cs typeface="Courier"/>
                <a:sym typeface="Courier"/>
              </a:defRPr>
            </a:pPr>
            <a:r>
              <a:t>}</a:t>
            </a:r>
          </a:p>
          <a:p>
            <a:pPr defTabSz="642937">
              <a:lnSpc>
                <a:spcPct val="100000"/>
              </a:lnSpc>
              <a:spcBef>
                <a:spcPts val="0"/>
              </a:spcBef>
              <a:defRPr sz="3600">
                <a:latin typeface="Courier"/>
                <a:ea typeface="Courier"/>
                <a:cs typeface="Courier"/>
                <a:sym typeface="Courier"/>
              </a:defRPr>
            </a:pPr>
          </a:p>
          <a:p>
            <a:pPr defTabSz="642937">
              <a:lnSpc>
                <a:spcPct val="100000"/>
              </a:lnSpc>
              <a:spcBef>
                <a:spcPts val="0"/>
              </a:spcBef>
              <a:defRPr sz="3600">
                <a:solidFill>
                  <a:srgbClr val="BA6900"/>
                </a:solidFill>
                <a:latin typeface="Courier"/>
                <a:ea typeface="Courier"/>
                <a:cs typeface="Courier"/>
                <a:sym typeface="Courier"/>
              </a:defRPr>
            </a:pPr>
            <a:r>
              <a:rPr>
                <a:solidFill>
                  <a:srgbClr val="0222B9"/>
                </a:solidFill>
              </a:rPr>
              <a:t>resource</a:t>
            </a:r>
            <a:r>
              <a:rPr>
                <a:solidFill>
                  <a:srgbClr val="000000"/>
                </a:solidFill>
              </a:rPr>
              <a:t> </a:t>
            </a:r>
            <a:r>
              <a:t>“aws_instance" "example"</a:t>
            </a:r>
            <a:r>
              <a:rPr>
                <a:solidFill>
                  <a:srgbClr val="000000"/>
                </a:solidFill>
              </a:rPr>
              <a:t> {</a:t>
            </a:r>
            <a:endParaRPr>
              <a:solidFill>
                <a:srgbClr val="000000"/>
              </a:solidFill>
            </a:endParaRPr>
          </a:p>
          <a:p>
            <a:pPr defTabSz="642937">
              <a:lnSpc>
                <a:spcPct val="100000"/>
              </a:lnSpc>
              <a:spcBef>
                <a:spcPts val="0"/>
              </a:spcBef>
              <a:defRPr i="1" sz="3600">
                <a:solidFill>
                  <a:srgbClr val="B8B8B8"/>
                </a:solidFill>
                <a:latin typeface="Courier"/>
                <a:ea typeface="Courier"/>
                <a:cs typeface="Courier"/>
                <a:sym typeface="Courier"/>
              </a:defRPr>
            </a:pPr>
            <a:r>
              <a:t>  # ...</a:t>
            </a:r>
          </a:p>
          <a:p>
            <a:pPr defTabSz="642937">
              <a:lnSpc>
                <a:spcPct val="100000"/>
              </a:lnSpc>
              <a:spcBef>
                <a:spcPts val="0"/>
              </a:spcBef>
              <a:defRPr sz="3600">
                <a:solidFill>
                  <a:srgbClr val="BA6900"/>
                </a:solidFill>
                <a:latin typeface="Courier"/>
                <a:ea typeface="Courier"/>
                <a:cs typeface="Courier"/>
                <a:sym typeface="Courier"/>
              </a:defRPr>
            </a:pPr>
            <a:r>
              <a:rPr>
                <a:solidFill>
                  <a:srgbClr val="1FA4FF"/>
                </a:solidFill>
              </a:rPr>
              <a:t>  subnet_id</a:t>
            </a:r>
            <a:r>
              <a:rPr>
                <a:solidFill>
                  <a:srgbClr val="000000"/>
                </a:solidFill>
              </a:rPr>
              <a:t> = </a:t>
            </a:r>
            <a:r>
              <a:rPr b="1"/>
              <a:t>data.terraform_remote_state.vpc.subnet_id</a:t>
            </a:r>
            <a:endParaRPr>
              <a:solidFill>
                <a:srgbClr val="000000"/>
              </a:solidFill>
            </a:endParaRPr>
          </a:p>
          <a:p>
            <a:pPr defTabSz="642937">
              <a:lnSpc>
                <a:spcPct val="100000"/>
              </a:lnSpc>
              <a:spcBef>
                <a:spcPts val="0"/>
              </a:spcBef>
              <a:defRPr sz="3600">
                <a:latin typeface="Courier"/>
                <a:ea typeface="Courier"/>
                <a:cs typeface="Courier"/>
                <a:sym typeface="Courier"/>
              </a:defRPr>
            </a:pPr>
            <a:r>
              <a:t>}</a:t>
            </a:r>
          </a:p>
        </p:txBody>
      </p:sp>
      <p:sp>
        <p:nvSpPr>
          <p:cNvPr id="1929"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3" name="~/.terraformrc"/>
          <p:cNvSpPr txBox="1"/>
          <p:nvPr>
            <p:ph type="body" idx="14"/>
          </p:nvPr>
        </p:nvSpPr>
        <p:spPr>
          <a:prstGeom prst="rect">
            <a:avLst/>
          </a:prstGeom>
        </p:spPr>
        <p:txBody>
          <a:bodyPr/>
          <a:lstStyle/>
          <a:p>
            <a:pPr/>
            <a:r>
              <a:t>~/.terraformrc</a:t>
            </a:r>
          </a:p>
        </p:txBody>
      </p:sp>
      <p:sp>
        <p:nvSpPr>
          <p:cNvPr id="1934" name="credentials &quot;app.terraform.io&quot; {…"/>
          <p:cNvSpPr txBox="1"/>
          <p:nvPr>
            <p:ph type="body" idx="13"/>
          </p:nvPr>
        </p:nvSpPr>
        <p:spPr>
          <a:xfrm>
            <a:off x="5672772" y="1673256"/>
            <a:ext cx="17649350" cy="1739901"/>
          </a:xfrm>
          <a:prstGeom prst="rect">
            <a:avLst/>
          </a:prstGeom>
          <a:extLst>
            <a:ext uri="{C572A759-6A51-4108-AA02-DFA0A04FC94B}">
              <ma14:wrappingTextBoxFlag xmlns:ma14="http://schemas.microsoft.com/office/mac/drawingml/2011/main" val="1"/>
            </a:ext>
          </a:extLst>
        </p:spPr>
        <p:txBody>
          <a:bodyPr/>
          <a:lstStyle/>
          <a:p>
            <a:pPr defTabSz="642937">
              <a:lnSpc>
                <a:spcPct val="100000"/>
              </a:lnSpc>
              <a:spcBef>
                <a:spcPts val="0"/>
              </a:spcBef>
              <a:defRPr sz="3600">
                <a:latin typeface="Courier"/>
                <a:ea typeface="Courier"/>
                <a:cs typeface="Courier"/>
                <a:sym typeface="Courier"/>
              </a:defRPr>
            </a:pPr>
            <a:r>
              <a:t>credentials "app.terraform.io" {</a:t>
            </a:r>
          </a:p>
          <a:p>
            <a:pPr defTabSz="642937">
              <a:lnSpc>
                <a:spcPct val="100000"/>
              </a:lnSpc>
              <a:spcBef>
                <a:spcPts val="0"/>
              </a:spcBef>
              <a:defRPr sz="3600">
                <a:latin typeface="Courier"/>
                <a:ea typeface="Courier"/>
                <a:cs typeface="Courier"/>
                <a:sym typeface="Courier"/>
              </a:defRPr>
            </a:pPr>
            <a:r>
              <a:t>  token = "&lt;TOKEN&gt;"</a:t>
            </a:r>
          </a:p>
          <a:p>
            <a:pPr defTabSz="642937">
              <a:lnSpc>
                <a:spcPct val="100000"/>
              </a:lnSpc>
              <a:spcBef>
                <a:spcPts val="0"/>
              </a:spcBef>
              <a:defRPr sz="3600">
                <a:latin typeface="Courier"/>
                <a:ea typeface="Courier"/>
                <a:cs typeface="Courier"/>
                <a:sym typeface="Courier"/>
              </a:defRPr>
            </a:pPr>
            <a:r>
              <a:t>}</a:t>
            </a:r>
          </a:p>
        </p:txBody>
      </p:sp>
      <p:sp>
        <p:nvSpPr>
          <p:cNvPr id="1935" name="Arrow"/>
          <p:cNvSpPr/>
          <p:nvPr/>
        </p:nvSpPr>
        <p:spPr>
          <a:xfrm>
            <a:off x="3573059" y="3629925"/>
            <a:ext cx="1270001" cy="1270001"/>
          </a:xfrm>
          <a:prstGeom prst="rightArrow">
            <a:avLst>
              <a:gd name="adj1" fmla="val 32000"/>
              <a:gd name="adj2" fmla="val 64000"/>
            </a:avLst>
          </a:prstGeom>
          <a:solidFill>
            <a:schemeClr val="accent1">
              <a:satOff val="24038"/>
              <a:lumOff val="11059"/>
            </a:schemeClr>
          </a:solidFill>
          <a:ln w="12700">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1936"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0" name="remote config"/>
          <p:cNvSpPr txBox="1"/>
          <p:nvPr>
            <p:ph type="body" idx="14"/>
          </p:nvPr>
        </p:nvSpPr>
        <p:spPr>
          <a:prstGeom prst="rect">
            <a:avLst/>
          </a:prstGeom>
        </p:spPr>
        <p:txBody>
          <a:bodyPr/>
          <a:lstStyle/>
          <a:p>
            <a:pPr/>
            <a:r>
              <a:t>remote config</a:t>
            </a:r>
          </a:p>
        </p:txBody>
      </p:sp>
      <p:sp>
        <p:nvSpPr>
          <p:cNvPr id="1941" name="data &quot;terraform_remote_state&quot; &quot;vpc&quot; {…"/>
          <p:cNvSpPr txBox="1"/>
          <p:nvPr>
            <p:ph type="body" idx="13"/>
          </p:nvPr>
        </p:nvSpPr>
        <p:spPr>
          <a:xfrm>
            <a:off x="5672772" y="1673256"/>
            <a:ext cx="17649350" cy="8293101"/>
          </a:xfrm>
          <a:prstGeom prst="rect">
            <a:avLst/>
          </a:prstGeom>
          <a:extLst>
            <a:ext uri="{C572A759-6A51-4108-AA02-DFA0A04FC94B}">
              <ma14:wrappingTextBoxFlag xmlns:ma14="http://schemas.microsoft.com/office/mac/drawingml/2011/main" val="1"/>
            </a:ext>
          </a:extLst>
        </p:spPr>
        <p:txBody>
          <a:bodyPr/>
          <a:lstStyle/>
          <a:p>
            <a:pPr defTabSz="642937">
              <a:lnSpc>
                <a:spcPct val="100000"/>
              </a:lnSpc>
              <a:spcBef>
                <a:spcPts val="0"/>
              </a:spcBef>
              <a:defRPr sz="3600">
                <a:solidFill>
                  <a:srgbClr val="BA6900"/>
                </a:solidFill>
                <a:latin typeface="Courier"/>
                <a:ea typeface="Courier"/>
                <a:cs typeface="Courier"/>
                <a:sym typeface="Courier"/>
              </a:defRPr>
            </a:pPr>
            <a:r>
              <a:rPr>
                <a:solidFill>
                  <a:srgbClr val="0222B9"/>
                </a:solidFill>
              </a:rPr>
              <a:t>data</a:t>
            </a:r>
            <a:r>
              <a:rPr>
                <a:solidFill>
                  <a:srgbClr val="000000"/>
                </a:solidFill>
              </a:rPr>
              <a:t> </a:t>
            </a:r>
            <a:r>
              <a:t>"terraform_remote_state" "vpc"</a:t>
            </a:r>
            <a:r>
              <a:rPr>
                <a:solidFill>
                  <a:srgbClr val="000000"/>
                </a:solidFill>
              </a:rPr>
              <a:t> {</a:t>
            </a:r>
            <a:endParaRPr>
              <a:solidFill>
                <a:srgbClr val="000000"/>
              </a:solidFill>
            </a:endParaRPr>
          </a:p>
          <a:p>
            <a:pPr defTabSz="642937">
              <a:lnSpc>
                <a:spcPct val="100000"/>
              </a:lnSpc>
              <a:spcBef>
                <a:spcPts val="0"/>
              </a:spcBef>
              <a:defRPr sz="3600">
                <a:solidFill>
                  <a:srgbClr val="1FA4FF"/>
                </a:solidFill>
                <a:latin typeface="Courier"/>
                <a:ea typeface="Courier"/>
                <a:cs typeface="Courier"/>
                <a:sym typeface="Courier"/>
              </a:defRPr>
            </a:pPr>
            <a:r>
              <a:t>  backend</a:t>
            </a:r>
            <a:r>
              <a:rPr>
                <a:solidFill>
                  <a:srgbClr val="000000"/>
                </a:solidFill>
              </a:rPr>
              <a:t> = </a:t>
            </a:r>
            <a:r>
              <a:rPr>
                <a:solidFill>
                  <a:srgbClr val="BA6900"/>
                </a:solidFill>
              </a:rPr>
              <a:t>"remote"</a:t>
            </a:r>
            <a:endParaRPr>
              <a:solidFill>
                <a:srgbClr val="BA6900"/>
              </a:solidFill>
            </a:endParaRPr>
          </a:p>
          <a:p>
            <a:pPr defTabSz="642937">
              <a:lnSpc>
                <a:spcPct val="100000"/>
              </a:lnSpc>
              <a:spcBef>
                <a:spcPts val="0"/>
              </a:spcBef>
              <a:defRPr sz="3600">
                <a:solidFill>
                  <a:srgbClr val="1FA4FF"/>
                </a:solidFill>
                <a:latin typeface="Courier"/>
                <a:ea typeface="Courier"/>
                <a:cs typeface="Courier"/>
                <a:sym typeface="Courier"/>
              </a:defRPr>
            </a:pPr>
            <a:endParaRPr>
              <a:solidFill>
                <a:srgbClr val="000000"/>
              </a:solidFill>
            </a:endParaRPr>
          </a:p>
          <a:p>
            <a:pPr defTabSz="642937">
              <a:lnSpc>
                <a:spcPct val="100000"/>
              </a:lnSpc>
              <a:spcBef>
                <a:spcPts val="0"/>
              </a:spcBef>
              <a:defRPr sz="3600">
                <a:solidFill>
                  <a:srgbClr val="0222B9"/>
                </a:solidFill>
                <a:latin typeface="Courier"/>
                <a:ea typeface="Courier"/>
                <a:cs typeface="Courier"/>
                <a:sym typeface="Courier"/>
              </a:defRPr>
            </a:pPr>
            <a:r>
              <a:rPr>
                <a:solidFill>
                  <a:srgbClr val="000000"/>
                </a:solidFill>
              </a:rPr>
              <a:t>  </a:t>
            </a:r>
            <a:r>
              <a:t>config</a:t>
            </a:r>
            <a:r>
              <a:rPr>
                <a:solidFill>
                  <a:srgbClr val="000000"/>
                </a:solidFill>
              </a:rPr>
              <a:t> {</a:t>
            </a:r>
            <a:endParaRPr>
              <a:solidFill>
                <a:srgbClr val="000000"/>
              </a:solidFill>
            </a:endParaRPr>
          </a:p>
          <a:p>
            <a:pPr defTabSz="642937">
              <a:lnSpc>
                <a:spcPct val="100000"/>
              </a:lnSpc>
              <a:spcBef>
                <a:spcPts val="0"/>
              </a:spcBef>
              <a:defRPr sz="3600">
                <a:solidFill>
                  <a:srgbClr val="BA6900"/>
                </a:solidFill>
                <a:latin typeface="Courier"/>
                <a:ea typeface="Courier"/>
                <a:cs typeface="Courier"/>
                <a:sym typeface="Courier"/>
              </a:defRPr>
            </a:pPr>
            <a:r>
              <a:rPr>
                <a:solidFill>
                  <a:srgbClr val="1FA4FF"/>
                </a:solidFill>
              </a:rPr>
              <a:t>    organization</a:t>
            </a:r>
            <a:r>
              <a:rPr>
                <a:solidFill>
                  <a:srgbClr val="000000"/>
                </a:solidFill>
              </a:rPr>
              <a:t> = </a:t>
            </a:r>
            <a:r>
              <a:t>"example-org"</a:t>
            </a:r>
          </a:p>
          <a:p>
            <a:pPr defTabSz="642937">
              <a:lnSpc>
                <a:spcPct val="100000"/>
              </a:lnSpc>
              <a:spcBef>
                <a:spcPts val="0"/>
              </a:spcBef>
              <a:defRPr sz="3600">
                <a:latin typeface="Courier"/>
                <a:ea typeface="Courier"/>
                <a:cs typeface="Courier"/>
                <a:sym typeface="Courier"/>
              </a:defRPr>
            </a:pPr>
            <a:r>
              <a:t>    </a:t>
            </a:r>
            <a:r>
              <a:rPr>
                <a:solidFill>
                  <a:srgbClr val="1FA4FF"/>
                </a:solidFill>
              </a:rPr>
              <a:t>hostname</a:t>
            </a:r>
            <a:r>
              <a:t> = </a:t>
            </a:r>
            <a:r>
              <a:rPr>
                <a:solidFill>
                  <a:srgbClr val="BA6900"/>
                </a:solidFill>
              </a:rPr>
              <a:t>"app.terraform.io"</a:t>
            </a:r>
          </a:p>
          <a:p>
            <a:pPr defTabSz="642937">
              <a:lnSpc>
                <a:spcPct val="100000"/>
              </a:lnSpc>
              <a:spcBef>
                <a:spcPts val="0"/>
              </a:spcBef>
              <a:defRPr b="1" sz="3600">
                <a:solidFill>
                  <a:srgbClr val="BA6900"/>
                </a:solidFill>
                <a:latin typeface="Courier"/>
                <a:ea typeface="Courier"/>
                <a:cs typeface="Courier"/>
                <a:sym typeface="Courier"/>
              </a:defRPr>
            </a:pPr>
            <a:r>
              <a:rPr>
                <a:solidFill>
                  <a:srgbClr val="1FA4FF"/>
                </a:solidFill>
              </a:rPr>
              <a:t>    access_token</a:t>
            </a:r>
            <a:r>
              <a:rPr>
                <a:solidFill>
                  <a:srgbClr val="000000"/>
                </a:solidFill>
              </a:rPr>
              <a:t> = </a:t>
            </a:r>
            <a:r>
              <a:t>"xxxxxx"</a:t>
            </a:r>
            <a:endParaRPr>
              <a:solidFill>
                <a:srgbClr val="000000"/>
              </a:solidFill>
            </a:endParaRPr>
          </a:p>
          <a:p>
            <a:pPr defTabSz="642937">
              <a:lnSpc>
                <a:spcPct val="100000"/>
              </a:lnSpc>
              <a:spcBef>
                <a:spcPts val="0"/>
              </a:spcBef>
              <a:defRPr sz="3600">
                <a:latin typeface="Courier"/>
                <a:ea typeface="Courier"/>
                <a:cs typeface="Courier"/>
                <a:sym typeface="Courier"/>
              </a:defRPr>
            </a:pPr>
            <a:r>
              <a:t>  }</a:t>
            </a:r>
          </a:p>
          <a:p>
            <a:pPr defTabSz="642937">
              <a:lnSpc>
                <a:spcPct val="100000"/>
              </a:lnSpc>
              <a:spcBef>
                <a:spcPts val="0"/>
              </a:spcBef>
              <a:defRPr sz="3600">
                <a:latin typeface="Courier"/>
                <a:ea typeface="Courier"/>
                <a:cs typeface="Courier"/>
                <a:sym typeface="Courier"/>
              </a:defRPr>
            </a:pPr>
            <a:r>
              <a:t>}</a:t>
            </a:r>
          </a:p>
          <a:p>
            <a:pPr defTabSz="642937">
              <a:lnSpc>
                <a:spcPct val="100000"/>
              </a:lnSpc>
              <a:spcBef>
                <a:spcPts val="0"/>
              </a:spcBef>
              <a:defRPr sz="3600">
                <a:latin typeface="Courier"/>
                <a:ea typeface="Courier"/>
                <a:cs typeface="Courier"/>
                <a:sym typeface="Courier"/>
              </a:defRPr>
            </a:pPr>
          </a:p>
          <a:p>
            <a:pPr defTabSz="642937">
              <a:lnSpc>
                <a:spcPct val="100000"/>
              </a:lnSpc>
              <a:spcBef>
                <a:spcPts val="0"/>
              </a:spcBef>
              <a:defRPr sz="3600">
                <a:solidFill>
                  <a:srgbClr val="BA6900"/>
                </a:solidFill>
                <a:latin typeface="Courier"/>
                <a:ea typeface="Courier"/>
                <a:cs typeface="Courier"/>
                <a:sym typeface="Courier"/>
              </a:defRPr>
            </a:pPr>
            <a:r>
              <a:rPr>
                <a:solidFill>
                  <a:srgbClr val="0222B9"/>
                </a:solidFill>
              </a:rPr>
              <a:t>resource</a:t>
            </a:r>
            <a:r>
              <a:rPr>
                <a:solidFill>
                  <a:srgbClr val="000000"/>
                </a:solidFill>
              </a:rPr>
              <a:t> </a:t>
            </a:r>
            <a:r>
              <a:t>"aws_instance" "example"</a:t>
            </a:r>
            <a:r>
              <a:rPr>
                <a:solidFill>
                  <a:srgbClr val="000000"/>
                </a:solidFill>
              </a:rPr>
              <a:t> {</a:t>
            </a:r>
            <a:endParaRPr>
              <a:solidFill>
                <a:srgbClr val="000000"/>
              </a:solidFill>
            </a:endParaRPr>
          </a:p>
          <a:p>
            <a:pPr defTabSz="642937">
              <a:lnSpc>
                <a:spcPct val="100000"/>
              </a:lnSpc>
              <a:spcBef>
                <a:spcPts val="0"/>
              </a:spcBef>
              <a:defRPr i="1" sz="3600">
                <a:solidFill>
                  <a:srgbClr val="B8B8B8"/>
                </a:solidFill>
                <a:latin typeface="Courier"/>
                <a:ea typeface="Courier"/>
                <a:cs typeface="Courier"/>
                <a:sym typeface="Courier"/>
              </a:defRPr>
            </a:pPr>
            <a:r>
              <a:t>  # ...</a:t>
            </a:r>
          </a:p>
          <a:p>
            <a:pPr defTabSz="642937">
              <a:lnSpc>
                <a:spcPct val="100000"/>
              </a:lnSpc>
              <a:spcBef>
                <a:spcPts val="0"/>
              </a:spcBef>
              <a:defRPr sz="3600">
                <a:solidFill>
                  <a:srgbClr val="BA6900"/>
                </a:solidFill>
                <a:latin typeface="Courier"/>
                <a:ea typeface="Courier"/>
                <a:cs typeface="Courier"/>
                <a:sym typeface="Courier"/>
              </a:defRPr>
            </a:pPr>
            <a:r>
              <a:rPr>
                <a:solidFill>
                  <a:srgbClr val="1FA4FF"/>
                </a:solidFill>
              </a:rPr>
              <a:t>  subnet_id</a:t>
            </a:r>
            <a:r>
              <a:rPr>
                <a:solidFill>
                  <a:srgbClr val="000000"/>
                </a:solidFill>
              </a:rPr>
              <a:t> = </a:t>
            </a:r>
            <a:r>
              <a:t>data.terraform_remote_state.vpc.subnet_id</a:t>
            </a:r>
            <a:endParaRPr>
              <a:solidFill>
                <a:srgbClr val="000000"/>
              </a:solidFill>
            </a:endParaRPr>
          </a:p>
          <a:p>
            <a:pPr defTabSz="642937">
              <a:lnSpc>
                <a:spcPct val="100000"/>
              </a:lnSpc>
              <a:spcBef>
                <a:spcPts val="0"/>
              </a:spcBef>
              <a:defRPr sz="3600">
                <a:latin typeface="Courier"/>
                <a:ea typeface="Courier"/>
                <a:cs typeface="Courier"/>
                <a:sym typeface="Courier"/>
              </a:defRPr>
            </a:pPr>
            <a:r>
              <a:t>}</a:t>
            </a:r>
          </a:p>
        </p:txBody>
      </p:sp>
      <p:sp>
        <p:nvSpPr>
          <p:cNvPr id="1942" name="Arrow"/>
          <p:cNvSpPr/>
          <p:nvPr/>
        </p:nvSpPr>
        <p:spPr>
          <a:xfrm>
            <a:off x="3573059" y="3629925"/>
            <a:ext cx="1270001" cy="1270001"/>
          </a:xfrm>
          <a:prstGeom prst="rightArrow">
            <a:avLst>
              <a:gd name="adj1" fmla="val 32000"/>
              <a:gd name="adj2" fmla="val 64000"/>
            </a:avLst>
          </a:prstGeom>
          <a:solidFill>
            <a:schemeClr val="accent1">
              <a:satOff val="24038"/>
              <a:lumOff val="11059"/>
            </a:schemeClr>
          </a:solidFill>
          <a:ln w="12700">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1943"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7" name="Backend Initialization"/>
          <p:cNvSpPr txBox="1"/>
          <p:nvPr>
            <p:ph type="title"/>
          </p:nvPr>
        </p:nvSpPr>
        <p:spPr>
          <a:prstGeom prst="rect">
            <a:avLst/>
          </a:prstGeom>
        </p:spPr>
        <p:txBody>
          <a:bodyPr/>
          <a:lstStyle/>
          <a:p>
            <a:pPr/>
            <a:r>
              <a:t>Backend Initialization</a:t>
            </a:r>
          </a:p>
        </p:txBody>
      </p:sp>
      <p:sp>
        <p:nvSpPr>
          <p:cNvPr id="1948" name="Remote State backends must be initialized before use…"/>
          <p:cNvSpPr txBox="1"/>
          <p:nvPr>
            <p:ph type="body" idx="1"/>
          </p:nvPr>
        </p:nvSpPr>
        <p:spPr>
          <a:prstGeom prst="rect">
            <a:avLst/>
          </a:prstGeom>
        </p:spPr>
        <p:txBody>
          <a:bodyPr/>
          <a:lstStyle/>
          <a:p>
            <a:pPr defTabSz="784225">
              <a:spcBef>
                <a:spcPts val="3800"/>
              </a:spcBef>
              <a:defRPr sz="5700"/>
            </a:pPr>
            <a:r>
              <a:t>Remote State backends must be initialized before use</a:t>
            </a:r>
          </a:p>
          <a:p>
            <a:pPr defTabSz="784225">
              <a:spcBef>
                <a:spcPts val="3800"/>
              </a:spcBef>
              <a:defRPr sz="5700"/>
            </a:pPr>
            <a:r>
              <a:t>Initialization prepares the remote backend for storage</a:t>
            </a:r>
          </a:p>
          <a:p>
            <a:pPr defTabSz="784225">
              <a:spcBef>
                <a:spcPts val="3800"/>
              </a:spcBef>
              <a:defRPr sz="5700"/>
            </a:pPr>
            <a:r>
              <a:t>Initialization will prompt for any missing values and cache them locally in </a:t>
            </a:r>
            <a:r>
              <a:rPr>
                <a:latin typeface="Courier"/>
                <a:ea typeface="Courier"/>
                <a:cs typeface="Courier"/>
                <a:sym typeface="Courier"/>
              </a:rPr>
              <a:t>.terraform</a:t>
            </a:r>
            <a:r>
              <a:t> (which should be ignored from source)</a:t>
            </a:r>
          </a:p>
          <a:p>
            <a:pPr defTabSz="784225">
              <a:spcBef>
                <a:spcPts val="3800"/>
              </a:spcBef>
              <a:defRPr sz="5700"/>
            </a:pPr>
            <a:r>
              <a:t>Initialization will also optionally migrate state</a:t>
            </a:r>
          </a:p>
        </p:txBody>
      </p:sp>
      <p:sp>
        <p:nvSpPr>
          <p:cNvPr id="1949"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1" name="&gt; terraform init…"/>
          <p:cNvSpPr txBox="1"/>
          <p:nvPr>
            <p:ph type="body" idx="13"/>
          </p:nvPr>
        </p:nvSpPr>
        <p:spPr>
          <a:xfrm>
            <a:off x="5634672" y="1698656"/>
            <a:ext cx="17650044" cy="10220961"/>
          </a:xfrm>
          <a:prstGeom prst="rect">
            <a:avLst/>
          </a:prstGeom>
          <a:extLst>
            <a:ext uri="{C572A759-6A51-4108-AA02-DFA0A04FC94B}">
              <ma14:wrappingTextBoxFlag xmlns:ma14="http://schemas.microsoft.com/office/mac/drawingml/2011/main" val="1"/>
            </a:ext>
          </a:extLst>
        </p:spPr>
        <p:txBody>
          <a:bodyPr/>
          <a:lstStyle/>
          <a:p>
            <a:pPr>
              <a:lnSpc>
                <a:spcPct val="120000"/>
              </a:lnSpc>
              <a:spcBef>
                <a:spcPts val="0"/>
              </a:spcBef>
              <a:defRPr sz="4000">
                <a:solidFill>
                  <a:srgbClr val="FFFFFF"/>
                </a:solidFill>
                <a:latin typeface="Courier"/>
                <a:ea typeface="Courier"/>
                <a:cs typeface="Courier"/>
                <a:sym typeface="Courier"/>
              </a:defRPr>
            </a:pPr>
            <a:r>
              <a:t>&gt; terraform init</a:t>
            </a:r>
          </a:p>
          <a:p>
            <a:pPr>
              <a:lnSpc>
                <a:spcPct val="120000"/>
              </a:lnSpc>
              <a:spcBef>
                <a:spcPts val="0"/>
              </a:spcBef>
              <a:defRPr sz="4000">
                <a:solidFill>
                  <a:srgbClr val="FFFFFF"/>
                </a:solidFill>
                <a:latin typeface="Courier"/>
                <a:ea typeface="Courier"/>
                <a:cs typeface="Courier"/>
                <a:sym typeface="Courier"/>
              </a:defRPr>
            </a:pPr>
          </a:p>
          <a:p>
            <a:pPr>
              <a:lnSpc>
                <a:spcPct val="120000"/>
              </a:lnSpc>
              <a:spcBef>
                <a:spcPts val="0"/>
              </a:spcBef>
              <a:defRPr sz="4000">
                <a:solidFill>
                  <a:srgbClr val="FFFFFF"/>
                </a:solidFill>
                <a:latin typeface="Courier"/>
                <a:ea typeface="Courier"/>
                <a:cs typeface="Courier"/>
                <a:sym typeface="Courier"/>
              </a:defRPr>
            </a:pPr>
            <a:r>
              <a:t>Initializing the backend...</a:t>
            </a:r>
          </a:p>
          <a:p>
            <a:pPr>
              <a:lnSpc>
                <a:spcPct val="120000"/>
              </a:lnSpc>
              <a:spcBef>
                <a:spcPts val="0"/>
              </a:spcBef>
              <a:defRPr sz="4000">
                <a:solidFill>
                  <a:srgbClr val="FFFFFF"/>
                </a:solidFill>
                <a:latin typeface="Courier"/>
                <a:ea typeface="Courier"/>
                <a:cs typeface="Courier"/>
                <a:sym typeface="Courier"/>
              </a:defRPr>
            </a:pPr>
            <a:r>
              <a:t>Acquiring state lock. This may take a few moments...</a:t>
            </a:r>
          </a:p>
          <a:p>
            <a:pPr>
              <a:lnSpc>
                <a:spcPct val="120000"/>
              </a:lnSpc>
              <a:spcBef>
                <a:spcPts val="0"/>
              </a:spcBef>
              <a:defRPr sz="4000">
                <a:solidFill>
                  <a:srgbClr val="FFFFFF"/>
                </a:solidFill>
                <a:latin typeface="Courier"/>
                <a:ea typeface="Courier"/>
                <a:cs typeface="Courier"/>
                <a:sym typeface="Courier"/>
              </a:defRPr>
            </a:pPr>
            <a:r>
              <a:t>Do you want to copy existing state to the new backend?</a:t>
            </a:r>
          </a:p>
          <a:p>
            <a:pPr>
              <a:lnSpc>
                <a:spcPct val="120000"/>
              </a:lnSpc>
              <a:spcBef>
                <a:spcPts val="0"/>
              </a:spcBef>
              <a:defRPr sz="4000">
                <a:solidFill>
                  <a:srgbClr val="FFFFFF"/>
                </a:solidFill>
                <a:latin typeface="Courier"/>
                <a:ea typeface="Courier"/>
                <a:cs typeface="Courier"/>
                <a:sym typeface="Courier"/>
              </a:defRPr>
            </a:pPr>
            <a:r>
              <a:t>  Pre-existing state was found while migrating the previous "local" backend to the newly configured "remote" backend. No existing state was found in the newly configured "remote" backend.</a:t>
            </a:r>
          </a:p>
          <a:p>
            <a:pPr>
              <a:lnSpc>
                <a:spcPct val="120000"/>
              </a:lnSpc>
              <a:spcBef>
                <a:spcPts val="0"/>
              </a:spcBef>
              <a:defRPr sz="4000">
                <a:solidFill>
                  <a:srgbClr val="FFFFFF"/>
                </a:solidFill>
                <a:latin typeface="Courier"/>
                <a:ea typeface="Courier"/>
                <a:cs typeface="Courier"/>
                <a:sym typeface="Courier"/>
              </a:defRPr>
            </a:pPr>
            <a:r>
              <a:t>  Do you want to copy this state to the new "remote" backend? Enter "yes" to copy and "no" to start with an empty state.</a:t>
            </a:r>
          </a:p>
          <a:p>
            <a:pPr>
              <a:lnSpc>
                <a:spcPct val="120000"/>
              </a:lnSpc>
              <a:spcBef>
                <a:spcPts val="0"/>
              </a:spcBef>
              <a:defRPr sz="4000">
                <a:solidFill>
                  <a:srgbClr val="FFFFFF"/>
                </a:solidFill>
                <a:latin typeface="Courier"/>
                <a:ea typeface="Courier"/>
                <a:cs typeface="Courier"/>
                <a:sym typeface="Courier"/>
              </a:defRPr>
            </a:pPr>
          </a:p>
          <a:p>
            <a:pPr>
              <a:lnSpc>
                <a:spcPct val="120000"/>
              </a:lnSpc>
              <a:spcBef>
                <a:spcPts val="0"/>
              </a:spcBef>
              <a:defRPr sz="4000">
                <a:solidFill>
                  <a:srgbClr val="FFFFFF"/>
                </a:solidFill>
                <a:latin typeface="Courier"/>
                <a:ea typeface="Courier"/>
                <a:cs typeface="Courier"/>
                <a:sym typeface="Courier"/>
              </a:defRPr>
            </a:pPr>
            <a:r>
              <a:t>  Enter a value:</a:t>
            </a:r>
          </a:p>
        </p:txBody>
      </p:sp>
      <p:sp>
        <p:nvSpPr>
          <p:cNvPr id="1952" name="Arrow"/>
          <p:cNvSpPr/>
          <p:nvPr/>
        </p:nvSpPr>
        <p:spPr>
          <a:xfrm>
            <a:off x="3573059" y="5915925"/>
            <a:ext cx="1270001" cy="1270001"/>
          </a:xfrm>
          <a:prstGeom prst="rightArrow">
            <a:avLst>
              <a:gd name="adj1" fmla="val 32000"/>
              <a:gd name="adj2" fmla="val 64000"/>
            </a:avLst>
          </a:prstGeom>
          <a:solidFill>
            <a:schemeClr val="accent1">
              <a:satOff val="24038"/>
              <a:lumOff val="11059"/>
            </a:schemeClr>
          </a:solidFill>
          <a:ln w="12700">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1953"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4" name="Instructor Demo…"/>
          <p:cNvSpPr txBox="1"/>
          <p:nvPr>
            <p:ph type="body" idx="13"/>
          </p:nvPr>
        </p:nvSpPr>
        <p:spPr>
          <a:prstGeom prst="rect">
            <a:avLst/>
          </a:prstGeom>
        </p:spPr>
        <p:txBody>
          <a:bodyPr/>
          <a:lstStyle/>
          <a:p>
            <a:pPr>
              <a:defRPr>
                <a:solidFill>
                  <a:srgbClr val="FFFFFF"/>
                </a:solidFill>
              </a:defRPr>
            </a:pPr>
            <a:r>
              <a:t>Instructor Demo</a:t>
            </a:r>
          </a:p>
          <a:p>
            <a:pPr>
              <a:defRPr>
                <a:solidFill>
                  <a:srgbClr val="B3BAC6"/>
                </a:solidFill>
              </a:defRPr>
            </a:pPr>
            <a:r>
              <a:t>Build a server on AWS that runs a single binary web application written in Go.</a:t>
            </a:r>
          </a:p>
          <a:p>
            <a:pPr>
              <a:defRPr sz="5000">
                <a:solidFill>
                  <a:srgbClr val="B3BAC6"/>
                </a:solidFill>
              </a:defRPr>
            </a:pPr>
          </a:p>
          <a:p>
            <a:pPr>
              <a:defRPr sz="5000">
                <a:solidFill>
                  <a:srgbClr val="B3BAC6"/>
                </a:solidFill>
              </a:defRPr>
            </a:pPr>
          </a:p>
          <a:p>
            <a:pPr>
              <a:defRPr sz="5000">
                <a:solidFill>
                  <a:srgbClr val="B3BAC6"/>
                </a:solidFill>
              </a:defRPr>
            </a:pPr>
          </a:p>
          <a:p>
            <a:pPr>
              <a:defRPr sz="5000">
                <a:solidFill>
                  <a:srgbClr val="B3BAC6"/>
                </a:solidFill>
              </a:defRPr>
            </a:pPr>
          </a:p>
          <a:p>
            <a:pPr>
              <a:defRPr sz="5000">
                <a:solidFill>
                  <a:srgbClr val="B3BAC6"/>
                </a:solidFill>
              </a:defRPr>
            </a:pPr>
            <a:r>
              <a:rPr b="1" cap="small">
                <a:solidFill>
                  <a:schemeClr val="accent4">
                    <a:satOff val="-2029"/>
                    <a:lumOff val="8186"/>
                  </a:schemeClr>
                </a:solidFill>
              </a:rPr>
              <a:t>know </a:t>
            </a:r>
            <a:r>
              <a:rPr b="1" cap="small">
                <a:solidFill>
                  <a:schemeClr val="accent4">
                    <a:satOff val="-2029"/>
                    <a:lumOff val="8186"/>
                  </a:schemeClr>
                </a:solidFill>
              </a:rPr>
              <a:t>it worked if</a:t>
            </a:r>
            <a:r>
              <a:rPr b="1" cap="small">
                <a:solidFill>
                  <a:schemeClr val="accent4">
                    <a:satOff val="-2029"/>
                    <a:lumOff val="8186"/>
                  </a:schemeClr>
                </a:solidFill>
              </a:rPr>
              <a:t>:</a:t>
            </a:r>
            <a:r>
              <a:t> You visit the IP address in the web browser and can see a chart with a list of visitors.</a:t>
            </a:r>
          </a:p>
        </p:txBody>
      </p:sp>
      <p:sp>
        <p:nvSpPr>
          <p:cNvPr id="46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7" name="Successfully configured the backend &quot;remote&quot;! Terraform will automatically use this backend unless the backend configuration changes."/>
          <p:cNvSpPr txBox="1"/>
          <p:nvPr>
            <p:ph type="body" idx="13"/>
          </p:nvPr>
        </p:nvSpPr>
        <p:spPr>
          <a:xfrm>
            <a:off x="5634672" y="1698656"/>
            <a:ext cx="17650044" cy="2905761"/>
          </a:xfrm>
          <a:prstGeom prst="rect">
            <a:avLst/>
          </a:prstGeom>
          <a:extLst>
            <a:ext uri="{C572A759-6A51-4108-AA02-DFA0A04FC94B}">
              <ma14:wrappingTextBoxFlag xmlns:ma14="http://schemas.microsoft.com/office/mac/drawingml/2011/main" val="1"/>
            </a:ext>
          </a:extLst>
        </p:spPr>
        <p:txBody>
          <a:bodyPr/>
          <a:lstStyle>
            <a:lvl1pPr>
              <a:lnSpc>
                <a:spcPct val="120000"/>
              </a:lnSpc>
              <a:spcBef>
                <a:spcPts val="0"/>
              </a:spcBef>
              <a:defRPr sz="4000">
                <a:solidFill>
                  <a:srgbClr val="75DB3C"/>
                </a:solidFill>
                <a:latin typeface="Courier"/>
                <a:ea typeface="Courier"/>
                <a:cs typeface="Courier"/>
                <a:sym typeface="Courier"/>
              </a:defRPr>
            </a:lvl1pPr>
          </a:lstStyle>
          <a:p>
            <a:pPr/>
            <a:r>
              <a:t>Successfully configured the backend "remote"! Terraform will automatically use this backend unless the backend configuration changes.</a:t>
            </a:r>
          </a:p>
        </p:txBody>
      </p:sp>
      <p:sp>
        <p:nvSpPr>
          <p:cNvPr id="1958"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62" name="tfe-begin.png" descr="tfe-begin.pn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
        <p:nvSpPr>
          <p:cNvPr id="1963"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7" name="Remote State"/>
          <p:cNvSpPr txBox="1"/>
          <p:nvPr>
            <p:ph type="title"/>
          </p:nvPr>
        </p:nvSpPr>
        <p:spPr>
          <a:prstGeom prst="rect">
            <a:avLst/>
          </a:prstGeom>
        </p:spPr>
        <p:txBody>
          <a:bodyPr/>
          <a:lstStyle/>
          <a:p>
            <a:pPr/>
            <a:r>
              <a:t>Remote State</a:t>
            </a:r>
          </a:p>
        </p:txBody>
      </p:sp>
      <p:sp>
        <p:nvSpPr>
          <p:cNvPr id="1968" name="Terraform will no longer write to the .tfstate file…"/>
          <p:cNvSpPr txBox="1"/>
          <p:nvPr>
            <p:ph type="body" idx="1"/>
          </p:nvPr>
        </p:nvSpPr>
        <p:spPr>
          <a:prstGeom prst="rect">
            <a:avLst/>
          </a:prstGeom>
        </p:spPr>
        <p:txBody>
          <a:bodyPr/>
          <a:lstStyle/>
          <a:p>
            <a:pPr/>
            <a:r>
              <a:t>Terraform will no longer write to the </a:t>
            </a:r>
            <a:r>
              <a:rPr>
                <a:latin typeface="Courier"/>
                <a:ea typeface="Courier"/>
                <a:cs typeface="Courier"/>
                <a:sym typeface="Courier"/>
              </a:rPr>
              <a:t>.tfstate</a:t>
            </a:r>
            <a:r>
              <a:t> file</a:t>
            </a:r>
          </a:p>
          <a:p>
            <a:pPr/>
            <a:r>
              <a:t>Everything else about your local workflow remains the same</a:t>
            </a:r>
          </a:p>
        </p:txBody>
      </p:sp>
      <p:sp>
        <p:nvSpPr>
          <p:cNvPr id="1969"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1" name="&gt; terraform apply…"/>
          <p:cNvSpPr txBox="1"/>
          <p:nvPr>
            <p:ph type="body" idx="13"/>
          </p:nvPr>
        </p:nvSpPr>
        <p:spPr>
          <a:xfrm>
            <a:off x="5634672" y="1698656"/>
            <a:ext cx="17650044" cy="10952481"/>
          </a:xfrm>
          <a:prstGeom prst="rect">
            <a:avLst/>
          </a:prstGeom>
          <a:extLst>
            <a:ext uri="{C572A759-6A51-4108-AA02-DFA0A04FC94B}">
              <ma14:wrappingTextBoxFlag xmlns:ma14="http://schemas.microsoft.com/office/mac/drawingml/2011/main" val="1"/>
            </a:ext>
          </a:extLst>
        </p:spPr>
        <p:txBody>
          <a:bodyPr/>
          <a:lstStyle/>
          <a:p>
            <a:pPr>
              <a:lnSpc>
                <a:spcPct val="120000"/>
              </a:lnSpc>
              <a:spcBef>
                <a:spcPts val="0"/>
              </a:spcBef>
              <a:defRPr sz="4000">
                <a:solidFill>
                  <a:srgbClr val="FFFFFF"/>
                </a:solidFill>
                <a:latin typeface="Courier"/>
                <a:ea typeface="Courier"/>
                <a:cs typeface="Courier"/>
                <a:sym typeface="Courier"/>
              </a:defRPr>
            </a:pPr>
            <a:r>
              <a:t>&gt; terraform apply</a:t>
            </a:r>
          </a:p>
          <a:p>
            <a:pPr>
              <a:lnSpc>
                <a:spcPct val="120000"/>
              </a:lnSpc>
              <a:spcBef>
                <a:spcPts val="0"/>
              </a:spcBef>
              <a:defRPr sz="4000">
                <a:solidFill>
                  <a:srgbClr val="FFFFFF"/>
                </a:solidFill>
                <a:latin typeface="Courier"/>
                <a:ea typeface="Courier"/>
                <a:cs typeface="Courier"/>
                <a:sym typeface="Courier"/>
              </a:defRPr>
            </a:pPr>
            <a:r>
              <a:t>aws_instance.web.0: Refreshing state... (ID: i-09ac7e80c7d33b461)</a:t>
            </a:r>
          </a:p>
          <a:p>
            <a:pPr>
              <a:lnSpc>
                <a:spcPct val="120000"/>
              </a:lnSpc>
              <a:spcBef>
                <a:spcPts val="0"/>
              </a:spcBef>
              <a:defRPr sz="4000">
                <a:solidFill>
                  <a:srgbClr val="FFFFFF"/>
                </a:solidFill>
                <a:latin typeface="Courier"/>
                <a:ea typeface="Courier"/>
                <a:cs typeface="Courier"/>
                <a:sym typeface="Courier"/>
              </a:defRPr>
            </a:pPr>
          </a:p>
          <a:p>
            <a:pPr>
              <a:lnSpc>
                <a:spcPct val="120000"/>
              </a:lnSpc>
              <a:spcBef>
                <a:spcPts val="0"/>
              </a:spcBef>
              <a:defRPr sz="4000">
                <a:solidFill>
                  <a:srgbClr val="75DB3C"/>
                </a:solidFill>
                <a:latin typeface="Courier"/>
                <a:ea typeface="Courier"/>
                <a:cs typeface="Courier"/>
                <a:sym typeface="Courier"/>
              </a:defRPr>
            </a:pPr>
            <a:r>
              <a:t>Apply complete! Resources: 0 added, 0 changed, 0 destroyed.</a:t>
            </a:r>
          </a:p>
          <a:p>
            <a:pPr>
              <a:lnSpc>
                <a:spcPct val="120000"/>
              </a:lnSpc>
              <a:spcBef>
                <a:spcPts val="0"/>
              </a:spcBef>
              <a:defRPr sz="4000">
                <a:solidFill>
                  <a:srgbClr val="75DB3C"/>
                </a:solidFill>
                <a:latin typeface="Courier"/>
                <a:ea typeface="Courier"/>
                <a:cs typeface="Courier"/>
                <a:sym typeface="Courier"/>
              </a:defRPr>
            </a:pPr>
          </a:p>
          <a:p>
            <a:pPr>
              <a:lnSpc>
                <a:spcPct val="120000"/>
              </a:lnSpc>
              <a:spcBef>
                <a:spcPts val="0"/>
              </a:spcBef>
              <a:defRPr sz="4000">
                <a:solidFill>
                  <a:srgbClr val="75DB3C"/>
                </a:solidFill>
                <a:latin typeface="Courier"/>
                <a:ea typeface="Courier"/>
                <a:cs typeface="Courier"/>
                <a:sym typeface="Courier"/>
              </a:defRPr>
            </a:pPr>
            <a:r>
              <a:t>Outputs:</a:t>
            </a:r>
          </a:p>
          <a:p>
            <a:pPr>
              <a:lnSpc>
                <a:spcPct val="120000"/>
              </a:lnSpc>
              <a:spcBef>
                <a:spcPts val="0"/>
              </a:spcBef>
              <a:defRPr sz="4000">
                <a:solidFill>
                  <a:srgbClr val="75DB3C"/>
                </a:solidFill>
                <a:latin typeface="Courier"/>
                <a:ea typeface="Courier"/>
                <a:cs typeface="Courier"/>
                <a:sym typeface="Courier"/>
              </a:defRPr>
            </a:pPr>
          </a:p>
          <a:p>
            <a:pPr>
              <a:lnSpc>
                <a:spcPct val="120000"/>
              </a:lnSpc>
              <a:spcBef>
                <a:spcPts val="0"/>
              </a:spcBef>
              <a:defRPr sz="4000">
                <a:solidFill>
                  <a:srgbClr val="75DB3C"/>
                </a:solidFill>
                <a:latin typeface="Courier"/>
                <a:ea typeface="Courier"/>
                <a:cs typeface="Courier"/>
                <a:sym typeface="Courier"/>
              </a:defRPr>
            </a:pPr>
            <a:r>
              <a:t>public_dns = [</a:t>
            </a:r>
          </a:p>
          <a:p>
            <a:pPr>
              <a:lnSpc>
                <a:spcPct val="120000"/>
              </a:lnSpc>
              <a:spcBef>
                <a:spcPts val="0"/>
              </a:spcBef>
              <a:defRPr sz="4000">
                <a:solidFill>
                  <a:srgbClr val="75DB3C"/>
                </a:solidFill>
                <a:latin typeface="Courier"/>
                <a:ea typeface="Courier"/>
                <a:cs typeface="Courier"/>
                <a:sym typeface="Courier"/>
              </a:defRPr>
            </a:pPr>
            <a:r>
              <a:t>    ec2-54-174-40-55.compute-1.amazonaws.com,</a:t>
            </a:r>
          </a:p>
          <a:p>
            <a:pPr>
              <a:lnSpc>
                <a:spcPct val="120000"/>
              </a:lnSpc>
              <a:spcBef>
                <a:spcPts val="0"/>
              </a:spcBef>
              <a:defRPr sz="4000">
                <a:solidFill>
                  <a:srgbClr val="75DB3C"/>
                </a:solidFill>
                <a:latin typeface="Courier"/>
                <a:ea typeface="Courier"/>
                <a:cs typeface="Courier"/>
                <a:sym typeface="Courier"/>
              </a:defRPr>
            </a:pPr>
            <a:r>
              <a:t>]</a:t>
            </a:r>
          </a:p>
          <a:p>
            <a:pPr>
              <a:lnSpc>
                <a:spcPct val="120000"/>
              </a:lnSpc>
              <a:spcBef>
                <a:spcPts val="0"/>
              </a:spcBef>
              <a:defRPr sz="4000">
                <a:solidFill>
                  <a:srgbClr val="75DB3C"/>
                </a:solidFill>
                <a:latin typeface="Courier"/>
                <a:ea typeface="Courier"/>
                <a:cs typeface="Courier"/>
                <a:sym typeface="Courier"/>
              </a:defRPr>
            </a:pPr>
            <a:r>
              <a:t>public_ip = [</a:t>
            </a:r>
          </a:p>
          <a:p>
            <a:pPr>
              <a:lnSpc>
                <a:spcPct val="120000"/>
              </a:lnSpc>
              <a:spcBef>
                <a:spcPts val="0"/>
              </a:spcBef>
              <a:defRPr sz="4000">
                <a:solidFill>
                  <a:srgbClr val="75DB3C"/>
                </a:solidFill>
                <a:latin typeface="Courier"/>
                <a:ea typeface="Courier"/>
                <a:cs typeface="Courier"/>
                <a:sym typeface="Courier"/>
              </a:defRPr>
            </a:pPr>
            <a:r>
              <a:t>    54.174.40.55</a:t>
            </a:r>
          </a:p>
          <a:p>
            <a:pPr>
              <a:lnSpc>
                <a:spcPct val="120000"/>
              </a:lnSpc>
              <a:spcBef>
                <a:spcPts val="0"/>
              </a:spcBef>
              <a:defRPr sz="4000">
                <a:solidFill>
                  <a:srgbClr val="75DB3C"/>
                </a:solidFill>
                <a:latin typeface="Courier"/>
                <a:ea typeface="Courier"/>
                <a:cs typeface="Courier"/>
                <a:sym typeface="Courier"/>
              </a:defRPr>
            </a:pPr>
            <a:r>
              <a:t>]</a:t>
            </a:r>
          </a:p>
        </p:txBody>
      </p:sp>
      <p:sp>
        <p:nvSpPr>
          <p:cNvPr id="1972"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6" name="Lab 9: Data Source (Optional)…"/>
          <p:cNvSpPr txBox="1"/>
          <p:nvPr>
            <p:ph type="body" idx="13"/>
          </p:nvPr>
        </p:nvSpPr>
        <p:spPr>
          <a:prstGeom prst="rect">
            <a:avLst/>
          </a:prstGeom>
        </p:spPr>
        <p:txBody>
          <a:bodyPr/>
          <a:lstStyle/>
          <a:p>
            <a:pPr>
              <a:defRPr>
                <a:solidFill>
                  <a:srgbClr val="FFFFFF"/>
                </a:solidFill>
              </a:defRPr>
            </a:pPr>
            <a:r>
              <a:t>Lab 9: Data Source (Optional)</a:t>
            </a:r>
          </a:p>
          <a:p>
            <a:pPr>
              <a:defRPr>
                <a:solidFill>
                  <a:srgbClr val="B3BAC6"/>
                </a:solidFill>
              </a:defRPr>
            </a:pPr>
            <a:r>
              <a:t>Duration: 10 minutes</a:t>
            </a:r>
          </a:p>
          <a:p>
            <a:pPr>
              <a:defRPr>
                <a:solidFill>
                  <a:srgbClr val="B3BAC6"/>
                </a:solidFill>
              </a:defRPr>
            </a:pPr>
            <a:r>
              <a:t>Goal: Use a data source to select the AMI used for your web server</a:t>
            </a:r>
          </a:p>
        </p:txBody>
      </p:sp>
      <p:sp>
        <p:nvSpPr>
          <p:cNvPr id="1977"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9" name="Destroy"/>
          <p:cNvSpPr txBox="1"/>
          <p:nvPr>
            <p:ph type="title"/>
          </p:nvPr>
        </p:nvSpPr>
        <p:spPr>
          <a:prstGeom prst="rect">
            <a:avLst/>
          </a:prstGeom>
        </p:spPr>
        <p:txBody>
          <a:bodyPr/>
          <a:lstStyle/>
          <a:p>
            <a:pPr/>
            <a:r>
              <a:t>Destroy</a:t>
            </a:r>
          </a:p>
        </p:txBody>
      </p:sp>
      <p:sp>
        <p:nvSpPr>
          <p:cNvPr id="1980"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2" name="What You’ll Learn"/>
          <p:cNvSpPr txBox="1"/>
          <p:nvPr>
            <p:ph type="title"/>
          </p:nvPr>
        </p:nvSpPr>
        <p:spPr>
          <a:prstGeom prst="rect">
            <a:avLst/>
          </a:prstGeom>
        </p:spPr>
        <p:txBody>
          <a:bodyPr/>
          <a:lstStyle/>
          <a:p>
            <a:pPr/>
            <a:r>
              <a:t>What You’ll Learn</a:t>
            </a:r>
          </a:p>
        </p:txBody>
      </p:sp>
      <p:sp>
        <p:nvSpPr>
          <p:cNvPr id="1983" name="Destroy infrastructure that Terraform has created"/>
          <p:cNvSpPr txBox="1"/>
          <p:nvPr>
            <p:ph type="body" idx="1"/>
          </p:nvPr>
        </p:nvSpPr>
        <p:spPr>
          <a:prstGeom prst="rect">
            <a:avLst/>
          </a:prstGeom>
        </p:spPr>
        <p:txBody>
          <a:bodyPr/>
          <a:lstStyle>
            <a:lvl1pPr>
              <a:buBlip>
                <a:blip r:embed="rId2"/>
              </a:buBlip>
            </a:lvl1pPr>
          </a:lstStyle>
          <a:p>
            <a:pPr/>
            <a:r>
              <a:t>Destroy infrastructure that Terraform has created</a:t>
            </a:r>
          </a:p>
        </p:txBody>
      </p:sp>
      <p:sp>
        <p:nvSpPr>
          <p:cNvPr id="1984"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6" name="Command: terraform destroy"/>
          <p:cNvSpPr txBox="1"/>
          <p:nvPr>
            <p:ph type="title"/>
          </p:nvPr>
        </p:nvSpPr>
        <p:spPr>
          <a:prstGeom prst="rect">
            <a:avLst/>
          </a:prstGeom>
        </p:spPr>
        <p:txBody>
          <a:bodyPr/>
          <a:lstStyle/>
          <a:p>
            <a:pPr/>
            <a:r>
              <a:t>Command: </a:t>
            </a:r>
            <a:r>
              <a:rPr>
                <a:latin typeface="Courier"/>
                <a:ea typeface="Courier"/>
                <a:cs typeface="Courier"/>
                <a:sym typeface="Courier"/>
              </a:rPr>
              <a:t>terraform destroy</a:t>
            </a:r>
          </a:p>
        </p:txBody>
      </p:sp>
      <p:sp>
        <p:nvSpPr>
          <p:cNvPr id="1987" name="Destroys running infrastructure…"/>
          <p:cNvSpPr txBox="1"/>
          <p:nvPr>
            <p:ph type="body" idx="1"/>
          </p:nvPr>
        </p:nvSpPr>
        <p:spPr>
          <a:prstGeom prst="rect">
            <a:avLst/>
          </a:prstGeom>
        </p:spPr>
        <p:txBody>
          <a:bodyPr/>
          <a:lstStyle/>
          <a:p>
            <a:pPr/>
            <a:r>
              <a:t>Destroys running infrastructure</a:t>
            </a:r>
          </a:p>
          <a:p>
            <a:pPr/>
            <a:r>
              <a:t>Does not touch infrastructure not managed by Terraform</a:t>
            </a:r>
          </a:p>
        </p:txBody>
      </p:sp>
      <p:sp>
        <p:nvSpPr>
          <p:cNvPr id="1988"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2" name="&gt; terraform destroy…"/>
          <p:cNvSpPr txBox="1"/>
          <p:nvPr>
            <p:ph type="body" idx="13"/>
          </p:nvPr>
        </p:nvSpPr>
        <p:spPr>
          <a:xfrm>
            <a:off x="5634672" y="1698656"/>
            <a:ext cx="17650044" cy="10220961"/>
          </a:xfrm>
          <a:prstGeom prst="rect">
            <a:avLst/>
          </a:prstGeom>
          <a:extLst>
            <a:ext uri="{C572A759-6A51-4108-AA02-DFA0A04FC94B}">
              <ma14:wrappingTextBoxFlag xmlns:ma14="http://schemas.microsoft.com/office/mac/drawingml/2011/main" val="1"/>
            </a:ext>
          </a:extLst>
        </p:spPr>
        <p:txBody>
          <a:bodyPr/>
          <a:lstStyle/>
          <a:p>
            <a:pPr>
              <a:lnSpc>
                <a:spcPct val="120000"/>
              </a:lnSpc>
              <a:spcBef>
                <a:spcPts val="0"/>
              </a:spcBef>
              <a:defRPr sz="4000">
                <a:solidFill>
                  <a:srgbClr val="FFFFFF"/>
                </a:solidFill>
                <a:latin typeface="Courier"/>
                <a:ea typeface="Courier"/>
                <a:cs typeface="Courier"/>
                <a:sym typeface="Courier"/>
              </a:defRPr>
            </a:pPr>
            <a:r>
              <a:t>&gt; terraform destroy</a:t>
            </a:r>
          </a:p>
          <a:p>
            <a:pPr>
              <a:lnSpc>
                <a:spcPct val="120000"/>
              </a:lnSpc>
              <a:spcBef>
                <a:spcPts val="0"/>
              </a:spcBef>
              <a:defRPr sz="4000">
                <a:solidFill>
                  <a:srgbClr val="FFFFFF"/>
                </a:solidFill>
                <a:latin typeface="Courier"/>
                <a:ea typeface="Courier"/>
                <a:cs typeface="Courier"/>
                <a:sym typeface="Courier"/>
              </a:defRPr>
            </a:pPr>
            <a:r>
              <a:t>aws_instance.web: Refreshing state... [id=i-0ec4ffe55abd300a5]</a:t>
            </a:r>
          </a:p>
          <a:p>
            <a:pPr>
              <a:lnSpc>
                <a:spcPct val="120000"/>
              </a:lnSpc>
              <a:spcBef>
                <a:spcPts val="0"/>
              </a:spcBef>
              <a:defRPr sz="4000">
                <a:solidFill>
                  <a:srgbClr val="FFFFFF"/>
                </a:solidFill>
                <a:latin typeface="Courier"/>
                <a:ea typeface="Courier"/>
                <a:cs typeface="Courier"/>
                <a:sym typeface="Courier"/>
              </a:defRPr>
            </a:pPr>
          </a:p>
          <a:p>
            <a:pPr>
              <a:lnSpc>
                <a:spcPct val="120000"/>
              </a:lnSpc>
              <a:spcBef>
                <a:spcPts val="0"/>
              </a:spcBef>
              <a:defRPr sz="4000">
                <a:solidFill>
                  <a:srgbClr val="FFFFFF"/>
                </a:solidFill>
                <a:latin typeface="Courier"/>
                <a:ea typeface="Courier"/>
                <a:cs typeface="Courier"/>
                <a:sym typeface="Courier"/>
              </a:defRPr>
            </a:pPr>
            <a:r>
              <a:t>An execution plan has been generated and is shown below.</a:t>
            </a:r>
          </a:p>
          <a:p>
            <a:pPr>
              <a:lnSpc>
                <a:spcPct val="120000"/>
              </a:lnSpc>
              <a:spcBef>
                <a:spcPts val="0"/>
              </a:spcBef>
              <a:defRPr sz="4000">
                <a:solidFill>
                  <a:srgbClr val="FFFFFF"/>
                </a:solidFill>
                <a:latin typeface="Courier"/>
                <a:ea typeface="Courier"/>
                <a:cs typeface="Courier"/>
                <a:sym typeface="Courier"/>
              </a:defRPr>
            </a:pPr>
            <a:r>
              <a:t>Resource actions are indicated with the following symbols:</a:t>
            </a:r>
          </a:p>
          <a:p>
            <a:pPr>
              <a:lnSpc>
                <a:spcPct val="120000"/>
              </a:lnSpc>
              <a:spcBef>
                <a:spcPts val="0"/>
              </a:spcBef>
              <a:defRPr sz="4000">
                <a:solidFill>
                  <a:srgbClr val="FFFFFF"/>
                </a:solidFill>
                <a:latin typeface="Courier"/>
                <a:ea typeface="Courier"/>
                <a:cs typeface="Courier"/>
                <a:sym typeface="Courier"/>
              </a:defRPr>
            </a:pPr>
            <a:r>
              <a:t>  </a:t>
            </a:r>
            <a:r>
              <a:rPr>
                <a:solidFill>
                  <a:srgbClr val="FF0003"/>
                </a:solidFill>
              </a:rPr>
              <a:t>-</a:t>
            </a:r>
            <a:r>
              <a:t> destroy</a:t>
            </a:r>
          </a:p>
          <a:p>
            <a:pPr>
              <a:lnSpc>
                <a:spcPct val="120000"/>
              </a:lnSpc>
              <a:spcBef>
                <a:spcPts val="0"/>
              </a:spcBef>
              <a:defRPr sz="4000">
                <a:solidFill>
                  <a:srgbClr val="FFFFFF"/>
                </a:solidFill>
                <a:latin typeface="Courier"/>
                <a:ea typeface="Courier"/>
                <a:cs typeface="Courier"/>
                <a:sym typeface="Courier"/>
              </a:defRPr>
            </a:pPr>
          </a:p>
          <a:p>
            <a:pPr>
              <a:lnSpc>
                <a:spcPct val="120000"/>
              </a:lnSpc>
              <a:spcBef>
                <a:spcPts val="0"/>
              </a:spcBef>
              <a:defRPr sz="4000">
                <a:solidFill>
                  <a:srgbClr val="FFFFFF"/>
                </a:solidFill>
                <a:latin typeface="Courier"/>
                <a:ea typeface="Courier"/>
                <a:cs typeface="Courier"/>
                <a:sym typeface="Courier"/>
              </a:defRPr>
            </a:pPr>
            <a:r>
              <a:t>Terraform will perform the following actions:</a:t>
            </a:r>
          </a:p>
          <a:p>
            <a:pPr>
              <a:lnSpc>
                <a:spcPct val="120000"/>
              </a:lnSpc>
              <a:spcBef>
                <a:spcPts val="0"/>
              </a:spcBef>
              <a:defRPr sz="4000">
                <a:solidFill>
                  <a:srgbClr val="FFFFFF"/>
                </a:solidFill>
                <a:latin typeface="Courier"/>
                <a:ea typeface="Courier"/>
                <a:cs typeface="Courier"/>
                <a:sym typeface="Courier"/>
              </a:defRPr>
            </a:pPr>
          </a:p>
          <a:p>
            <a:pPr>
              <a:lnSpc>
                <a:spcPct val="120000"/>
              </a:lnSpc>
              <a:spcBef>
                <a:spcPts val="0"/>
              </a:spcBef>
              <a:defRPr sz="4000">
                <a:solidFill>
                  <a:srgbClr val="FFFFFF"/>
                </a:solidFill>
                <a:latin typeface="Courier"/>
                <a:ea typeface="Courier"/>
                <a:cs typeface="Courier"/>
                <a:sym typeface="Courier"/>
              </a:defRPr>
            </a:pPr>
            <a:r>
              <a:t>  </a:t>
            </a:r>
            <a:r>
              <a:rPr b="1"/>
              <a:t># aws_instance.web</a:t>
            </a:r>
            <a:r>
              <a:t> will be </a:t>
            </a:r>
            <a:r>
              <a:rPr>
                <a:solidFill>
                  <a:srgbClr val="FF0003"/>
                </a:solidFill>
              </a:rPr>
              <a:t>destroyed</a:t>
            </a:r>
          </a:p>
          <a:p>
            <a:pPr>
              <a:lnSpc>
                <a:spcPct val="120000"/>
              </a:lnSpc>
              <a:spcBef>
                <a:spcPts val="0"/>
              </a:spcBef>
              <a:defRPr sz="4000">
                <a:solidFill>
                  <a:srgbClr val="FFFFFF"/>
                </a:solidFill>
                <a:latin typeface="Courier"/>
                <a:ea typeface="Courier"/>
                <a:cs typeface="Courier"/>
                <a:sym typeface="Courier"/>
              </a:defRPr>
            </a:pPr>
            <a:r>
              <a:t>  </a:t>
            </a:r>
            <a:r>
              <a:rPr>
                <a:solidFill>
                  <a:srgbClr val="FF0003"/>
                </a:solidFill>
              </a:rPr>
              <a:t>-</a:t>
            </a:r>
            <a:r>
              <a:t> resource "aws_instance" "web" {</a:t>
            </a:r>
          </a:p>
          <a:p>
            <a:pPr>
              <a:lnSpc>
                <a:spcPct val="120000"/>
              </a:lnSpc>
              <a:spcBef>
                <a:spcPts val="0"/>
              </a:spcBef>
              <a:defRPr sz="4000">
                <a:solidFill>
                  <a:srgbClr val="FFFFFF"/>
                </a:solidFill>
                <a:latin typeface="Courier"/>
                <a:ea typeface="Courier"/>
                <a:cs typeface="Courier"/>
                <a:sym typeface="Courier"/>
              </a:defRPr>
            </a:pPr>
            <a:r>
              <a:t># ...</a:t>
            </a:r>
          </a:p>
        </p:txBody>
      </p:sp>
      <p:sp>
        <p:nvSpPr>
          <p:cNvPr id="1993"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7" name="Lab 10: Destroy…"/>
          <p:cNvSpPr txBox="1"/>
          <p:nvPr>
            <p:ph type="body" idx="13"/>
          </p:nvPr>
        </p:nvSpPr>
        <p:spPr>
          <a:prstGeom prst="rect">
            <a:avLst/>
          </a:prstGeom>
        </p:spPr>
        <p:txBody>
          <a:bodyPr/>
          <a:lstStyle/>
          <a:p>
            <a:pPr>
              <a:defRPr>
                <a:solidFill>
                  <a:srgbClr val="FFFFFF"/>
                </a:solidFill>
              </a:defRPr>
            </a:pPr>
            <a:r>
              <a:t>Lab 10: Destroy</a:t>
            </a:r>
          </a:p>
          <a:p>
            <a:pPr>
              <a:defRPr>
                <a:solidFill>
                  <a:srgbClr val="B3BAC6"/>
                </a:solidFill>
              </a:defRPr>
            </a:pPr>
            <a:r>
              <a:t>Duration: 5 minutes</a:t>
            </a:r>
          </a:p>
          <a:p>
            <a:pPr>
              <a:defRPr>
                <a:solidFill>
                  <a:srgbClr val="B3BAC6"/>
                </a:solidFill>
              </a:defRPr>
            </a:pPr>
            <a:r>
              <a:t>Goal: Use the destroy command to destroy your infrastructure</a:t>
            </a:r>
          </a:p>
        </p:txBody>
      </p:sp>
      <p:sp>
        <p:nvSpPr>
          <p:cNvPr id="1998"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9" name="Lab 0: Choose your editor…"/>
          <p:cNvSpPr txBox="1"/>
          <p:nvPr>
            <p:ph type="body" idx="13"/>
          </p:nvPr>
        </p:nvSpPr>
        <p:spPr>
          <a:prstGeom prst="rect">
            <a:avLst/>
          </a:prstGeom>
        </p:spPr>
        <p:txBody>
          <a:bodyPr/>
          <a:lstStyle/>
          <a:p>
            <a:pPr>
              <a:defRPr>
                <a:solidFill>
                  <a:srgbClr val="FFFFFF"/>
                </a:solidFill>
              </a:defRPr>
            </a:pPr>
            <a:r>
              <a:t>Lab 0: Choose your editor</a:t>
            </a:r>
          </a:p>
          <a:p>
            <a:pPr>
              <a:defRPr>
                <a:solidFill>
                  <a:srgbClr val="B3BAC6"/>
                </a:solidFill>
              </a:defRPr>
            </a:pPr>
            <a:r>
              <a:t>Duration: 15 minutes</a:t>
            </a:r>
          </a:p>
          <a:p>
            <a:pPr>
              <a:defRPr>
                <a:solidFill>
                  <a:srgbClr val="B3BAC6"/>
                </a:solidFill>
              </a:defRPr>
            </a:pPr>
            <a:r>
              <a:t>Goal: Make sure you can login to your workstation to run commands and edit files.</a:t>
            </a:r>
          </a:p>
        </p:txBody>
      </p:sp>
      <p:sp>
        <p:nvSpPr>
          <p:cNvPr id="47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000" name="Deploy from GitHub"/>
          <p:cNvSpPr txBox="1"/>
          <p:nvPr>
            <p:ph type="title"/>
          </p:nvPr>
        </p:nvSpPr>
        <p:spPr>
          <a:prstGeom prst="rect">
            <a:avLst/>
          </a:prstGeom>
        </p:spPr>
        <p:txBody>
          <a:bodyPr/>
          <a:lstStyle/>
          <a:p>
            <a:pPr/>
            <a:r>
              <a:t>Deploy from GitHub</a:t>
            </a:r>
          </a:p>
        </p:txBody>
      </p:sp>
      <p:sp>
        <p:nvSpPr>
          <p:cNvPr id="2001"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3" name="What You’ll Learn"/>
          <p:cNvSpPr txBox="1"/>
          <p:nvPr>
            <p:ph type="title"/>
          </p:nvPr>
        </p:nvSpPr>
        <p:spPr>
          <a:prstGeom prst="rect">
            <a:avLst/>
          </a:prstGeom>
        </p:spPr>
        <p:txBody>
          <a:bodyPr/>
          <a:lstStyle/>
          <a:p>
            <a:pPr/>
            <a:r>
              <a:t>What You’ll Learn</a:t>
            </a:r>
          </a:p>
        </p:txBody>
      </p:sp>
      <p:sp>
        <p:nvSpPr>
          <p:cNvPr id="2004" name="Create a repository at GitHub…"/>
          <p:cNvSpPr txBox="1"/>
          <p:nvPr>
            <p:ph type="body" idx="1"/>
          </p:nvPr>
        </p:nvSpPr>
        <p:spPr>
          <a:prstGeom prst="rect">
            <a:avLst/>
          </a:prstGeom>
        </p:spPr>
        <p:txBody>
          <a:bodyPr/>
          <a:lstStyle/>
          <a:p>
            <a:pPr marL="952500" indent="-952500">
              <a:buSzPct val="75000"/>
              <a:buBlip>
                <a:blip r:embed="rId2"/>
              </a:buBlip>
            </a:pPr>
            <a:r>
              <a:t>Create a repository at GitHub</a:t>
            </a:r>
          </a:p>
          <a:p>
            <a:pPr marL="952500" indent="-952500">
              <a:buSzPct val="75000"/>
              <a:buBlip>
                <a:blip r:embed="rId2"/>
              </a:buBlip>
            </a:pPr>
            <a:r>
              <a:t>Push your code to GitHub</a:t>
            </a:r>
          </a:p>
          <a:p>
            <a:pPr marL="952500" indent="-952500">
              <a:buSzPct val="75000"/>
              <a:buBlip>
                <a:blip r:embed="rId2"/>
              </a:buBlip>
            </a:pPr>
            <a:r>
              <a:t>Create an organization at Terraform Cloud</a:t>
            </a:r>
          </a:p>
          <a:p>
            <a:pPr marL="952500" indent="-952500">
              <a:buSzPct val="75000"/>
              <a:buBlip>
                <a:blip r:embed="rId2"/>
              </a:buBlip>
            </a:pPr>
            <a:r>
              <a:t>Connect to GitHub via OAuth</a:t>
            </a:r>
          </a:p>
          <a:p>
            <a:pPr marL="952500" indent="-952500">
              <a:buSzPct val="75000"/>
              <a:buBlip>
                <a:blip r:embed="rId2"/>
              </a:buBlip>
            </a:pPr>
            <a:r>
              <a:t>Add a workspace that references a GitHub repo</a:t>
            </a:r>
          </a:p>
          <a:p>
            <a:pPr marL="952500" indent="-952500">
              <a:buSzPct val="75000"/>
              <a:buBlip>
                <a:blip r:embed="rId2"/>
              </a:buBlip>
            </a:pPr>
            <a:r>
              <a:t>Commit changes and create infrastructure</a:t>
            </a:r>
          </a:p>
        </p:txBody>
      </p:sp>
      <p:grpSp>
        <p:nvGrpSpPr>
          <p:cNvPr id="2008" name="Group"/>
          <p:cNvGrpSpPr/>
          <p:nvPr/>
        </p:nvGrpSpPr>
        <p:grpSpPr>
          <a:xfrm>
            <a:off x="-3678116" y="3521744"/>
            <a:ext cx="1103444" cy="1018894"/>
            <a:chOff x="0" y="0"/>
            <a:chExt cx="1103442" cy="1018892"/>
          </a:xfrm>
        </p:grpSpPr>
        <p:sp>
          <p:nvSpPr>
            <p:cNvPr id="2005" name="Circle"/>
            <p:cNvSpPr/>
            <p:nvPr/>
          </p:nvSpPr>
          <p:spPr>
            <a:xfrm>
              <a:off x="0" y="4106"/>
              <a:ext cx="1014787" cy="1014787"/>
            </a:xfrm>
            <a:prstGeom prst="ellipse">
              <a:avLst/>
            </a:pr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006" name="Line"/>
            <p:cNvSpPr/>
            <p:nvPr/>
          </p:nvSpPr>
          <p:spPr>
            <a:xfrm>
              <a:off x="237635" y="0"/>
              <a:ext cx="865808" cy="63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07"/>
                  </a:moveTo>
                  <a:lnTo>
                    <a:pt x="6667" y="21600"/>
                  </a:lnTo>
                  <a:lnTo>
                    <a:pt x="21600" y="0"/>
                  </a:lnTo>
                </a:path>
              </a:pathLst>
            </a:custGeom>
            <a:noFill/>
            <a:ln w="4445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007" name="Line"/>
            <p:cNvSpPr/>
            <p:nvPr/>
          </p:nvSpPr>
          <p:spPr>
            <a:xfrm>
              <a:off x="260674" y="22245"/>
              <a:ext cx="819777" cy="625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062"/>
                  </a:moveTo>
                  <a:lnTo>
                    <a:pt x="5783" y="21600"/>
                  </a:lnTo>
                  <a:lnTo>
                    <a:pt x="21600" y="0"/>
                  </a:lnTo>
                </a:path>
              </a:pathLst>
            </a:cu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2012" name="Group"/>
          <p:cNvGrpSpPr/>
          <p:nvPr/>
        </p:nvGrpSpPr>
        <p:grpSpPr>
          <a:xfrm>
            <a:off x="-3678116" y="5013311"/>
            <a:ext cx="1103444" cy="1018893"/>
            <a:chOff x="0" y="0"/>
            <a:chExt cx="1103442" cy="1018892"/>
          </a:xfrm>
        </p:grpSpPr>
        <p:sp>
          <p:nvSpPr>
            <p:cNvPr id="2009" name="Circle"/>
            <p:cNvSpPr/>
            <p:nvPr/>
          </p:nvSpPr>
          <p:spPr>
            <a:xfrm>
              <a:off x="0" y="4106"/>
              <a:ext cx="1014787" cy="1014787"/>
            </a:xfrm>
            <a:prstGeom prst="ellipse">
              <a:avLst/>
            </a:pr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010" name="Line"/>
            <p:cNvSpPr/>
            <p:nvPr/>
          </p:nvSpPr>
          <p:spPr>
            <a:xfrm>
              <a:off x="237635" y="0"/>
              <a:ext cx="865808" cy="63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07"/>
                  </a:moveTo>
                  <a:lnTo>
                    <a:pt x="6667" y="21600"/>
                  </a:lnTo>
                  <a:lnTo>
                    <a:pt x="21600" y="0"/>
                  </a:lnTo>
                </a:path>
              </a:pathLst>
            </a:custGeom>
            <a:noFill/>
            <a:ln w="4445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011" name="Line"/>
            <p:cNvSpPr/>
            <p:nvPr/>
          </p:nvSpPr>
          <p:spPr>
            <a:xfrm>
              <a:off x="260674" y="22245"/>
              <a:ext cx="819777" cy="625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062"/>
                  </a:moveTo>
                  <a:lnTo>
                    <a:pt x="5783" y="21600"/>
                  </a:lnTo>
                  <a:lnTo>
                    <a:pt x="21600" y="0"/>
                  </a:lnTo>
                </a:path>
              </a:pathLst>
            </a:cu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2016" name="Group"/>
          <p:cNvGrpSpPr/>
          <p:nvPr/>
        </p:nvGrpSpPr>
        <p:grpSpPr>
          <a:xfrm>
            <a:off x="-3678116" y="6504877"/>
            <a:ext cx="1103444" cy="1018894"/>
            <a:chOff x="0" y="0"/>
            <a:chExt cx="1103442" cy="1018892"/>
          </a:xfrm>
        </p:grpSpPr>
        <p:sp>
          <p:nvSpPr>
            <p:cNvPr id="2013" name="Circle"/>
            <p:cNvSpPr/>
            <p:nvPr/>
          </p:nvSpPr>
          <p:spPr>
            <a:xfrm>
              <a:off x="0" y="4106"/>
              <a:ext cx="1014787" cy="1014787"/>
            </a:xfrm>
            <a:prstGeom prst="ellipse">
              <a:avLst/>
            </a:pr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014" name="Line"/>
            <p:cNvSpPr/>
            <p:nvPr/>
          </p:nvSpPr>
          <p:spPr>
            <a:xfrm>
              <a:off x="237635" y="0"/>
              <a:ext cx="865808" cy="63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07"/>
                  </a:moveTo>
                  <a:lnTo>
                    <a:pt x="6667" y="21600"/>
                  </a:lnTo>
                  <a:lnTo>
                    <a:pt x="21600" y="0"/>
                  </a:lnTo>
                </a:path>
              </a:pathLst>
            </a:custGeom>
            <a:noFill/>
            <a:ln w="4445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015" name="Line"/>
            <p:cNvSpPr/>
            <p:nvPr/>
          </p:nvSpPr>
          <p:spPr>
            <a:xfrm>
              <a:off x="260674" y="22245"/>
              <a:ext cx="819777" cy="625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062"/>
                  </a:moveTo>
                  <a:lnTo>
                    <a:pt x="5783" y="21600"/>
                  </a:lnTo>
                  <a:lnTo>
                    <a:pt x="21600" y="0"/>
                  </a:lnTo>
                </a:path>
              </a:pathLst>
            </a:cu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2020" name="Group"/>
          <p:cNvGrpSpPr/>
          <p:nvPr/>
        </p:nvGrpSpPr>
        <p:grpSpPr>
          <a:xfrm>
            <a:off x="-3678116" y="7996442"/>
            <a:ext cx="1103444" cy="1018894"/>
            <a:chOff x="0" y="0"/>
            <a:chExt cx="1103442" cy="1018892"/>
          </a:xfrm>
        </p:grpSpPr>
        <p:sp>
          <p:nvSpPr>
            <p:cNvPr id="2017" name="Circle"/>
            <p:cNvSpPr/>
            <p:nvPr/>
          </p:nvSpPr>
          <p:spPr>
            <a:xfrm>
              <a:off x="0" y="4106"/>
              <a:ext cx="1014787" cy="1014787"/>
            </a:xfrm>
            <a:prstGeom prst="ellipse">
              <a:avLst/>
            </a:pr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018" name="Line"/>
            <p:cNvSpPr/>
            <p:nvPr/>
          </p:nvSpPr>
          <p:spPr>
            <a:xfrm>
              <a:off x="237635" y="0"/>
              <a:ext cx="865808" cy="63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07"/>
                  </a:moveTo>
                  <a:lnTo>
                    <a:pt x="6667" y="21600"/>
                  </a:lnTo>
                  <a:lnTo>
                    <a:pt x="21600" y="0"/>
                  </a:lnTo>
                </a:path>
              </a:pathLst>
            </a:custGeom>
            <a:noFill/>
            <a:ln w="4445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019" name="Line"/>
            <p:cNvSpPr/>
            <p:nvPr/>
          </p:nvSpPr>
          <p:spPr>
            <a:xfrm>
              <a:off x="260674" y="22245"/>
              <a:ext cx="819777" cy="625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062"/>
                  </a:moveTo>
                  <a:lnTo>
                    <a:pt x="5783" y="21600"/>
                  </a:lnTo>
                  <a:lnTo>
                    <a:pt x="21600" y="0"/>
                  </a:lnTo>
                </a:path>
              </a:pathLst>
            </a:cu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sp>
        <p:nvSpPr>
          <p:cNvPr id="2021"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3" name="Terraform Cloud"/>
          <p:cNvSpPr txBox="1"/>
          <p:nvPr>
            <p:ph type="title"/>
          </p:nvPr>
        </p:nvSpPr>
        <p:spPr>
          <a:prstGeom prst="rect">
            <a:avLst/>
          </a:prstGeom>
        </p:spPr>
        <p:txBody>
          <a:bodyPr/>
          <a:lstStyle/>
          <a:p>
            <a:pPr/>
            <a:r>
              <a:t> Terraform Cloud</a:t>
            </a:r>
          </a:p>
        </p:txBody>
      </p:sp>
      <p:sp>
        <p:nvSpPr>
          <p:cNvPr id="2024" name="Self-service workflow…"/>
          <p:cNvSpPr txBox="1"/>
          <p:nvPr>
            <p:ph type="body" idx="1"/>
          </p:nvPr>
        </p:nvSpPr>
        <p:spPr>
          <a:prstGeom prst="rect">
            <a:avLst/>
          </a:prstGeom>
        </p:spPr>
        <p:txBody>
          <a:bodyPr numCol="2" spcCol="861698"/>
          <a:lstStyle/>
          <a:p>
            <a:pPr defTabSz="792479">
              <a:spcBef>
                <a:spcPts val="3800"/>
              </a:spcBef>
              <a:defRPr sz="5760"/>
            </a:pPr>
            <a:r>
              <a:t>Self-service workflow</a:t>
            </a:r>
          </a:p>
          <a:p>
            <a:pPr defTabSz="792479">
              <a:spcBef>
                <a:spcPts val="3800"/>
              </a:spcBef>
              <a:defRPr sz="5760"/>
            </a:pPr>
            <a:r>
              <a:t>Collaboration for teams</a:t>
            </a:r>
          </a:p>
          <a:p>
            <a:pPr defTabSz="792479">
              <a:spcBef>
                <a:spcPts val="3800"/>
              </a:spcBef>
              <a:defRPr sz="5760"/>
            </a:pPr>
            <a:r>
              <a:t>Powerful ACLs &amp; auditing</a:t>
            </a:r>
          </a:p>
          <a:p>
            <a:pPr defTabSz="792479">
              <a:spcBef>
                <a:spcPts val="3800"/>
              </a:spcBef>
              <a:defRPr sz="5760"/>
            </a:pPr>
            <a:r>
              <a:t>Runs Terraform for you</a:t>
            </a:r>
          </a:p>
          <a:p>
            <a:pPr defTabSz="792479">
              <a:spcBef>
                <a:spcPts val="3800"/>
              </a:spcBef>
              <a:defRPr sz="5760"/>
            </a:pPr>
            <a:r>
              <a:t>Control Terraform version</a:t>
            </a:r>
          </a:p>
          <a:p>
            <a:pPr defTabSz="792479">
              <a:spcBef>
                <a:spcPts val="3800"/>
              </a:spcBef>
              <a:defRPr sz="5760"/>
            </a:pPr>
            <a:r>
              <a:t>Prevent concurrent changes</a:t>
            </a:r>
          </a:p>
          <a:p>
            <a:pPr defTabSz="792479">
              <a:spcBef>
                <a:spcPts val="3800"/>
              </a:spcBef>
              <a:defRPr sz="5760"/>
            </a:pPr>
            <a:r>
              <a:t>Integrate with SCM</a:t>
            </a:r>
          </a:p>
          <a:p>
            <a:pPr defTabSz="792479">
              <a:spcBef>
                <a:spcPts val="3800"/>
              </a:spcBef>
              <a:defRPr sz="5760"/>
            </a:pPr>
            <a:r>
              <a:t>View history of changes</a:t>
            </a:r>
          </a:p>
          <a:p>
            <a:pPr defTabSz="792479">
              <a:spcBef>
                <a:spcPts val="3800"/>
              </a:spcBef>
              <a:defRPr sz="5760"/>
            </a:pPr>
            <a:r>
              <a:t>Enforce policies with Sentinel</a:t>
            </a:r>
          </a:p>
        </p:txBody>
      </p:sp>
      <p:sp>
        <p:nvSpPr>
          <p:cNvPr id="2025"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027" name="Fork the GitHub Repository…"/>
          <p:cNvSpPr txBox="1"/>
          <p:nvPr>
            <p:ph type="body" idx="13"/>
          </p:nvPr>
        </p:nvSpPr>
        <p:spPr>
          <a:prstGeom prst="rect">
            <a:avLst/>
          </a:prstGeom>
        </p:spPr>
        <p:txBody>
          <a:bodyPr/>
          <a:lstStyle/>
          <a:p>
            <a:pPr>
              <a:defRPr>
                <a:solidFill>
                  <a:srgbClr val="FFFFFF"/>
                </a:solidFill>
              </a:defRPr>
            </a:pPr>
            <a:r>
              <a:t>Fork the GitHub Repository</a:t>
            </a:r>
          </a:p>
          <a:p>
            <a:pPr>
              <a:defRPr>
                <a:solidFill>
                  <a:srgbClr val="B3BAC6"/>
                </a:solidFill>
              </a:defRPr>
            </a:pPr>
            <a:r>
              <a:t>Fork the GitHub repository at </a:t>
            </a:r>
          </a:p>
          <a:p>
            <a:pPr lvl="4">
              <a:defRPr>
                <a:solidFill>
                  <a:srgbClr val="B3BAC6"/>
                </a:solidFill>
                <a:latin typeface="Courier"/>
                <a:ea typeface="Courier"/>
                <a:cs typeface="Courier"/>
                <a:sym typeface="Courier"/>
              </a:defRPr>
            </a:pPr>
            <a:r>
              <a:t>https://github.com/hashicorp/demo-terraform-101</a:t>
            </a:r>
          </a:p>
          <a:p>
            <a:pPr>
              <a:defRPr>
                <a:solidFill>
                  <a:srgbClr val="B3BAC6"/>
                </a:solidFill>
              </a:defRPr>
            </a:pPr>
            <a:r>
              <a:t>Connect Terraform Enterprise to GitHub</a:t>
            </a:r>
          </a:p>
          <a:p>
            <a:pPr>
              <a:defRPr>
                <a:solidFill>
                  <a:srgbClr val="B3BAC6"/>
                </a:solidFill>
              </a:defRPr>
            </a:pPr>
            <a:r>
              <a:t>Create variables on Terraform Enterprise</a:t>
            </a:r>
          </a:p>
        </p:txBody>
      </p:sp>
      <p:sp>
        <p:nvSpPr>
          <p:cNvPr id="2028"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032" name="Connect to Terraform Cloud…"/>
          <p:cNvSpPr txBox="1"/>
          <p:nvPr>
            <p:ph type="body" idx="13"/>
          </p:nvPr>
        </p:nvSpPr>
        <p:spPr>
          <a:prstGeom prst="rect">
            <a:avLst/>
          </a:prstGeom>
        </p:spPr>
        <p:txBody>
          <a:bodyPr/>
          <a:lstStyle/>
          <a:p>
            <a:pPr>
              <a:defRPr>
                <a:solidFill>
                  <a:srgbClr val="FFFFFF"/>
                </a:solidFill>
              </a:defRPr>
            </a:pPr>
            <a:r>
              <a:t>Connect to Terraform Cloud</a:t>
            </a:r>
          </a:p>
          <a:p>
            <a:pPr>
              <a:defRPr>
                <a:solidFill>
                  <a:srgbClr val="B3BAC6"/>
                </a:solidFill>
              </a:defRPr>
            </a:pPr>
            <a:r>
              <a:t>Connect Terraform Cloud to GitHub</a:t>
            </a:r>
          </a:p>
          <a:p>
            <a:pPr>
              <a:defRPr>
                <a:solidFill>
                  <a:srgbClr val="B3BAC6"/>
                </a:solidFill>
              </a:defRPr>
            </a:pPr>
            <a:r>
              <a:t>Create variables on Terraform Cloud</a:t>
            </a:r>
          </a:p>
        </p:txBody>
      </p:sp>
      <p:sp>
        <p:nvSpPr>
          <p:cNvPr id="2033"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37" name="tfe-9-github-clone-hashicorp.png" descr="tfe-9-github-clone-hashicorp.png"/>
          <p:cNvPicPr>
            <a:picLocks noChangeAspect="1"/>
          </p:cNvPicPr>
          <p:nvPr/>
        </p:nvPicPr>
        <p:blipFill>
          <a:blip r:embed="rId3">
            <a:extLst/>
          </a:blip>
          <a:stretch>
            <a:fillRect/>
          </a:stretch>
        </p:blipFill>
        <p:spPr>
          <a:xfrm>
            <a:off x="3048000" y="1143000"/>
            <a:ext cx="18288000" cy="11430000"/>
          </a:xfrm>
          <a:prstGeom prst="rect">
            <a:avLst/>
          </a:prstGeom>
          <a:ln w="12700">
            <a:miter lim="400000"/>
          </a:ln>
        </p:spPr>
      </p:pic>
      <p:sp>
        <p:nvSpPr>
          <p:cNvPr id="2038" name="Arrow"/>
          <p:cNvSpPr/>
          <p:nvPr/>
        </p:nvSpPr>
        <p:spPr>
          <a:xfrm rot="10800000">
            <a:off x="20602565" y="3187738"/>
            <a:ext cx="1270001" cy="1270001"/>
          </a:xfrm>
          <a:prstGeom prst="rightArrow">
            <a:avLst>
              <a:gd name="adj1" fmla="val 32000"/>
              <a:gd name="adj2" fmla="val 64000"/>
            </a:avLst>
          </a:prstGeom>
          <a:solidFill>
            <a:schemeClr val="accent1">
              <a:satOff val="24038"/>
              <a:lumOff val="11059"/>
            </a:schemeClr>
          </a:solidFill>
          <a:ln w="12700">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039"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43" name="Screen Shot 2017-12-12 at 5.14.43 PM.png" descr="Screen Shot 2017-12-12 at 5.14.43 PM.pn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
        <p:nvSpPr>
          <p:cNvPr id="2044" name="https://www.terraform.io/docs/enterprise/vcs/github.html"/>
          <p:cNvSpPr txBox="1"/>
          <p:nvPr/>
        </p:nvSpPr>
        <p:spPr>
          <a:xfrm>
            <a:off x="7122517" y="12704762"/>
            <a:ext cx="10138966" cy="62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200">
                <a:solidFill>
                  <a:srgbClr val="B3BAC6"/>
                </a:solidFill>
              </a:defRPr>
            </a:lvl1pPr>
          </a:lstStyle>
          <a:p>
            <a:pPr/>
            <a:r>
              <a:t>https://www.terraform.io/docs/enterprise/vcs/github.html</a:t>
            </a:r>
          </a:p>
        </p:txBody>
      </p:sp>
      <p:sp>
        <p:nvSpPr>
          <p:cNvPr id="2045"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49" name="Screen Shot 2017-12-12 at 5.15.11 PM.png" descr="Screen Shot 2017-12-12 at 5.15.11 PM.pn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
        <p:nvSpPr>
          <p:cNvPr id="2050" name="Arrow"/>
          <p:cNvSpPr/>
          <p:nvPr/>
        </p:nvSpPr>
        <p:spPr>
          <a:xfrm rot="10800000">
            <a:off x="20599400" y="3683000"/>
            <a:ext cx="1270000" cy="1270000"/>
          </a:xfrm>
          <a:prstGeom prst="rightArrow">
            <a:avLst>
              <a:gd name="adj1" fmla="val 32000"/>
              <a:gd name="adj2" fmla="val 64000"/>
            </a:avLst>
          </a:prstGeom>
          <a:solidFill>
            <a:schemeClr val="accent1">
              <a:satOff val="24038"/>
              <a:lumOff val="11059"/>
            </a:schemeClr>
          </a:solidFill>
          <a:ln w="12700">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051"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55" name="Screen Shot 2017-12-12 at 5.15.36 PM.png" descr="Screen Shot 2017-12-12 at 5.15.36 PM.pn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
        <p:nvSpPr>
          <p:cNvPr id="2056"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60" name="Screen Shot 2017-12-12 at 5.16.52 PM.png" descr="Screen Shot 2017-12-12 at 5.16.52 PM.pn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
        <p:nvSpPr>
          <p:cNvPr id="2061" name="Arrow"/>
          <p:cNvSpPr/>
          <p:nvPr/>
        </p:nvSpPr>
        <p:spPr>
          <a:xfrm rot="10800000">
            <a:off x="18694400" y="5842000"/>
            <a:ext cx="1270000" cy="1270000"/>
          </a:xfrm>
          <a:prstGeom prst="rightArrow">
            <a:avLst>
              <a:gd name="adj1" fmla="val 32000"/>
              <a:gd name="adj2" fmla="val 64000"/>
            </a:avLst>
          </a:prstGeom>
          <a:solidFill>
            <a:schemeClr val="accent1">
              <a:satOff val="24038"/>
              <a:lumOff val="11059"/>
            </a:schemeClr>
          </a:solidFill>
          <a:ln w="12700">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062"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2" name="Basic Configuration"/>
          <p:cNvSpPr txBox="1"/>
          <p:nvPr>
            <p:ph type="title"/>
          </p:nvPr>
        </p:nvSpPr>
        <p:spPr>
          <a:prstGeom prst="rect">
            <a:avLst/>
          </a:prstGeom>
        </p:spPr>
        <p:txBody>
          <a:bodyPr/>
          <a:lstStyle/>
          <a:p>
            <a:pPr/>
            <a:r>
              <a:t>Basic Configuration</a:t>
            </a:r>
          </a:p>
        </p:txBody>
      </p:sp>
      <p:sp>
        <p:nvSpPr>
          <p:cNvPr id="47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66" name="Screen Shot 2017-12-12 at 5.17.08 PM.png" descr="Screen Shot 2017-12-12 at 5.17.08 PM.pn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
        <p:nvSpPr>
          <p:cNvPr id="2067" name="Arrow"/>
          <p:cNvSpPr/>
          <p:nvPr/>
        </p:nvSpPr>
        <p:spPr>
          <a:xfrm>
            <a:off x="2387600" y="10388600"/>
            <a:ext cx="1270000" cy="1270000"/>
          </a:xfrm>
          <a:prstGeom prst="rightArrow">
            <a:avLst>
              <a:gd name="adj1" fmla="val 32000"/>
              <a:gd name="adj2" fmla="val 64000"/>
            </a:avLst>
          </a:prstGeom>
          <a:solidFill>
            <a:schemeClr val="accent1">
              <a:satOff val="24038"/>
              <a:lumOff val="11059"/>
            </a:schemeClr>
          </a:solidFill>
          <a:ln w="12700">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068"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72" name="Screen Shot 2017-12-12 at 5.20.03 PM.png" descr="Screen Shot 2017-12-12 at 5.20.03 PM.pn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
        <p:nvSpPr>
          <p:cNvPr id="2073" name="Arrow"/>
          <p:cNvSpPr/>
          <p:nvPr/>
        </p:nvSpPr>
        <p:spPr>
          <a:xfrm rot="10800000">
            <a:off x="20472400" y="4622800"/>
            <a:ext cx="1270000" cy="1270000"/>
          </a:xfrm>
          <a:prstGeom prst="rightArrow">
            <a:avLst>
              <a:gd name="adj1" fmla="val 32000"/>
              <a:gd name="adj2" fmla="val 64000"/>
            </a:avLst>
          </a:prstGeom>
          <a:solidFill>
            <a:schemeClr val="accent1">
              <a:satOff val="24038"/>
              <a:lumOff val="11059"/>
            </a:schemeClr>
          </a:solidFill>
          <a:ln w="12700">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074"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78" name="Screen Shot 2017-12-12 at 5.21.20 PM.png" descr="Screen Shot 2017-12-12 at 5.21.20 PM.png"/>
          <p:cNvPicPr>
            <a:picLocks noChangeAspect="1"/>
          </p:cNvPicPr>
          <p:nvPr/>
        </p:nvPicPr>
        <p:blipFill>
          <a:blip r:embed="rId3">
            <a:extLst/>
          </a:blip>
          <a:stretch>
            <a:fillRect/>
          </a:stretch>
        </p:blipFill>
        <p:spPr>
          <a:xfrm>
            <a:off x="0" y="0"/>
            <a:ext cx="24384000" cy="13716000"/>
          </a:xfrm>
          <a:prstGeom prst="rect">
            <a:avLst/>
          </a:prstGeom>
          <a:ln w="12700">
            <a:miter lim="400000"/>
          </a:ln>
        </p:spPr>
      </p:pic>
      <p:grpSp>
        <p:nvGrpSpPr>
          <p:cNvPr id="2081" name="Group"/>
          <p:cNvGrpSpPr/>
          <p:nvPr/>
        </p:nvGrpSpPr>
        <p:grpSpPr>
          <a:xfrm>
            <a:off x="2472157" y="9240504"/>
            <a:ext cx="4429077" cy="1270001"/>
            <a:chOff x="0" y="0"/>
            <a:chExt cx="4429076" cy="1270000"/>
          </a:xfrm>
        </p:grpSpPr>
        <p:sp>
          <p:nvSpPr>
            <p:cNvPr id="2079" name="Arrow"/>
            <p:cNvSpPr/>
            <p:nvPr/>
          </p:nvSpPr>
          <p:spPr>
            <a:xfrm>
              <a:off x="0" y="0"/>
              <a:ext cx="4429077" cy="1270000"/>
            </a:xfrm>
            <a:prstGeom prst="rightArrow">
              <a:avLst>
                <a:gd name="adj1" fmla="val 72258"/>
                <a:gd name="adj2" fmla="val 66553"/>
              </a:avLst>
            </a:prstGeom>
            <a:solidFill>
              <a:schemeClr val="accent1">
                <a:satOff val="24038"/>
                <a:lumOff val="11059"/>
              </a:schemeClr>
            </a:solidFill>
            <a:ln w="12700" cap="flat">
              <a:noFill/>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080" name="Leave Blank"/>
            <p:cNvSpPr txBox="1"/>
            <p:nvPr/>
          </p:nvSpPr>
          <p:spPr>
            <a:xfrm>
              <a:off x="184343" y="163512"/>
              <a:ext cx="3790355" cy="930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t">
              <a:spAutoFit/>
            </a:bodyPr>
            <a:lstStyle>
              <a:lvl1pPr algn="l"/>
            </a:lstStyle>
            <a:p>
              <a:pPr/>
              <a:r>
                <a:t>Leave Blank</a:t>
              </a:r>
            </a:p>
          </p:txBody>
        </p:sp>
      </p:grpSp>
      <p:sp>
        <p:nvSpPr>
          <p:cNvPr id="2082"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86" name="Screen Shot 2017-12-12 at 5.21.55 PM.png" descr="Screen Shot 2017-12-12 at 5.21.55 PM.pn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
        <p:nvSpPr>
          <p:cNvPr id="2087" name="Arrow"/>
          <p:cNvSpPr/>
          <p:nvPr/>
        </p:nvSpPr>
        <p:spPr>
          <a:xfrm>
            <a:off x="7366000" y="8661400"/>
            <a:ext cx="1270000" cy="1270000"/>
          </a:xfrm>
          <a:prstGeom prst="rightArrow">
            <a:avLst>
              <a:gd name="adj1" fmla="val 32000"/>
              <a:gd name="adj2" fmla="val 64000"/>
            </a:avLst>
          </a:prstGeom>
          <a:solidFill>
            <a:schemeClr val="accent1">
              <a:satOff val="24038"/>
              <a:lumOff val="11059"/>
            </a:schemeClr>
          </a:solidFill>
          <a:ln w="12700">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088"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92" name="Screen Shot 2017-12-12 at 5.22.44 PM.png" descr="Screen Shot 2017-12-12 at 5.22.44 PM.pn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
        <p:nvSpPr>
          <p:cNvPr id="2093"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97" name="Screen Shot 2017-12-12 at 5.23.00 PM.png" descr="Screen Shot 2017-12-12 at 5.23.00 PM.pn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
        <p:nvSpPr>
          <p:cNvPr id="2098" name="Arrow"/>
          <p:cNvSpPr/>
          <p:nvPr/>
        </p:nvSpPr>
        <p:spPr>
          <a:xfrm rot="10800000">
            <a:off x="20828000" y="5689600"/>
            <a:ext cx="1270000" cy="1270000"/>
          </a:xfrm>
          <a:prstGeom prst="rightArrow">
            <a:avLst>
              <a:gd name="adj1" fmla="val 32000"/>
              <a:gd name="adj2" fmla="val 64000"/>
            </a:avLst>
          </a:prstGeom>
          <a:solidFill>
            <a:schemeClr val="accent1">
              <a:satOff val="24038"/>
              <a:lumOff val="11059"/>
            </a:schemeClr>
          </a:solidFill>
          <a:ln w="12700">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099"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03" name="Screen Shot 2017-12-12 at 5.24.03 PM.png" descr="Screen Shot 2017-12-12 at 5.24.03 PM.png"/>
          <p:cNvPicPr>
            <a:picLocks noChangeAspect="1"/>
          </p:cNvPicPr>
          <p:nvPr/>
        </p:nvPicPr>
        <p:blipFill>
          <a:blip r:embed="rId3">
            <a:extLst/>
          </a:blip>
          <a:stretch>
            <a:fillRect/>
          </a:stretch>
        </p:blipFill>
        <p:spPr>
          <a:xfrm>
            <a:off x="0" y="12700"/>
            <a:ext cx="24384000" cy="13716000"/>
          </a:xfrm>
          <a:prstGeom prst="rect">
            <a:avLst/>
          </a:prstGeom>
          <a:ln w="12700">
            <a:miter lim="400000"/>
          </a:ln>
        </p:spPr>
      </p:pic>
      <p:sp>
        <p:nvSpPr>
          <p:cNvPr id="2104" name="Arrow"/>
          <p:cNvSpPr/>
          <p:nvPr/>
        </p:nvSpPr>
        <p:spPr>
          <a:xfrm rot="10800000">
            <a:off x="20704474" y="10210645"/>
            <a:ext cx="1270001" cy="1270001"/>
          </a:xfrm>
          <a:prstGeom prst="rightArrow">
            <a:avLst>
              <a:gd name="adj1" fmla="val 32000"/>
              <a:gd name="adj2" fmla="val 64000"/>
            </a:avLst>
          </a:prstGeom>
          <a:solidFill>
            <a:schemeClr val="accent1">
              <a:satOff val="24038"/>
              <a:lumOff val="11059"/>
            </a:schemeClr>
          </a:solidFill>
          <a:ln w="12700">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105"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09" name="Screen Shot 2017-12-12 at 5.25.19 PM.png" descr="Screen Shot 2017-12-12 at 5.25.19 PM.pn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
        <p:nvSpPr>
          <p:cNvPr id="2110" name="Arrow"/>
          <p:cNvSpPr/>
          <p:nvPr/>
        </p:nvSpPr>
        <p:spPr>
          <a:xfrm rot="10800000">
            <a:off x="20630359" y="9815362"/>
            <a:ext cx="1270001" cy="1270001"/>
          </a:xfrm>
          <a:prstGeom prst="rightArrow">
            <a:avLst>
              <a:gd name="adj1" fmla="val 32000"/>
              <a:gd name="adj2" fmla="val 64000"/>
            </a:avLst>
          </a:prstGeom>
          <a:solidFill>
            <a:schemeClr val="accent1">
              <a:satOff val="24038"/>
              <a:lumOff val="11059"/>
            </a:schemeClr>
          </a:solidFill>
          <a:ln w="12700">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111"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15" name="Screen Shot 2017-12-12 at 5.25.52 PM.png" descr="Screen Shot 2017-12-12 at 5.25.52 PM.pn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
        <p:nvSpPr>
          <p:cNvPr id="2116" name="Rectangle"/>
          <p:cNvSpPr/>
          <p:nvPr/>
        </p:nvSpPr>
        <p:spPr>
          <a:xfrm>
            <a:off x="9144000" y="10259516"/>
            <a:ext cx="5774135" cy="357883"/>
          </a:xfrm>
          <a:prstGeom prst="rect">
            <a:avLst/>
          </a:prstGeom>
          <a:solidFill>
            <a:srgbClr val="FFFFFF"/>
          </a:solidFill>
          <a:ln w="12700">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117" name="Rectangle"/>
          <p:cNvSpPr/>
          <p:nvPr/>
        </p:nvSpPr>
        <p:spPr>
          <a:xfrm>
            <a:off x="9144000" y="11097716"/>
            <a:ext cx="5774135" cy="357883"/>
          </a:xfrm>
          <a:prstGeom prst="rect">
            <a:avLst/>
          </a:prstGeom>
          <a:solidFill>
            <a:srgbClr val="FFFFFF"/>
          </a:solidFill>
          <a:ln w="12700">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118"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22" name="Screen Shot 2017-12-12 at 5.26.39 PM.png" descr="Screen Shot 2017-12-12 at 5.26.39 PM.pn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
        <p:nvSpPr>
          <p:cNvPr id="2123" name="Arrow"/>
          <p:cNvSpPr/>
          <p:nvPr/>
        </p:nvSpPr>
        <p:spPr>
          <a:xfrm rot="10800000">
            <a:off x="20574000" y="9499600"/>
            <a:ext cx="1270000" cy="1270000"/>
          </a:xfrm>
          <a:prstGeom prst="rightArrow">
            <a:avLst>
              <a:gd name="adj1" fmla="val 32000"/>
              <a:gd name="adj2" fmla="val 64000"/>
            </a:avLst>
          </a:prstGeom>
          <a:solidFill>
            <a:schemeClr val="accent1">
              <a:satOff val="24038"/>
              <a:lumOff val="11059"/>
            </a:schemeClr>
          </a:solidFill>
          <a:ln w="12700">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124"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Slide Number"/>
          <p:cNvSpPr txBox="1"/>
          <p:nvPr>
            <p:ph type="sldNum" sz="quarter" idx="2"/>
          </p:nvPr>
        </p:nvSpPr>
        <p:spPr>
          <a:xfrm>
            <a:off x="12043742" y="13081000"/>
            <a:ext cx="28381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7" name="What You’ll Learn"/>
          <p:cNvSpPr txBox="1"/>
          <p:nvPr>
            <p:ph type="title"/>
          </p:nvPr>
        </p:nvSpPr>
        <p:spPr>
          <a:prstGeom prst="rect">
            <a:avLst/>
          </a:prstGeom>
        </p:spPr>
        <p:txBody>
          <a:bodyPr/>
          <a:lstStyle/>
          <a:p>
            <a:pPr/>
            <a:r>
              <a:t>What You’ll Learn</a:t>
            </a:r>
          </a:p>
        </p:txBody>
      </p:sp>
      <p:sp>
        <p:nvSpPr>
          <p:cNvPr id="478" name="Login to your workstation…"/>
          <p:cNvSpPr txBox="1"/>
          <p:nvPr>
            <p:ph type="body" idx="1"/>
          </p:nvPr>
        </p:nvSpPr>
        <p:spPr>
          <a:prstGeom prst="rect">
            <a:avLst/>
          </a:prstGeom>
        </p:spPr>
        <p:txBody>
          <a:bodyPr/>
          <a:lstStyle/>
          <a:p>
            <a:pPr marL="952500" indent="-952500">
              <a:buSzPct val="75000"/>
              <a:buBlip>
                <a:blip r:embed="rId3"/>
              </a:buBlip>
            </a:pPr>
            <a:r>
              <a:t>Login to your workstation</a:t>
            </a:r>
          </a:p>
          <a:p>
            <a:pPr marL="952500" indent="-952500">
              <a:buSzPct val="75000"/>
              <a:buBlip>
                <a:blip r:embed="rId3"/>
              </a:buBlip>
            </a:pPr>
            <a:r>
              <a:t>Create a basic Terraform configuration</a:t>
            </a:r>
          </a:p>
          <a:p>
            <a:pPr marL="952500" indent="-952500">
              <a:buSzPct val="75000"/>
              <a:buBlip>
                <a:blip r:embed="rId3"/>
              </a:buBlip>
            </a:pPr>
            <a:r>
              <a:t>Initialize and apply the configuration (create infrastructure)</a:t>
            </a:r>
          </a:p>
          <a:p>
            <a:pPr marL="952500" indent="-952500">
              <a:buSzPct val="75000"/>
              <a:buBlip>
                <a:blip r:embed="rId3"/>
              </a:buBlip>
            </a:pPr>
            <a:r>
              <a:t>Change and re-apply the configuration</a:t>
            </a:r>
          </a:p>
        </p:txBody>
      </p:sp>
      <p:grpSp>
        <p:nvGrpSpPr>
          <p:cNvPr id="482" name="Group"/>
          <p:cNvGrpSpPr/>
          <p:nvPr/>
        </p:nvGrpSpPr>
        <p:grpSpPr>
          <a:xfrm>
            <a:off x="-3678116" y="3521744"/>
            <a:ext cx="1103444" cy="1018894"/>
            <a:chOff x="0" y="0"/>
            <a:chExt cx="1103442" cy="1018892"/>
          </a:xfrm>
        </p:grpSpPr>
        <p:sp>
          <p:nvSpPr>
            <p:cNvPr id="479" name="Circle"/>
            <p:cNvSpPr/>
            <p:nvPr/>
          </p:nvSpPr>
          <p:spPr>
            <a:xfrm>
              <a:off x="0" y="4106"/>
              <a:ext cx="1014787" cy="1014787"/>
            </a:xfrm>
            <a:prstGeom prst="ellipse">
              <a:avLst/>
            </a:pr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480" name="Line"/>
            <p:cNvSpPr/>
            <p:nvPr/>
          </p:nvSpPr>
          <p:spPr>
            <a:xfrm>
              <a:off x="237635" y="0"/>
              <a:ext cx="865808" cy="63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07"/>
                  </a:moveTo>
                  <a:lnTo>
                    <a:pt x="6667" y="21600"/>
                  </a:lnTo>
                  <a:lnTo>
                    <a:pt x="21600" y="0"/>
                  </a:lnTo>
                </a:path>
              </a:pathLst>
            </a:custGeom>
            <a:noFill/>
            <a:ln w="4445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481" name="Line"/>
            <p:cNvSpPr/>
            <p:nvPr/>
          </p:nvSpPr>
          <p:spPr>
            <a:xfrm>
              <a:off x="260674" y="22245"/>
              <a:ext cx="819777" cy="625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062"/>
                  </a:moveTo>
                  <a:lnTo>
                    <a:pt x="5783" y="21600"/>
                  </a:lnTo>
                  <a:lnTo>
                    <a:pt x="21600" y="0"/>
                  </a:lnTo>
                </a:path>
              </a:pathLst>
            </a:cu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486" name="Group"/>
          <p:cNvGrpSpPr/>
          <p:nvPr/>
        </p:nvGrpSpPr>
        <p:grpSpPr>
          <a:xfrm>
            <a:off x="-3678116" y="5013311"/>
            <a:ext cx="1103444" cy="1018893"/>
            <a:chOff x="0" y="0"/>
            <a:chExt cx="1103442" cy="1018892"/>
          </a:xfrm>
        </p:grpSpPr>
        <p:sp>
          <p:nvSpPr>
            <p:cNvPr id="483" name="Circle"/>
            <p:cNvSpPr/>
            <p:nvPr/>
          </p:nvSpPr>
          <p:spPr>
            <a:xfrm>
              <a:off x="0" y="4106"/>
              <a:ext cx="1014787" cy="1014787"/>
            </a:xfrm>
            <a:prstGeom prst="ellipse">
              <a:avLst/>
            </a:pr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484" name="Line"/>
            <p:cNvSpPr/>
            <p:nvPr/>
          </p:nvSpPr>
          <p:spPr>
            <a:xfrm>
              <a:off x="237635" y="0"/>
              <a:ext cx="865808" cy="63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07"/>
                  </a:moveTo>
                  <a:lnTo>
                    <a:pt x="6667" y="21600"/>
                  </a:lnTo>
                  <a:lnTo>
                    <a:pt x="21600" y="0"/>
                  </a:lnTo>
                </a:path>
              </a:pathLst>
            </a:custGeom>
            <a:noFill/>
            <a:ln w="4445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485" name="Line"/>
            <p:cNvSpPr/>
            <p:nvPr/>
          </p:nvSpPr>
          <p:spPr>
            <a:xfrm>
              <a:off x="260674" y="22245"/>
              <a:ext cx="819777" cy="625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062"/>
                  </a:moveTo>
                  <a:lnTo>
                    <a:pt x="5783" y="21600"/>
                  </a:lnTo>
                  <a:lnTo>
                    <a:pt x="21600" y="0"/>
                  </a:lnTo>
                </a:path>
              </a:pathLst>
            </a:cu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490" name="Group"/>
          <p:cNvGrpSpPr/>
          <p:nvPr/>
        </p:nvGrpSpPr>
        <p:grpSpPr>
          <a:xfrm>
            <a:off x="-3678116" y="6504877"/>
            <a:ext cx="1103444" cy="1018894"/>
            <a:chOff x="0" y="0"/>
            <a:chExt cx="1103442" cy="1018892"/>
          </a:xfrm>
        </p:grpSpPr>
        <p:sp>
          <p:nvSpPr>
            <p:cNvPr id="487" name="Circle"/>
            <p:cNvSpPr/>
            <p:nvPr/>
          </p:nvSpPr>
          <p:spPr>
            <a:xfrm>
              <a:off x="0" y="4106"/>
              <a:ext cx="1014787" cy="1014787"/>
            </a:xfrm>
            <a:prstGeom prst="ellipse">
              <a:avLst/>
            </a:pr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488" name="Line"/>
            <p:cNvSpPr/>
            <p:nvPr/>
          </p:nvSpPr>
          <p:spPr>
            <a:xfrm>
              <a:off x="237635" y="0"/>
              <a:ext cx="865808" cy="63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07"/>
                  </a:moveTo>
                  <a:lnTo>
                    <a:pt x="6667" y="21600"/>
                  </a:lnTo>
                  <a:lnTo>
                    <a:pt x="21600" y="0"/>
                  </a:lnTo>
                </a:path>
              </a:pathLst>
            </a:custGeom>
            <a:noFill/>
            <a:ln w="4445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489" name="Line"/>
            <p:cNvSpPr/>
            <p:nvPr/>
          </p:nvSpPr>
          <p:spPr>
            <a:xfrm>
              <a:off x="260674" y="22245"/>
              <a:ext cx="819777" cy="625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062"/>
                  </a:moveTo>
                  <a:lnTo>
                    <a:pt x="5783" y="21600"/>
                  </a:lnTo>
                  <a:lnTo>
                    <a:pt x="21600" y="0"/>
                  </a:lnTo>
                </a:path>
              </a:pathLst>
            </a:cu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494" name="Group"/>
          <p:cNvGrpSpPr/>
          <p:nvPr/>
        </p:nvGrpSpPr>
        <p:grpSpPr>
          <a:xfrm>
            <a:off x="-3678116" y="7996442"/>
            <a:ext cx="1103444" cy="1018894"/>
            <a:chOff x="0" y="0"/>
            <a:chExt cx="1103442" cy="1018892"/>
          </a:xfrm>
        </p:grpSpPr>
        <p:sp>
          <p:nvSpPr>
            <p:cNvPr id="491" name="Circle"/>
            <p:cNvSpPr/>
            <p:nvPr/>
          </p:nvSpPr>
          <p:spPr>
            <a:xfrm>
              <a:off x="0" y="4106"/>
              <a:ext cx="1014787" cy="1014787"/>
            </a:xfrm>
            <a:prstGeom prst="ellipse">
              <a:avLst/>
            </a:pr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492" name="Line"/>
            <p:cNvSpPr/>
            <p:nvPr/>
          </p:nvSpPr>
          <p:spPr>
            <a:xfrm>
              <a:off x="237635" y="0"/>
              <a:ext cx="865808" cy="63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07"/>
                  </a:moveTo>
                  <a:lnTo>
                    <a:pt x="6667" y="21600"/>
                  </a:lnTo>
                  <a:lnTo>
                    <a:pt x="21600" y="0"/>
                  </a:lnTo>
                </a:path>
              </a:pathLst>
            </a:custGeom>
            <a:noFill/>
            <a:ln w="4445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493" name="Line"/>
            <p:cNvSpPr/>
            <p:nvPr/>
          </p:nvSpPr>
          <p:spPr>
            <a:xfrm>
              <a:off x="260674" y="22245"/>
              <a:ext cx="819777" cy="625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062"/>
                  </a:moveTo>
                  <a:lnTo>
                    <a:pt x="5783" y="21600"/>
                  </a:lnTo>
                  <a:lnTo>
                    <a:pt x="21600" y="0"/>
                  </a:lnTo>
                </a:path>
              </a:pathLst>
            </a:cu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sp>
        <p:nvSpPr>
          <p:cNvPr id="49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28" name="Screen Shot 2017-12-12 at 5.28.02 PM.png" descr="Screen Shot 2017-12-12 at 5.28.02 PM.pn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
        <p:nvSpPr>
          <p:cNvPr id="2129" name="Arrow"/>
          <p:cNvSpPr/>
          <p:nvPr/>
        </p:nvSpPr>
        <p:spPr>
          <a:xfrm rot="10800000">
            <a:off x="20574000" y="3733800"/>
            <a:ext cx="1270000" cy="1270000"/>
          </a:xfrm>
          <a:prstGeom prst="rightArrow">
            <a:avLst>
              <a:gd name="adj1" fmla="val 32000"/>
              <a:gd name="adj2" fmla="val 64000"/>
            </a:avLst>
          </a:prstGeom>
          <a:solidFill>
            <a:schemeClr val="accent1">
              <a:satOff val="24038"/>
              <a:lumOff val="11059"/>
            </a:schemeClr>
          </a:solidFill>
          <a:ln w="12700">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130"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34" name="Screen Shot 2017-12-12 at 5.28.39 PM.png" descr="Screen Shot 2017-12-12 at 5.28.39 PM.pn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
        <p:nvSpPr>
          <p:cNvPr id="2135"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39" name="tfe-10-after-branch.png" descr="tfe-10-after-branch.png"/>
          <p:cNvPicPr>
            <a:picLocks noChangeAspect="1"/>
          </p:cNvPicPr>
          <p:nvPr/>
        </p:nvPicPr>
        <p:blipFill>
          <a:blip r:embed="rId3">
            <a:extLst/>
          </a:blip>
          <a:stretch>
            <a:fillRect/>
          </a:stretch>
        </p:blipFill>
        <p:spPr>
          <a:xfrm>
            <a:off x="3048000" y="1143000"/>
            <a:ext cx="18288000" cy="11430000"/>
          </a:xfrm>
          <a:prstGeom prst="rect">
            <a:avLst/>
          </a:prstGeom>
          <a:ln w="12700">
            <a:miter lim="400000"/>
          </a:ln>
        </p:spPr>
      </p:pic>
      <p:sp>
        <p:nvSpPr>
          <p:cNvPr id="2140" name="Arrow"/>
          <p:cNvSpPr/>
          <p:nvPr/>
        </p:nvSpPr>
        <p:spPr>
          <a:xfrm rot="10800000">
            <a:off x="20506833" y="9296554"/>
            <a:ext cx="1270001" cy="1270001"/>
          </a:xfrm>
          <a:prstGeom prst="rightArrow">
            <a:avLst>
              <a:gd name="adj1" fmla="val 32000"/>
              <a:gd name="adj2" fmla="val 64000"/>
            </a:avLst>
          </a:prstGeom>
          <a:solidFill>
            <a:schemeClr val="accent1">
              <a:satOff val="24038"/>
              <a:lumOff val="11059"/>
            </a:schemeClr>
          </a:solidFill>
          <a:ln w="12700">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141"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45" name="Screen Shot 2017-12-12 at 5.28.58 PM.png" descr="Screen Shot 2017-12-12 at 5.28.58 PM.pn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
        <p:nvSpPr>
          <p:cNvPr id="2146"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50" name="Screen Shot 2017-12-12 at 5.29.11 PM.png" descr="Screen Shot 2017-12-12 at 5.29.11 PM.pn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
        <p:nvSpPr>
          <p:cNvPr id="2151"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55" name="Screen Shot 2017-12-12 at 5.32.55 PM.png" descr="Screen Shot 2017-12-12 at 5.32.55 PM.pn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
        <p:nvSpPr>
          <p:cNvPr id="2156"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160" name="Create public_key and private_key Variables…"/>
          <p:cNvSpPr txBox="1"/>
          <p:nvPr>
            <p:ph type="body" idx="13"/>
          </p:nvPr>
        </p:nvSpPr>
        <p:spPr>
          <a:prstGeom prst="rect">
            <a:avLst/>
          </a:prstGeom>
        </p:spPr>
        <p:txBody>
          <a:bodyPr/>
          <a:lstStyle/>
          <a:p>
            <a:pPr>
              <a:defRPr>
                <a:solidFill>
                  <a:srgbClr val="FFFFFF"/>
                </a:solidFill>
              </a:defRPr>
            </a:pPr>
            <a:r>
              <a:t>Create public_key and private_key Variables</a:t>
            </a:r>
          </a:p>
          <a:p>
            <a:pPr>
              <a:defRPr>
                <a:solidFill>
                  <a:srgbClr val="B3BAC6"/>
                </a:solidFill>
              </a:defRPr>
            </a:pPr>
            <a:r>
              <a:t>SSH into your workstation and copy the contents of your public key. Create a variable in Terraform Cloud: </a:t>
            </a:r>
          </a:p>
          <a:p>
            <a:pPr lvl="4">
              <a:defRPr>
                <a:solidFill>
                  <a:srgbClr val="B3BAC6"/>
                </a:solidFill>
                <a:latin typeface="Courier"/>
                <a:ea typeface="Courier"/>
                <a:cs typeface="Courier"/>
                <a:sym typeface="Courier"/>
              </a:defRPr>
            </a:pPr>
            <a:r>
              <a:t>~/.ssh/id_rsa.pub</a:t>
            </a:r>
          </a:p>
          <a:p>
            <a:pPr>
              <a:defRPr>
                <a:solidFill>
                  <a:srgbClr val="B3BAC6"/>
                </a:solidFill>
              </a:defRPr>
            </a:pPr>
            <a:r>
              <a:t>Do the same for the private key:</a:t>
            </a:r>
          </a:p>
          <a:p>
            <a:pPr lvl="2">
              <a:defRPr>
                <a:solidFill>
                  <a:srgbClr val="B3BAC6"/>
                </a:solidFill>
                <a:latin typeface="Courier"/>
                <a:ea typeface="Courier"/>
                <a:cs typeface="Courier"/>
                <a:sym typeface="Courier"/>
              </a:defRPr>
            </a:pPr>
            <a:r>
              <a:t>~/.ssh/id_rsa</a:t>
            </a:r>
            <a:br/>
          </a:p>
        </p:txBody>
      </p:sp>
      <p:sp>
        <p:nvSpPr>
          <p:cNvPr id="2161"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163" name="&gt; cat ~/.ssh/id_rsa.pub…"/>
          <p:cNvSpPr txBox="1"/>
          <p:nvPr>
            <p:ph type="body" idx="13"/>
          </p:nvPr>
        </p:nvSpPr>
        <p:spPr>
          <a:xfrm>
            <a:off x="5634672" y="1698656"/>
            <a:ext cx="17650044" cy="6197601"/>
          </a:xfrm>
          <a:prstGeom prst="rect">
            <a:avLst/>
          </a:prstGeom>
          <a:extLst>
            <a:ext uri="{C572A759-6A51-4108-AA02-DFA0A04FC94B}">
              <ma14:wrappingTextBoxFlag xmlns:ma14="http://schemas.microsoft.com/office/mac/drawingml/2011/main" val="1"/>
            </a:ext>
          </a:extLst>
        </p:spPr>
        <p:txBody>
          <a:bodyPr/>
          <a:lstStyle/>
          <a:p>
            <a:pPr>
              <a:lnSpc>
                <a:spcPct val="120000"/>
              </a:lnSpc>
              <a:spcBef>
                <a:spcPts val="0"/>
              </a:spcBef>
              <a:defRPr sz="4000">
                <a:solidFill>
                  <a:srgbClr val="FFFFFF"/>
                </a:solidFill>
                <a:latin typeface="Courier"/>
                <a:ea typeface="Courier"/>
                <a:cs typeface="Courier"/>
                <a:sym typeface="Courier"/>
              </a:defRPr>
            </a:pPr>
            <a:r>
              <a:t>&gt; cat ~/.ssh/id_rsa.pub</a:t>
            </a:r>
          </a:p>
          <a:p>
            <a:pPr>
              <a:lnSpc>
                <a:spcPct val="120000"/>
              </a:lnSpc>
              <a:spcBef>
                <a:spcPts val="0"/>
              </a:spcBef>
              <a:defRPr sz="4000">
                <a:solidFill>
                  <a:srgbClr val="FFFFFF"/>
                </a:solidFill>
                <a:latin typeface="Courier"/>
                <a:ea typeface="Courier"/>
                <a:cs typeface="Courier"/>
                <a:sym typeface="Courier"/>
              </a:defRPr>
            </a:pP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a:solidFill>
                  <a:srgbClr val="506379"/>
                </a:solidFill>
                <a:latin typeface="Courier"/>
                <a:ea typeface="Courier"/>
                <a:cs typeface="Courier"/>
                <a:sym typeface="Courier"/>
              </a:defRPr>
            </a:pPr>
            <a:r>
              <a:t>ssh-rsa AAAA. . . </a:t>
            </a:r>
          </a:p>
          <a:p>
            <a:pPr>
              <a:lnSpc>
                <a:spcPct val="120000"/>
              </a:lnSpc>
              <a:spcBef>
                <a:spcPts val="0"/>
              </a:spcBef>
              <a:defRPr sz="4000">
                <a:solidFill>
                  <a:srgbClr val="FFFFFF"/>
                </a:solidFill>
                <a:latin typeface="Courier"/>
                <a:ea typeface="Courier"/>
                <a:cs typeface="Courier"/>
                <a:sym typeface="Courier"/>
              </a:defRPr>
            </a:pPr>
          </a:p>
          <a:p>
            <a:pPr>
              <a:lnSpc>
                <a:spcPct val="120000"/>
              </a:lnSpc>
              <a:spcBef>
                <a:spcPts val="0"/>
              </a:spcBef>
              <a:defRPr sz="4000">
                <a:solidFill>
                  <a:srgbClr val="FFFFFF"/>
                </a:solidFill>
                <a:latin typeface="Courier"/>
                <a:ea typeface="Courier"/>
                <a:cs typeface="Courier"/>
                <a:sym typeface="Courier"/>
              </a:defRPr>
            </a:pPr>
            <a:r>
              <a:t>&gt; cat ~/.ssh/id_rsa</a:t>
            </a:r>
          </a:p>
          <a:p>
            <a:pPr>
              <a:lnSpc>
                <a:spcPct val="120000"/>
              </a:lnSpc>
              <a:spcBef>
                <a:spcPts val="0"/>
              </a:spcBef>
              <a:defRPr sz="4000">
                <a:solidFill>
                  <a:srgbClr val="506379"/>
                </a:solidFill>
                <a:latin typeface="Courier"/>
                <a:ea typeface="Courier"/>
                <a:cs typeface="Courier"/>
                <a:sym typeface="Courier"/>
              </a:defRPr>
            </a:pP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a:solidFill>
                  <a:srgbClr val="506379"/>
                </a:solidFill>
                <a:latin typeface="Courier"/>
                <a:ea typeface="Courier"/>
                <a:cs typeface="Courier"/>
                <a:sym typeface="Courier"/>
              </a:defRPr>
            </a:pPr>
            <a:r>
              <a:t>-----BEGIN RSA PRIVATE KEY-----</a:t>
            </a:r>
          </a:p>
          <a:p>
            <a:pPr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a:solidFill>
                  <a:srgbClr val="506379"/>
                </a:solidFill>
                <a:latin typeface="Courier"/>
                <a:ea typeface="Courier"/>
                <a:cs typeface="Courier"/>
                <a:sym typeface="Courier"/>
              </a:defRPr>
            </a:pPr>
            <a:r>
              <a:t>MII. . . </a:t>
            </a:r>
          </a:p>
        </p:txBody>
      </p:sp>
      <p:sp>
        <p:nvSpPr>
          <p:cNvPr id="2164"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68" name="tfe-variables.png" descr="tfe-variables.png"/>
          <p:cNvPicPr>
            <a:picLocks noChangeAspect="1"/>
          </p:cNvPicPr>
          <p:nvPr/>
        </p:nvPicPr>
        <p:blipFill>
          <a:blip r:embed="rId3">
            <a:extLst/>
          </a:blip>
          <a:stretch>
            <a:fillRect/>
          </a:stretch>
        </p:blipFill>
        <p:spPr>
          <a:xfrm>
            <a:off x="3048000" y="1143000"/>
            <a:ext cx="18288000" cy="11430000"/>
          </a:xfrm>
          <a:prstGeom prst="rect">
            <a:avLst/>
          </a:prstGeom>
          <a:ln w="12700">
            <a:miter lim="400000"/>
          </a:ln>
        </p:spPr>
      </p:pic>
      <p:sp>
        <p:nvSpPr>
          <p:cNvPr id="2169" name="Arrow"/>
          <p:cNvSpPr/>
          <p:nvPr/>
        </p:nvSpPr>
        <p:spPr>
          <a:xfrm rot="16200000">
            <a:off x="9460534" y="12032188"/>
            <a:ext cx="1270001" cy="1270001"/>
          </a:xfrm>
          <a:prstGeom prst="rightArrow">
            <a:avLst>
              <a:gd name="adj1" fmla="val 32000"/>
              <a:gd name="adj2" fmla="val 64000"/>
            </a:avLst>
          </a:prstGeom>
          <a:solidFill>
            <a:schemeClr val="accent1">
              <a:satOff val="24038"/>
              <a:lumOff val="11059"/>
            </a:schemeClr>
          </a:solidFill>
          <a:ln w="12700">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170"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174" name="Queue a Plan (Warning: it will fail)…"/>
          <p:cNvSpPr txBox="1"/>
          <p:nvPr>
            <p:ph type="body" idx="13"/>
          </p:nvPr>
        </p:nvSpPr>
        <p:spPr>
          <a:prstGeom prst="rect">
            <a:avLst/>
          </a:prstGeom>
        </p:spPr>
        <p:txBody>
          <a:bodyPr/>
          <a:lstStyle/>
          <a:p>
            <a:pPr>
              <a:defRPr>
                <a:solidFill>
                  <a:srgbClr val="FFFFFF"/>
                </a:solidFill>
              </a:defRPr>
            </a:pPr>
            <a:r>
              <a:t>Queue a Plan (Warning: it will fail)</a:t>
            </a:r>
          </a:p>
          <a:p>
            <a:pPr>
              <a:defRPr>
                <a:solidFill>
                  <a:srgbClr val="B3BAC6"/>
                </a:solidFill>
              </a:defRPr>
            </a:pPr>
            <a:r>
              <a:t>Click the “Queue Plan” button at the top right.</a:t>
            </a:r>
          </a:p>
          <a:p>
            <a:pPr>
              <a:defRPr>
                <a:solidFill>
                  <a:srgbClr val="B3BAC6"/>
                </a:solidFill>
              </a:defRPr>
            </a:pPr>
            <a:r>
              <a:t>Find the output of the plan. Read why it failed.</a:t>
            </a:r>
          </a:p>
          <a:p>
            <a:pPr>
              <a:defRPr sz="5000">
                <a:solidFill>
                  <a:srgbClr val="B3BAC6"/>
                </a:solidFill>
              </a:defRPr>
            </a:pPr>
          </a:p>
          <a:p>
            <a:pPr>
              <a:defRPr sz="5000">
                <a:solidFill>
                  <a:srgbClr val="B3BAC6"/>
                </a:solidFill>
              </a:defRPr>
            </a:pPr>
          </a:p>
          <a:p>
            <a:pPr>
              <a:defRPr sz="5000">
                <a:solidFill>
                  <a:srgbClr val="B3BAC6"/>
                </a:solidFill>
              </a:defRPr>
            </a:pPr>
          </a:p>
          <a:p>
            <a:pPr>
              <a:defRPr sz="5000">
                <a:solidFill>
                  <a:srgbClr val="B3BAC6"/>
                </a:solidFill>
              </a:defRPr>
            </a:pPr>
            <a:r>
              <a:rPr b="1" cap="small">
                <a:solidFill>
                  <a:schemeClr val="accent4">
                    <a:satOff val="-2029"/>
                    <a:lumOff val="8186"/>
                  </a:schemeClr>
                </a:solidFill>
              </a:rPr>
              <a:t>you’ll satisfy this exercise</a:t>
            </a:r>
            <a:r>
              <a:rPr b="1" cap="small">
                <a:solidFill>
                  <a:schemeClr val="accent4">
                    <a:satOff val="-2029"/>
                    <a:lumOff val="8186"/>
                  </a:schemeClr>
                </a:solidFill>
              </a:rPr>
              <a:t> if</a:t>
            </a:r>
            <a:r>
              <a:rPr b="1" cap="small">
                <a:solidFill>
                  <a:schemeClr val="accent4">
                    <a:satOff val="-2029"/>
                    <a:lumOff val="8186"/>
                  </a:schemeClr>
                </a:solidFill>
              </a:rPr>
              <a:t>:</a:t>
            </a:r>
            <a:r>
              <a:t> You find log output explaining the error for why Terraform can’t complete the plan.</a:t>
            </a:r>
          </a:p>
        </p:txBody>
      </p:sp>
      <p:sp>
        <p:nvSpPr>
          <p:cNvPr id="2175"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9" name="Explore Workstation…"/>
          <p:cNvSpPr txBox="1"/>
          <p:nvPr>
            <p:ph type="body" idx="13"/>
          </p:nvPr>
        </p:nvSpPr>
        <p:spPr>
          <a:prstGeom prst="rect">
            <a:avLst/>
          </a:prstGeom>
        </p:spPr>
        <p:txBody>
          <a:bodyPr/>
          <a:lstStyle/>
          <a:p>
            <a:pPr>
              <a:defRPr>
                <a:solidFill>
                  <a:srgbClr val="FFFFFF"/>
                </a:solidFill>
              </a:defRPr>
            </a:pPr>
            <a:r>
              <a:t>Explore Workstation</a:t>
            </a:r>
          </a:p>
          <a:p>
            <a:pPr>
              <a:defRPr>
                <a:solidFill>
                  <a:srgbClr val="B3BAC6"/>
                </a:solidFill>
              </a:defRPr>
            </a:pPr>
            <a:r>
              <a:t>Use VSCode, SSH, or the web console SSH tool to login to your workstation.</a:t>
            </a:r>
          </a:p>
          <a:p>
            <a:pPr>
              <a:defRPr>
                <a:solidFill>
                  <a:srgbClr val="B3BAC6"/>
                </a:solidFill>
              </a:defRPr>
            </a:pPr>
            <a:r>
              <a:t>Change directory to </a:t>
            </a:r>
            <a:r>
              <a:rPr>
                <a:latin typeface="Courier"/>
                <a:ea typeface="Courier"/>
                <a:cs typeface="Courier"/>
                <a:sym typeface="Courier"/>
              </a:rPr>
              <a:t>/workstation/terraform</a:t>
            </a:r>
            <a:r>
              <a:t> and look inside </a:t>
            </a:r>
            <a:r>
              <a:rPr>
                <a:latin typeface="Courier"/>
                <a:ea typeface="Courier"/>
                <a:cs typeface="Courier"/>
                <a:sym typeface="Courier"/>
              </a:rPr>
              <a:t>main.tf</a:t>
            </a:r>
            <a:r>
              <a:t>.</a:t>
            </a:r>
          </a:p>
        </p:txBody>
      </p:sp>
      <p:sp>
        <p:nvSpPr>
          <p:cNvPr id="50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77" name="tfe-8-queue-plan.png" descr="tfe-8-queue-plan.png"/>
          <p:cNvPicPr>
            <a:picLocks noChangeAspect="1"/>
          </p:cNvPicPr>
          <p:nvPr/>
        </p:nvPicPr>
        <p:blipFill>
          <a:blip r:embed="rId3">
            <a:extLst/>
          </a:blip>
          <a:stretch>
            <a:fillRect/>
          </a:stretch>
        </p:blipFill>
        <p:spPr>
          <a:xfrm>
            <a:off x="3048000" y="1143000"/>
            <a:ext cx="18288000" cy="11430000"/>
          </a:xfrm>
          <a:prstGeom prst="rect">
            <a:avLst/>
          </a:prstGeom>
          <a:ln w="12700">
            <a:miter lim="400000"/>
          </a:ln>
        </p:spPr>
      </p:pic>
      <p:sp>
        <p:nvSpPr>
          <p:cNvPr id="2178" name="Arrow"/>
          <p:cNvSpPr/>
          <p:nvPr/>
        </p:nvSpPr>
        <p:spPr>
          <a:xfrm rot="10800000">
            <a:off x="20701386" y="3805367"/>
            <a:ext cx="1270001" cy="1270001"/>
          </a:xfrm>
          <a:prstGeom prst="rightArrow">
            <a:avLst>
              <a:gd name="adj1" fmla="val 32000"/>
              <a:gd name="adj2" fmla="val 64000"/>
            </a:avLst>
          </a:prstGeom>
          <a:solidFill>
            <a:schemeClr val="accent1">
              <a:satOff val="24038"/>
              <a:lumOff val="11059"/>
            </a:schemeClr>
          </a:solidFill>
          <a:ln w="12700">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179"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83" name="tfe-42-error-run-log.png" descr="tfe-42-error-run-log.png"/>
          <p:cNvPicPr>
            <a:picLocks noChangeAspect="1"/>
          </p:cNvPicPr>
          <p:nvPr/>
        </p:nvPicPr>
        <p:blipFill>
          <a:blip r:embed="rId3">
            <a:extLst/>
          </a:blip>
          <a:stretch>
            <a:fillRect/>
          </a:stretch>
        </p:blipFill>
        <p:spPr>
          <a:xfrm>
            <a:off x="3048000" y="1143000"/>
            <a:ext cx="18288000" cy="11430000"/>
          </a:xfrm>
          <a:prstGeom prst="rect">
            <a:avLst/>
          </a:prstGeom>
          <a:ln w="12700">
            <a:miter lim="400000"/>
          </a:ln>
        </p:spPr>
      </p:pic>
      <p:sp>
        <p:nvSpPr>
          <p:cNvPr id="2184"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8" name="Remove/Repair References to the Local Filesystem…"/>
          <p:cNvSpPr txBox="1"/>
          <p:nvPr>
            <p:ph type="body" idx="13"/>
          </p:nvPr>
        </p:nvSpPr>
        <p:spPr>
          <a:prstGeom prst="rect">
            <a:avLst/>
          </a:prstGeom>
        </p:spPr>
        <p:txBody>
          <a:bodyPr/>
          <a:lstStyle/>
          <a:p>
            <a:pPr defTabSz="808990">
              <a:spcBef>
                <a:spcPts val="3900"/>
              </a:spcBef>
              <a:defRPr sz="5880"/>
            </a:pPr>
            <a:r>
              <a:t>Remove/Repair References to the Local Filesystem</a:t>
            </a:r>
          </a:p>
          <a:p>
            <a:pPr defTabSz="808990">
              <a:spcBef>
                <a:spcPts val="3900"/>
              </a:spcBef>
              <a:defRPr sz="5880">
                <a:solidFill>
                  <a:schemeClr val="accent4">
                    <a:hueOff val="3786471"/>
                    <a:satOff val="-63055"/>
                    <a:lumOff val="-2821"/>
                  </a:schemeClr>
                </a:solidFill>
              </a:defRPr>
            </a:pPr>
            <a:r>
              <a:t>Unlike a CI platform, Terraform Cloud doesn’t allow you to execute shell scripts before or after a run.</a:t>
            </a:r>
          </a:p>
          <a:p>
            <a:pPr defTabSz="808990">
              <a:spcBef>
                <a:spcPts val="3900"/>
              </a:spcBef>
              <a:defRPr sz="5880">
                <a:solidFill>
                  <a:schemeClr val="accent4">
                    <a:hueOff val="3786471"/>
                    <a:satOff val="-63055"/>
                    <a:lumOff val="-2821"/>
                  </a:schemeClr>
                </a:solidFill>
              </a:defRPr>
            </a:pPr>
            <a:r>
              <a:t>You’re limited to the exact contents of your Git repository plus the variables you’ve set up.</a:t>
            </a:r>
          </a:p>
          <a:p>
            <a:pPr defTabSz="808990">
              <a:spcBef>
                <a:spcPts val="3900"/>
              </a:spcBef>
              <a:defRPr sz="5880">
                <a:solidFill>
                  <a:schemeClr val="accent4">
                    <a:hueOff val="3786471"/>
                    <a:satOff val="-63055"/>
                    <a:lumOff val="-2821"/>
                  </a:schemeClr>
                </a:solidFill>
              </a:defRPr>
            </a:pPr>
            <a:r>
              <a:t>The SSH keys we used were part of our instance but aren’t part of the Terraform environment.</a:t>
            </a:r>
          </a:p>
          <a:p>
            <a:pPr defTabSz="808990">
              <a:spcBef>
                <a:spcPts val="3900"/>
              </a:spcBef>
              <a:defRPr sz="5880">
                <a:solidFill>
                  <a:schemeClr val="accent4">
                    <a:hueOff val="3786471"/>
                    <a:satOff val="-63055"/>
                    <a:lumOff val="-2821"/>
                  </a:schemeClr>
                </a:solidFill>
              </a:defRPr>
            </a:pPr>
            <a:r>
              <a:t>Instead of reading files, use content from variables.</a:t>
            </a:r>
          </a:p>
        </p:txBody>
      </p:sp>
      <p:sp>
        <p:nvSpPr>
          <p:cNvPr id="2189"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191" name="Edit Code on GitHub to Use Variables instead of file…"/>
          <p:cNvSpPr txBox="1"/>
          <p:nvPr>
            <p:ph type="body" idx="13"/>
          </p:nvPr>
        </p:nvSpPr>
        <p:spPr>
          <a:prstGeom prst="rect">
            <a:avLst/>
          </a:prstGeom>
        </p:spPr>
        <p:txBody>
          <a:bodyPr/>
          <a:lstStyle/>
          <a:p>
            <a:pPr defTabSz="767715">
              <a:spcBef>
                <a:spcPts val="3700"/>
              </a:spcBef>
              <a:defRPr sz="5580">
                <a:solidFill>
                  <a:srgbClr val="FFFFFF"/>
                </a:solidFill>
              </a:defRPr>
            </a:pPr>
            <a:r>
              <a:t>Edit Code on GitHub to Use Variables instead of </a:t>
            </a:r>
            <a:r>
              <a:rPr>
                <a:latin typeface="Courier"/>
                <a:ea typeface="Courier"/>
                <a:cs typeface="Courier"/>
                <a:sym typeface="Courier"/>
              </a:rPr>
              <a:t>file</a:t>
            </a:r>
          </a:p>
          <a:p>
            <a:pPr defTabSz="767715">
              <a:spcBef>
                <a:spcPts val="3700"/>
              </a:spcBef>
              <a:defRPr sz="5580">
                <a:solidFill>
                  <a:srgbClr val="B3BAC6"/>
                </a:solidFill>
              </a:defRPr>
            </a:pPr>
            <a:r>
              <a:t>In the </a:t>
            </a:r>
            <a:r>
              <a:rPr>
                <a:latin typeface="Courier"/>
                <a:ea typeface="Courier"/>
                <a:cs typeface="Courier"/>
                <a:sym typeface="Courier"/>
              </a:rPr>
              <a:t>after</a:t>
            </a:r>
            <a:r>
              <a:t> branch, edit server/main.tf and main.tf to use</a:t>
            </a:r>
          </a:p>
          <a:p>
            <a:pPr defTabSz="767715">
              <a:spcBef>
                <a:spcPts val="3700"/>
              </a:spcBef>
              <a:defRPr sz="5580">
                <a:solidFill>
                  <a:srgbClr val="B3BAC6"/>
                </a:solidFill>
              </a:defRPr>
            </a:pPr>
            <a:r>
              <a:rPr>
                <a:latin typeface="Courier"/>
                <a:ea typeface="Courier"/>
                <a:cs typeface="Courier"/>
                <a:sym typeface="Courier"/>
              </a:rPr>
              <a:t>    var.public_key</a:t>
            </a:r>
            <a:r>
              <a:t> </a:t>
            </a:r>
          </a:p>
          <a:p>
            <a:pPr defTabSz="767715">
              <a:spcBef>
                <a:spcPts val="3700"/>
              </a:spcBef>
              <a:defRPr sz="5580">
                <a:solidFill>
                  <a:srgbClr val="B3BAC6"/>
                </a:solidFill>
              </a:defRPr>
            </a:pPr>
            <a:r>
              <a:t>instead of</a:t>
            </a:r>
          </a:p>
          <a:p>
            <a:pPr defTabSz="767715">
              <a:spcBef>
                <a:spcPts val="3700"/>
              </a:spcBef>
              <a:defRPr sz="5580">
                <a:solidFill>
                  <a:srgbClr val="B3BAC6"/>
                </a:solidFill>
              </a:defRPr>
            </a:pPr>
            <a:r>
              <a:rPr>
                <a:latin typeface="Courier"/>
                <a:ea typeface="Courier"/>
                <a:cs typeface="Courier"/>
                <a:sym typeface="Courier"/>
              </a:rPr>
              <a:t>    file(var.public_key)</a:t>
            </a:r>
            <a:endParaRPr>
              <a:latin typeface="Courier"/>
              <a:ea typeface="Courier"/>
              <a:cs typeface="Courier"/>
              <a:sym typeface="Courier"/>
            </a:endParaRPr>
          </a:p>
          <a:p>
            <a:pPr defTabSz="767715">
              <a:spcBef>
                <a:spcPts val="3700"/>
              </a:spcBef>
              <a:defRPr sz="5580">
                <a:solidFill>
                  <a:srgbClr val="B3BAC6"/>
                </a:solidFill>
              </a:defRPr>
            </a:pPr>
            <a:r>
              <a:t>Do the same for </a:t>
            </a:r>
            <a:r>
              <a:rPr>
                <a:latin typeface="Courier"/>
                <a:ea typeface="Courier"/>
                <a:cs typeface="Courier"/>
                <a:sym typeface="Courier"/>
              </a:rPr>
              <a:t>private_key</a:t>
            </a:r>
            <a:endParaRPr>
              <a:latin typeface="Courier"/>
              <a:ea typeface="Courier"/>
              <a:cs typeface="Courier"/>
              <a:sym typeface="Courier"/>
            </a:endParaRPr>
          </a:p>
          <a:p>
            <a:pPr defTabSz="767715">
              <a:spcBef>
                <a:spcPts val="3700"/>
              </a:spcBef>
              <a:defRPr sz="5580">
                <a:solidFill>
                  <a:srgbClr val="B3BAC6"/>
                </a:solidFill>
              </a:defRPr>
            </a:pPr>
            <a:r>
              <a:t>Make a pull request with these changes and observe the status of the pull request on GitHub.</a:t>
            </a:r>
          </a:p>
        </p:txBody>
      </p:sp>
      <p:sp>
        <p:nvSpPr>
          <p:cNvPr id="2192"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94" name="tfe-20-github-branch-after.png" descr="tfe-20-github-branch-after.png"/>
          <p:cNvPicPr>
            <a:picLocks noChangeAspect="1"/>
          </p:cNvPicPr>
          <p:nvPr/>
        </p:nvPicPr>
        <p:blipFill>
          <a:blip r:embed="rId3">
            <a:extLst/>
          </a:blip>
          <a:stretch>
            <a:fillRect/>
          </a:stretch>
        </p:blipFill>
        <p:spPr>
          <a:xfrm>
            <a:off x="3048000" y="1143000"/>
            <a:ext cx="18288000" cy="11430000"/>
          </a:xfrm>
          <a:prstGeom prst="rect">
            <a:avLst/>
          </a:prstGeom>
          <a:ln w="12700">
            <a:miter lim="400000"/>
          </a:ln>
        </p:spPr>
      </p:pic>
      <p:sp>
        <p:nvSpPr>
          <p:cNvPr id="2195" name="Arrow"/>
          <p:cNvSpPr/>
          <p:nvPr/>
        </p:nvSpPr>
        <p:spPr>
          <a:xfrm>
            <a:off x="1851343" y="8771106"/>
            <a:ext cx="1270001" cy="1270001"/>
          </a:xfrm>
          <a:prstGeom prst="rightArrow">
            <a:avLst>
              <a:gd name="adj1" fmla="val 32000"/>
              <a:gd name="adj2" fmla="val 64000"/>
            </a:avLst>
          </a:prstGeom>
          <a:solidFill>
            <a:schemeClr val="accent1">
              <a:satOff val="24038"/>
              <a:lumOff val="11059"/>
            </a:schemeClr>
          </a:solidFill>
          <a:ln w="12700">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196"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00" name="tfe-11-github-edit-main.png" descr="tfe-11-github-edit-main.png"/>
          <p:cNvPicPr>
            <a:picLocks noChangeAspect="1"/>
          </p:cNvPicPr>
          <p:nvPr/>
        </p:nvPicPr>
        <p:blipFill>
          <a:blip r:embed="rId3">
            <a:extLst/>
          </a:blip>
          <a:stretch>
            <a:fillRect/>
          </a:stretch>
        </p:blipFill>
        <p:spPr>
          <a:xfrm>
            <a:off x="3048000" y="1143000"/>
            <a:ext cx="18288000" cy="11430000"/>
          </a:xfrm>
          <a:prstGeom prst="rect">
            <a:avLst/>
          </a:prstGeom>
          <a:ln w="12700">
            <a:miter lim="400000"/>
          </a:ln>
        </p:spPr>
      </p:pic>
      <p:sp>
        <p:nvSpPr>
          <p:cNvPr id="2201" name="Arrow"/>
          <p:cNvSpPr/>
          <p:nvPr/>
        </p:nvSpPr>
        <p:spPr>
          <a:xfrm rot="10800000">
            <a:off x="20800206" y="6992334"/>
            <a:ext cx="1270001" cy="1270001"/>
          </a:xfrm>
          <a:prstGeom prst="rightArrow">
            <a:avLst>
              <a:gd name="adj1" fmla="val 32000"/>
              <a:gd name="adj2" fmla="val 64000"/>
            </a:avLst>
          </a:prstGeom>
          <a:solidFill>
            <a:schemeClr val="accent1">
              <a:satOff val="24038"/>
              <a:lumOff val="11059"/>
            </a:schemeClr>
          </a:solidFill>
          <a:ln w="12700">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202"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6" name="variable &quot;public_key&quot; {}…"/>
          <p:cNvSpPr txBox="1"/>
          <p:nvPr>
            <p:ph type="body" idx="13"/>
          </p:nvPr>
        </p:nvSpPr>
        <p:spPr>
          <a:xfrm>
            <a:off x="5672772" y="1673256"/>
            <a:ext cx="17649350" cy="11074401"/>
          </a:xfrm>
          <a:prstGeom prst="rect">
            <a:avLst/>
          </a:prstGeom>
          <a:extLst>
            <a:ext uri="{C572A759-6A51-4108-AA02-DFA0A04FC94B}">
              <ma14:wrappingTextBoxFlag xmlns:ma14="http://schemas.microsoft.com/office/mac/drawingml/2011/main" val="1"/>
            </a:ext>
          </a:extLst>
        </p:spPr>
        <p:txBody>
          <a:bodyPr/>
          <a:lstStyle/>
          <a:p>
            <a:pPr defTabSz="642937">
              <a:lnSpc>
                <a:spcPct val="100000"/>
              </a:lnSpc>
              <a:spcBef>
                <a:spcPts val="0"/>
              </a:spcBef>
              <a:defRPr b="1" sz="4000">
                <a:solidFill>
                  <a:srgbClr val="BA6900"/>
                </a:solidFill>
                <a:latin typeface="Courier"/>
                <a:ea typeface="Courier"/>
                <a:cs typeface="Courier"/>
                <a:sym typeface="Courier"/>
              </a:defRPr>
            </a:pPr>
            <a:r>
              <a:rPr>
                <a:solidFill>
                  <a:srgbClr val="0222B9"/>
                </a:solidFill>
              </a:rPr>
              <a:t>variable</a:t>
            </a:r>
            <a:r>
              <a:rPr>
                <a:solidFill>
                  <a:srgbClr val="000000"/>
                </a:solidFill>
              </a:rPr>
              <a:t> </a:t>
            </a:r>
            <a:r>
              <a:t>"public_key"</a:t>
            </a:r>
            <a:r>
              <a:rPr>
                <a:solidFill>
                  <a:srgbClr val="000000"/>
                </a:solidFill>
              </a:rPr>
              <a:t> {}</a:t>
            </a:r>
            <a:endParaRPr>
              <a:solidFill>
                <a:srgbClr val="000000"/>
              </a:solidFill>
            </a:endParaRPr>
          </a:p>
          <a:p>
            <a:pPr defTabSz="642937">
              <a:lnSpc>
                <a:spcPct val="100000"/>
              </a:lnSpc>
              <a:spcBef>
                <a:spcPts val="0"/>
              </a:spcBef>
              <a:defRPr b="1" sz="4000">
                <a:solidFill>
                  <a:srgbClr val="BA6900"/>
                </a:solidFill>
                <a:latin typeface="Courier"/>
                <a:ea typeface="Courier"/>
                <a:cs typeface="Courier"/>
                <a:sym typeface="Courier"/>
              </a:defRPr>
            </a:pPr>
            <a:r>
              <a:rPr>
                <a:solidFill>
                  <a:srgbClr val="0222B9"/>
                </a:solidFill>
              </a:rPr>
              <a:t>variable</a:t>
            </a:r>
            <a:r>
              <a:rPr>
                <a:solidFill>
                  <a:srgbClr val="000000"/>
                </a:solidFill>
              </a:rPr>
              <a:t> </a:t>
            </a:r>
            <a:r>
              <a:t>"private_key"</a:t>
            </a:r>
            <a:r>
              <a:rPr>
                <a:solidFill>
                  <a:srgbClr val="000000"/>
                </a:solidFill>
              </a:rPr>
              <a:t> {}</a:t>
            </a:r>
            <a:endParaRPr>
              <a:solidFill>
                <a:srgbClr val="000000"/>
              </a:solidFill>
            </a:endParaRPr>
          </a:p>
          <a:p>
            <a:pPr defTabSz="642937">
              <a:lnSpc>
                <a:spcPct val="100000"/>
              </a:lnSpc>
              <a:spcBef>
                <a:spcPts val="0"/>
              </a:spcBef>
              <a:defRPr sz="4000">
                <a:latin typeface="Courier"/>
                <a:ea typeface="Courier"/>
                <a:cs typeface="Courier"/>
                <a:sym typeface="Courier"/>
              </a:defRPr>
            </a:pPr>
          </a:p>
          <a:p>
            <a:pPr defTabSz="642937">
              <a:lnSpc>
                <a:spcPct val="100000"/>
              </a:lnSpc>
              <a:spcBef>
                <a:spcPts val="0"/>
              </a:spcBef>
              <a:defRPr sz="4000">
                <a:solidFill>
                  <a:srgbClr val="BA6900"/>
                </a:solidFill>
                <a:latin typeface="Courier"/>
                <a:ea typeface="Courier"/>
                <a:cs typeface="Courier"/>
                <a:sym typeface="Courier"/>
              </a:defRPr>
            </a:pPr>
            <a:r>
              <a:rPr>
                <a:solidFill>
                  <a:srgbClr val="0222B9"/>
                </a:solidFill>
              </a:rPr>
              <a:t>resource</a:t>
            </a:r>
            <a:r>
              <a:rPr>
                <a:solidFill>
                  <a:srgbClr val="000000"/>
                </a:solidFill>
              </a:rPr>
              <a:t> </a:t>
            </a:r>
            <a:r>
              <a:t>"aws_key_pair" "training"</a:t>
            </a:r>
            <a:r>
              <a:rPr>
                <a:solidFill>
                  <a:srgbClr val="000000"/>
                </a:solidFill>
              </a:rPr>
              <a:t> {</a:t>
            </a:r>
            <a:endParaRPr>
              <a:solidFill>
                <a:srgbClr val="000000"/>
              </a:solidFill>
            </a:endParaRPr>
          </a:p>
          <a:p>
            <a:pPr defTabSz="642937">
              <a:lnSpc>
                <a:spcPct val="100000"/>
              </a:lnSpc>
              <a:spcBef>
                <a:spcPts val="0"/>
              </a:spcBef>
              <a:defRPr sz="4000">
                <a:solidFill>
                  <a:srgbClr val="BA6900"/>
                </a:solidFill>
                <a:latin typeface="Courier"/>
                <a:ea typeface="Courier"/>
                <a:cs typeface="Courier"/>
                <a:sym typeface="Courier"/>
              </a:defRPr>
            </a:pPr>
            <a:r>
              <a:rPr>
                <a:solidFill>
                  <a:srgbClr val="1FA4FF"/>
                </a:solidFill>
              </a:rPr>
              <a:t>  key_name</a:t>
            </a:r>
            <a:r>
              <a:rPr>
                <a:solidFill>
                  <a:srgbClr val="000000"/>
                </a:solidFill>
              </a:rPr>
              <a:t>   = </a:t>
            </a:r>
            <a:r>
              <a:t>"${var.identity}-key"</a:t>
            </a:r>
            <a:endParaRPr>
              <a:solidFill>
                <a:srgbClr val="000000"/>
              </a:solidFill>
            </a:endParaRPr>
          </a:p>
          <a:p>
            <a:pPr defTabSz="642937">
              <a:lnSpc>
                <a:spcPct val="100000"/>
              </a:lnSpc>
              <a:spcBef>
                <a:spcPts val="0"/>
              </a:spcBef>
              <a:defRPr b="1" sz="4000">
                <a:solidFill>
                  <a:srgbClr val="BA6900"/>
                </a:solidFill>
                <a:latin typeface="Courier"/>
                <a:ea typeface="Courier"/>
                <a:cs typeface="Courier"/>
                <a:sym typeface="Courier"/>
              </a:defRPr>
            </a:pPr>
            <a:r>
              <a:rPr>
                <a:solidFill>
                  <a:srgbClr val="1FA4FF"/>
                </a:solidFill>
              </a:rPr>
              <a:t>  public_key</a:t>
            </a:r>
            <a:r>
              <a:rPr>
                <a:solidFill>
                  <a:srgbClr val="000000"/>
                </a:solidFill>
              </a:rPr>
              <a:t> = </a:t>
            </a:r>
            <a:r>
              <a:t>var.public_key</a:t>
            </a:r>
            <a:endParaRPr>
              <a:solidFill>
                <a:srgbClr val="000000"/>
              </a:solidFill>
            </a:endParaRPr>
          </a:p>
          <a:p>
            <a:pPr defTabSz="642937">
              <a:lnSpc>
                <a:spcPct val="100000"/>
              </a:lnSpc>
              <a:spcBef>
                <a:spcPts val="0"/>
              </a:spcBef>
              <a:defRPr sz="4000">
                <a:latin typeface="Courier"/>
                <a:ea typeface="Courier"/>
                <a:cs typeface="Courier"/>
                <a:sym typeface="Courier"/>
              </a:defRPr>
            </a:pPr>
            <a:r>
              <a:t>}</a:t>
            </a:r>
          </a:p>
          <a:p>
            <a:pPr defTabSz="642937">
              <a:lnSpc>
                <a:spcPct val="100000"/>
              </a:lnSpc>
              <a:spcBef>
                <a:spcPts val="0"/>
              </a:spcBef>
              <a:defRPr sz="4000">
                <a:latin typeface="Courier"/>
                <a:ea typeface="Courier"/>
                <a:cs typeface="Courier"/>
                <a:sym typeface="Courier"/>
              </a:defRPr>
            </a:pPr>
          </a:p>
          <a:p>
            <a:pPr defTabSz="642937">
              <a:lnSpc>
                <a:spcPct val="100000"/>
              </a:lnSpc>
              <a:spcBef>
                <a:spcPts val="0"/>
              </a:spcBef>
              <a:defRPr sz="4000">
                <a:solidFill>
                  <a:srgbClr val="BA6900"/>
                </a:solidFill>
                <a:latin typeface="Courier"/>
                <a:ea typeface="Courier"/>
                <a:cs typeface="Courier"/>
                <a:sym typeface="Courier"/>
              </a:defRPr>
            </a:pPr>
            <a:r>
              <a:rPr>
                <a:solidFill>
                  <a:srgbClr val="0222B9"/>
                </a:solidFill>
              </a:rPr>
              <a:t>resource</a:t>
            </a:r>
            <a:r>
              <a:rPr>
                <a:solidFill>
                  <a:srgbClr val="000000"/>
                </a:solidFill>
              </a:rPr>
              <a:t> </a:t>
            </a:r>
            <a:r>
              <a:t>"aws_instance" "web"</a:t>
            </a:r>
            <a:r>
              <a:rPr>
                <a:solidFill>
                  <a:srgbClr val="000000"/>
                </a:solidFill>
              </a:rPr>
              <a:t> {</a:t>
            </a:r>
            <a:endParaRPr>
              <a:solidFill>
                <a:srgbClr val="000000"/>
              </a:solidFill>
            </a:endParaRPr>
          </a:p>
          <a:p>
            <a:pPr defTabSz="642937">
              <a:lnSpc>
                <a:spcPct val="100000"/>
              </a:lnSpc>
              <a:spcBef>
                <a:spcPts val="0"/>
              </a:spcBef>
              <a:defRPr sz="4000">
                <a:latin typeface="Courier"/>
                <a:ea typeface="Courier"/>
                <a:cs typeface="Courier"/>
                <a:sym typeface="Courier"/>
              </a:defRPr>
            </a:pPr>
            <a:r>
              <a:rPr>
                <a:solidFill>
                  <a:srgbClr val="1FA4FF"/>
                </a:solidFill>
              </a:rPr>
              <a:t>  ami</a:t>
            </a:r>
            <a:r>
              <a:t>           = </a:t>
            </a:r>
            <a:r>
              <a:rPr>
                <a:solidFill>
                  <a:srgbClr val="BA6900"/>
                </a:solidFill>
              </a:rPr>
              <a:t>var.ami</a:t>
            </a:r>
            <a:endParaRPr i="1">
              <a:solidFill>
                <a:srgbClr val="B8B8B8"/>
              </a:solidFill>
            </a:endParaRPr>
          </a:p>
          <a:p>
            <a:pPr defTabSz="642937">
              <a:lnSpc>
                <a:spcPct val="100000"/>
              </a:lnSpc>
              <a:spcBef>
                <a:spcPts val="0"/>
              </a:spcBef>
              <a:defRPr i="1" sz="4000">
                <a:solidFill>
                  <a:srgbClr val="B8B8B8"/>
                </a:solidFill>
                <a:latin typeface="Courier"/>
                <a:ea typeface="Courier"/>
                <a:cs typeface="Courier"/>
                <a:sym typeface="Courier"/>
              </a:defRPr>
            </a:pPr>
            <a:r>
              <a:t>  # . . . </a:t>
            </a:r>
          </a:p>
          <a:p>
            <a:pPr defTabSz="642937">
              <a:lnSpc>
                <a:spcPct val="100000"/>
              </a:lnSpc>
              <a:spcBef>
                <a:spcPts val="0"/>
              </a:spcBef>
              <a:defRPr sz="4000">
                <a:latin typeface="Courier"/>
                <a:ea typeface="Courier"/>
                <a:cs typeface="Courier"/>
                <a:sym typeface="Courier"/>
              </a:defRPr>
            </a:pPr>
          </a:p>
          <a:p>
            <a:pPr defTabSz="642937">
              <a:lnSpc>
                <a:spcPct val="100000"/>
              </a:lnSpc>
              <a:spcBef>
                <a:spcPts val="0"/>
              </a:spcBef>
              <a:defRPr sz="4000">
                <a:solidFill>
                  <a:srgbClr val="0222B9"/>
                </a:solidFill>
                <a:latin typeface="Courier"/>
                <a:ea typeface="Courier"/>
                <a:cs typeface="Courier"/>
                <a:sym typeface="Courier"/>
              </a:defRPr>
            </a:pPr>
            <a:r>
              <a:rPr>
                <a:solidFill>
                  <a:srgbClr val="000000"/>
                </a:solidFill>
              </a:rPr>
              <a:t>  </a:t>
            </a:r>
            <a:r>
              <a:t>connection</a:t>
            </a:r>
            <a:r>
              <a:rPr>
                <a:solidFill>
                  <a:srgbClr val="000000"/>
                </a:solidFill>
              </a:rPr>
              <a:t> {</a:t>
            </a:r>
            <a:endParaRPr>
              <a:solidFill>
                <a:srgbClr val="000000"/>
              </a:solidFill>
            </a:endParaRPr>
          </a:p>
          <a:p>
            <a:pPr defTabSz="642937">
              <a:lnSpc>
                <a:spcPct val="100000"/>
              </a:lnSpc>
              <a:spcBef>
                <a:spcPts val="0"/>
              </a:spcBef>
              <a:defRPr sz="4000">
                <a:latin typeface="Courier"/>
                <a:ea typeface="Courier"/>
                <a:cs typeface="Courier"/>
                <a:sym typeface="Courier"/>
              </a:defRPr>
            </a:pPr>
            <a:r>
              <a:rPr>
                <a:solidFill>
                  <a:srgbClr val="1FA4FF"/>
                </a:solidFill>
              </a:rPr>
              <a:t>    user</a:t>
            </a:r>
            <a:r>
              <a:t>        = </a:t>
            </a:r>
            <a:r>
              <a:rPr>
                <a:solidFill>
                  <a:srgbClr val="BA6900"/>
                </a:solidFill>
              </a:rPr>
              <a:t>"ubuntu"</a:t>
            </a:r>
          </a:p>
          <a:p>
            <a:pPr defTabSz="642937">
              <a:lnSpc>
                <a:spcPct val="100000"/>
              </a:lnSpc>
              <a:spcBef>
                <a:spcPts val="0"/>
              </a:spcBef>
              <a:defRPr b="1" sz="4000">
                <a:solidFill>
                  <a:srgbClr val="BA6900"/>
                </a:solidFill>
                <a:latin typeface="Courier"/>
                <a:ea typeface="Courier"/>
                <a:cs typeface="Courier"/>
                <a:sym typeface="Courier"/>
              </a:defRPr>
            </a:pPr>
            <a:r>
              <a:rPr>
                <a:solidFill>
                  <a:srgbClr val="1FA4FF"/>
                </a:solidFill>
              </a:rPr>
              <a:t>    private_key</a:t>
            </a:r>
            <a:r>
              <a:rPr>
                <a:solidFill>
                  <a:srgbClr val="000000"/>
                </a:solidFill>
              </a:rPr>
              <a:t> = </a:t>
            </a:r>
            <a:r>
              <a:t>var.private_key</a:t>
            </a:r>
            <a:endParaRPr>
              <a:solidFill>
                <a:srgbClr val="000000"/>
              </a:solidFill>
            </a:endParaRPr>
          </a:p>
          <a:p>
            <a:pPr defTabSz="642937">
              <a:lnSpc>
                <a:spcPct val="100000"/>
              </a:lnSpc>
              <a:spcBef>
                <a:spcPts val="0"/>
              </a:spcBef>
              <a:defRPr sz="4000">
                <a:latin typeface="Courier"/>
                <a:ea typeface="Courier"/>
                <a:cs typeface="Courier"/>
                <a:sym typeface="Courier"/>
              </a:defRPr>
            </a:pPr>
            <a:r>
              <a:t>  }</a:t>
            </a:r>
          </a:p>
          <a:p>
            <a:pPr defTabSz="642937">
              <a:lnSpc>
                <a:spcPct val="100000"/>
              </a:lnSpc>
              <a:spcBef>
                <a:spcPts val="0"/>
              </a:spcBef>
              <a:defRPr sz="4000">
                <a:latin typeface="Courier"/>
                <a:ea typeface="Courier"/>
                <a:cs typeface="Courier"/>
                <a:sym typeface="Courier"/>
              </a:defRPr>
            </a:pPr>
            <a:r>
              <a:t>}</a:t>
            </a:r>
          </a:p>
        </p:txBody>
      </p:sp>
      <p:sp>
        <p:nvSpPr>
          <p:cNvPr id="2207" name="code editor"/>
          <p:cNvSpPr txBox="1"/>
          <p:nvPr>
            <p:ph type="body" idx="14"/>
          </p:nvPr>
        </p:nvSpPr>
        <p:spPr>
          <a:prstGeom prst="rect">
            <a:avLst/>
          </a:prstGeom>
        </p:spPr>
        <p:txBody>
          <a:bodyPr/>
          <a:lstStyle/>
          <a:p>
            <a:pPr/>
            <a:r>
              <a:t>code editor</a:t>
            </a:r>
          </a:p>
        </p:txBody>
      </p:sp>
      <p:sp>
        <p:nvSpPr>
          <p:cNvPr id="2208"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12" name="tfe-30-github-main-edit.png" descr="tfe-30-github-main-edit.png"/>
          <p:cNvPicPr>
            <a:picLocks noChangeAspect="1"/>
          </p:cNvPicPr>
          <p:nvPr/>
        </p:nvPicPr>
        <p:blipFill>
          <a:blip r:embed="rId3">
            <a:extLst/>
          </a:blip>
          <a:stretch>
            <a:fillRect/>
          </a:stretch>
        </p:blipFill>
        <p:spPr>
          <a:xfrm>
            <a:off x="3048000" y="1143000"/>
            <a:ext cx="18288000" cy="11430000"/>
          </a:xfrm>
          <a:prstGeom prst="rect">
            <a:avLst/>
          </a:prstGeom>
          <a:ln w="12700">
            <a:miter lim="400000"/>
          </a:ln>
        </p:spPr>
      </p:pic>
      <p:sp>
        <p:nvSpPr>
          <p:cNvPr id="2213" name="Arrow"/>
          <p:cNvSpPr/>
          <p:nvPr/>
        </p:nvSpPr>
        <p:spPr>
          <a:xfrm rot="10800000">
            <a:off x="20874321" y="8301708"/>
            <a:ext cx="1270001" cy="1270001"/>
          </a:xfrm>
          <a:prstGeom prst="rightArrow">
            <a:avLst>
              <a:gd name="adj1" fmla="val 32000"/>
              <a:gd name="adj2" fmla="val 64000"/>
            </a:avLst>
          </a:prstGeom>
          <a:solidFill>
            <a:schemeClr val="accent1">
              <a:satOff val="24038"/>
              <a:lumOff val="11059"/>
            </a:schemeClr>
          </a:solidFill>
          <a:ln w="12700">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214"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18" name="tfe-30-github-pull-request.png" descr="tfe-30-github-pull-request.png"/>
          <p:cNvPicPr>
            <a:picLocks noChangeAspect="1"/>
          </p:cNvPicPr>
          <p:nvPr/>
        </p:nvPicPr>
        <p:blipFill>
          <a:blip r:embed="rId3">
            <a:extLst/>
          </a:blip>
          <a:stretch>
            <a:fillRect/>
          </a:stretch>
        </p:blipFill>
        <p:spPr>
          <a:xfrm>
            <a:off x="3048000" y="1143000"/>
            <a:ext cx="18288000" cy="11430000"/>
          </a:xfrm>
          <a:prstGeom prst="rect">
            <a:avLst/>
          </a:prstGeom>
          <a:ln w="12700">
            <a:miter lim="400000"/>
          </a:ln>
        </p:spPr>
      </p:pic>
      <p:sp>
        <p:nvSpPr>
          <p:cNvPr id="2219" name="Arrow"/>
          <p:cNvSpPr/>
          <p:nvPr/>
        </p:nvSpPr>
        <p:spPr>
          <a:xfrm rot="10800000">
            <a:off x="20577860" y="10031069"/>
            <a:ext cx="1270001" cy="1270001"/>
          </a:xfrm>
          <a:prstGeom prst="rightArrow">
            <a:avLst>
              <a:gd name="adj1" fmla="val 32000"/>
              <a:gd name="adj2" fmla="val 64000"/>
            </a:avLst>
          </a:prstGeom>
          <a:solidFill>
            <a:schemeClr val="accent1">
              <a:satOff val="24038"/>
              <a:lumOff val="11059"/>
            </a:schemeClr>
          </a:solidFill>
          <a:ln w="12700">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220"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24" name="tfe-40-pull-request-run-error.png" descr="tfe-40-pull-request-run-error.png"/>
          <p:cNvPicPr>
            <a:picLocks noChangeAspect="1"/>
          </p:cNvPicPr>
          <p:nvPr/>
        </p:nvPicPr>
        <p:blipFill>
          <a:blip r:embed="rId3">
            <a:extLst/>
          </a:blip>
          <a:stretch>
            <a:fillRect/>
          </a:stretch>
        </p:blipFill>
        <p:spPr>
          <a:xfrm>
            <a:off x="3048000" y="1143000"/>
            <a:ext cx="18288000" cy="11430000"/>
          </a:xfrm>
          <a:prstGeom prst="rect">
            <a:avLst/>
          </a:prstGeom>
          <a:ln w="12700">
            <a:miter lim="400000"/>
          </a:ln>
        </p:spPr>
      </p:pic>
      <p:sp>
        <p:nvSpPr>
          <p:cNvPr id="2225"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05" name="Screen Shot 2019-08-22 at 9.58.28 AM.png" descr="Screen Shot 2019-08-22 at 9.58.28 AM.png"/>
          <p:cNvPicPr>
            <a:picLocks noChangeAspect="1"/>
          </p:cNvPicPr>
          <p:nvPr/>
        </p:nvPicPr>
        <p:blipFill>
          <a:blip r:embed="rId3">
            <a:extLst/>
          </a:blip>
          <a:stretch>
            <a:fillRect/>
          </a:stretch>
        </p:blipFill>
        <p:spPr>
          <a:xfrm>
            <a:off x="-1314123" y="-884939"/>
            <a:ext cx="27012246" cy="20924981"/>
          </a:xfrm>
          <a:prstGeom prst="rect">
            <a:avLst/>
          </a:prstGeom>
          <a:ln w="12700">
            <a:miter lim="400000"/>
          </a:ln>
        </p:spPr>
      </p:pic>
    </p:spTree>
  </p:cSld>
  <p:clrMapOvr>
    <a:masterClrMapping/>
  </p:clrMapOvr>
  <p:transition xmlns:p14="http://schemas.microsoft.com/office/powerpoint/2010/main" spd="med" advClick="1"/>
</p:sld>
</file>

<file path=ppt/slides/slide3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9" name="Pull Request Plan Runs Will Not Appear in TFC…"/>
          <p:cNvSpPr txBox="1"/>
          <p:nvPr>
            <p:ph type="body" idx="13"/>
          </p:nvPr>
        </p:nvSpPr>
        <p:spPr>
          <a:prstGeom prst="rect">
            <a:avLst/>
          </a:prstGeom>
        </p:spPr>
        <p:txBody>
          <a:bodyPr/>
          <a:lstStyle/>
          <a:p>
            <a:pPr>
              <a:defRPr>
                <a:solidFill>
                  <a:srgbClr val="FFFFFF"/>
                </a:solidFill>
              </a:defRPr>
            </a:pPr>
            <a:r>
              <a:t>Pull Request Plan Runs Will Not Appear in TFC</a:t>
            </a:r>
          </a:p>
          <a:p>
            <a:pPr>
              <a:defRPr>
                <a:solidFill>
                  <a:schemeClr val="accent2">
                    <a:hueOff val="1409923"/>
                    <a:satOff val="-47467"/>
                    <a:lumOff val="52063"/>
                  </a:schemeClr>
                </a:solidFill>
              </a:defRPr>
            </a:pPr>
            <a:r>
              <a:t>When Terraform Cloud runs a plan against a pull request, the only way to see the result is through the link in the pull request at GitHub.</a:t>
            </a:r>
          </a:p>
          <a:p>
            <a:pPr>
              <a:defRPr>
                <a:solidFill>
                  <a:schemeClr val="accent2">
                    <a:hueOff val="1409923"/>
                    <a:satOff val="-47467"/>
                    <a:lumOff val="52063"/>
                  </a:schemeClr>
                </a:solidFill>
              </a:defRPr>
            </a:pPr>
            <a:r>
              <a:t>The plan is ephemeral and can not be navigated to in the Terraform Cloud UI.</a:t>
            </a:r>
          </a:p>
        </p:txBody>
      </p:sp>
      <p:sp>
        <p:nvSpPr>
          <p:cNvPr id="2230"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2" name="variable &quot;public_key&quot; {}…"/>
          <p:cNvSpPr txBox="1"/>
          <p:nvPr>
            <p:ph type="body" idx="13"/>
          </p:nvPr>
        </p:nvSpPr>
        <p:spPr>
          <a:xfrm>
            <a:off x="5672772" y="1673256"/>
            <a:ext cx="17649350" cy="9245601"/>
          </a:xfrm>
          <a:prstGeom prst="rect">
            <a:avLst/>
          </a:prstGeom>
          <a:extLst>
            <a:ext uri="{C572A759-6A51-4108-AA02-DFA0A04FC94B}">
              <ma14:wrappingTextBoxFlag xmlns:ma14="http://schemas.microsoft.com/office/mac/drawingml/2011/main" val="1"/>
            </a:ext>
          </a:extLst>
        </p:spPr>
        <p:txBody>
          <a:bodyPr/>
          <a:lstStyle/>
          <a:p>
            <a:pPr defTabSz="642937">
              <a:lnSpc>
                <a:spcPct val="100000"/>
              </a:lnSpc>
              <a:spcBef>
                <a:spcPts val="0"/>
              </a:spcBef>
              <a:defRPr b="1" sz="4000">
                <a:solidFill>
                  <a:srgbClr val="BA6900"/>
                </a:solidFill>
                <a:latin typeface="Courier"/>
                <a:ea typeface="Courier"/>
                <a:cs typeface="Courier"/>
                <a:sym typeface="Courier"/>
              </a:defRPr>
            </a:pPr>
            <a:r>
              <a:rPr>
                <a:solidFill>
                  <a:srgbClr val="0222B9"/>
                </a:solidFill>
              </a:rPr>
              <a:t>variable</a:t>
            </a:r>
            <a:r>
              <a:rPr>
                <a:solidFill>
                  <a:srgbClr val="000000"/>
                </a:solidFill>
              </a:rPr>
              <a:t> </a:t>
            </a:r>
            <a:r>
              <a:t>"public_key"</a:t>
            </a:r>
            <a:r>
              <a:rPr>
                <a:solidFill>
                  <a:srgbClr val="000000"/>
                </a:solidFill>
              </a:rPr>
              <a:t> {}</a:t>
            </a:r>
            <a:endParaRPr>
              <a:solidFill>
                <a:srgbClr val="000000"/>
              </a:solidFill>
            </a:endParaRPr>
          </a:p>
          <a:p>
            <a:pPr defTabSz="642937">
              <a:lnSpc>
                <a:spcPct val="100000"/>
              </a:lnSpc>
              <a:spcBef>
                <a:spcPts val="0"/>
              </a:spcBef>
              <a:defRPr b="1" sz="4000">
                <a:solidFill>
                  <a:srgbClr val="BA6900"/>
                </a:solidFill>
                <a:latin typeface="Courier"/>
                <a:ea typeface="Courier"/>
                <a:cs typeface="Courier"/>
                <a:sym typeface="Courier"/>
              </a:defRPr>
            </a:pPr>
            <a:r>
              <a:rPr>
                <a:solidFill>
                  <a:srgbClr val="0222B9"/>
                </a:solidFill>
              </a:rPr>
              <a:t>variable</a:t>
            </a:r>
            <a:r>
              <a:rPr>
                <a:solidFill>
                  <a:srgbClr val="000000"/>
                </a:solidFill>
              </a:rPr>
              <a:t> </a:t>
            </a:r>
            <a:r>
              <a:t>"private_key"</a:t>
            </a:r>
            <a:r>
              <a:rPr>
                <a:solidFill>
                  <a:srgbClr val="000000"/>
                </a:solidFill>
              </a:rPr>
              <a:t> {}</a:t>
            </a:r>
            <a:endParaRPr>
              <a:solidFill>
                <a:srgbClr val="000000"/>
              </a:solidFill>
            </a:endParaRPr>
          </a:p>
          <a:p>
            <a:pPr defTabSz="642937">
              <a:lnSpc>
                <a:spcPct val="100000"/>
              </a:lnSpc>
              <a:spcBef>
                <a:spcPts val="0"/>
              </a:spcBef>
              <a:defRPr sz="4000">
                <a:latin typeface="Courier"/>
                <a:ea typeface="Courier"/>
                <a:cs typeface="Courier"/>
                <a:sym typeface="Courier"/>
              </a:defRPr>
            </a:pPr>
          </a:p>
          <a:p>
            <a:pPr defTabSz="642937">
              <a:lnSpc>
                <a:spcPct val="100000"/>
              </a:lnSpc>
              <a:spcBef>
                <a:spcPts val="0"/>
              </a:spcBef>
              <a:defRPr sz="4000">
                <a:solidFill>
                  <a:srgbClr val="BA6900"/>
                </a:solidFill>
                <a:latin typeface="Courier"/>
                <a:ea typeface="Courier"/>
                <a:cs typeface="Courier"/>
                <a:sym typeface="Courier"/>
              </a:defRPr>
            </a:pPr>
            <a:r>
              <a:rPr>
                <a:solidFill>
                  <a:srgbClr val="0222B9"/>
                </a:solidFill>
              </a:rPr>
              <a:t>module</a:t>
            </a:r>
            <a:r>
              <a:rPr>
                <a:solidFill>
                  <a:srgbClr val="000000"/>
                </a:solidFill>
              </a:rPr>
              <a:t> </a:t>
            </a:r>
            <a:r>
              <a:t>"server"</a:t>
            </a:r>
            <a:r>
              <a:rPr>
                <a:solidFill>
                  <a:srgbClr val="000000"/>
                </a:solidFill>
              </a:rPr>
              <a:t> {</a:t>
            </a:r>
            <a:endParaRPr>
              <a:solidFill>
                <a:srgbClr val="000000"/>
              </a:solidFill>
            </a:endParaRPr>
          </a:p>
          <a:p>
            <a:pPr defTabSz="642937">
              <a:lnSpc>
                <a:spcPct val="100000"/>
              </a:lnSpc>
              <a:spcBef>
                <a:spcPts val="0"/>
              </a:spcBef>
              <a:defRPr sz="4000">
                <a:solidFill>
                  <a:srgbClr val="BA6900"/>
                </a:solidFill>
                <a:latin typeface="Courier"/>
                <a:ea typeface="Courier"/>
                <a:cs typeface="Courier"/>
                <a:sym typeface="Courier"/>
              </a:defRPr>
            </a:pPr>
            <a:r>
              <a:rPr>
                <a:solidFill>
                  <a:srgbClr val="1FA4FF"/>
                </a:solidFill>
              </a:rPr>
              <a:t>  source</a:t>
            </a:r>
            <a:r>
              <a:rPr>
                <a:solidFill>
                  <a:srgbClr val="000000"/>
                </a:solidFill>
              </a:rPr>
              <a:t> = </a:t>
            </a:r>
            <a:r>
              <a:t>"./server"</a:t>
            </a:r>
            <a:endParaRPr>
              <a:solidFill>
                <a:srgbClr val="000000"/>
              </a:solidFill>
            </a:endParaRPr>
          </a:p>
          <a:p>
            <a:pPr defTabSz="642937">
              <a:lnSpc>
                <a:spcPct val="100000"/>
              </a:lnSpc>
              <a:spcBef>
                <a:spcPts val="0"/>
              </a:spcBef>
              <a:defRPr sz="4000">
                <a:latin typeface="Courier"/>
                <a:ea typeface="Courier"/>
                <a:cs typeface="Courier"/>
                <a:sym typeface="Courier"/>
              </a:defRPr>
            </a:pPr>
          </a:p>
          <a:p>
            <a:pPr defTabSz="642937">
              <a:lnSpc>
                <a:spcPct val="100000"/>
              </a:lnSpc>
              <a:spcBef>
                <a:spcPts val="0"/>
              </a:spcBef>
              <a:defRPr sz="4000">
                <a:solidFill>
                  <a:srgbClr val="BA6900"/>
                </a:solidFill>
                <a:latin typeface="Courier"/>
                <a:ea typeface="Courier"/>
                <a:cs typeface="Courier"/>
                <a:sym typeface="Courier"/>
              </a:defRPr>
            </a:pPr>
            <a:r>
              <a:rPr>
                <a:solidFill>
                  <a:srgbClr val="1FA4FF"/>
                </a:solidFill>
              </a:rPr>
              <a:t>  num_webs</a:t>
            </a:r>
            <a:r>
              <a:rPr>
                <a:solidFill>
                  <a:srgbClr val="000000"/>
                </a:solidFill>
              </a:rPr>
              <a:t>              = </a:t>
            </a:r>
            <a:r>
              <a:t>var.num_webs</a:t>
            </a:r>
            <a:endParaRPr>
              <a:solidFill>
                <a:srgbClr val="000000"/>
              </a:solidFill>
            </a:endParaRPr>
          </a:p>
          <a:p>
            <a:pPr defTabSz="642937">
              <a:lnSpc>
                <a:spcPct val="100000"/>
              </a:lnSpc>
              <a:spcBef>
                <a:spcPts val="0"/>
              </a:spcBef>
              <a:defRPr sz="4000">
                <a:latin typeface="Courier"/>
                <a:ea typeface="Courier"/>
                <a:cs typeface="Courier"/>
                <a:sym typeface="Courier"/>
              </a:defRPr>
            </a:pPr>
            <a:r>
              <a:rPr>
                <a:solidFill>
                  <a:srgbClr val="1FA4FF"/>
                </a:solidFill>
              </a:rPr>
              <a:t>  ami</a:t>
            </a:r>
            <a:r>
              <a:t>                   = </a:t>
            </a:r>
            <a:r>
              <a:rPr>
                <a:solidFill>
                  <a:srgbClr val="BA6900"/>
                </a:solidFill>
              </a:rPr>
              <a:t>var.ami</a:t>
            </a:r>
          </a:p>
          <a:p>
            <a:pPr defTabSz="642937">
              <a:lnSpc>
                <a:spcPct val="100000"/>
              </a:lnSpc>
              <a:spcBef>
                <a:spcPts val="0"/>
              </a:spcBef>
              <a:defRPr sz="4000">
                <a:solidFill>
                  <a:srgbClr val="BA6900"/>
                </a:solidFill>
                <a:latin typeface="Courier"/>
                <a:ea typeface="Courier"/>
                <a:cs typeface="Courier"/>
                <a:sym typeface="Courier"/>
              </a:defRPr>
            </a:pPr>
            <a:r>
              <a:rPr>
                <a:solidFill>
                  <a:srgbClr val="1FA4FF"/>
                </a:solidFill>
              </a:rPr>
              <a:t>  subnet_id</a:t>
            </a:r>
            <a:r>
              <a:rPr>
                <a:solidFill>
                  <a:srgbClr val="000000"/>
                </a:solidFill>
              </a:rPr>
              <a:t>             = </a:t>
            </a:r>
            <a:r>
              <a:t>var.subnet_id</a:t>
            </a:r>
            <a:endParaRPr>
              <a:solidFill>
                <a:srgbClr val="000000"/>
              </a:solidFill>
            </a:endParaRPr>
          </a:p>
          <a:p>
            <a:pPr defTabSz="642937">
              <a:lnSpc>
                <a:spcPct val="100000"/>
              </a:lnSpc>
              <a:spcBef>
                <a:spcPts val="0"/>
              </a:spcBef>
              <a:defRPr sz="4000">
                <a:solidFill>
                  <a:srgbClr val="BA6900"/>
                </a:solidFill>
                <a:latin typeface="Courier"/>
                <a:ea typeface="Courier"/>
                <a:cs typeface="Courier"/>
                <a:sym typeface="Courier"/>
              </a:defRPr>
            </a:pPr>
            <a:r>
              <a:rPr>
                <a:solidFill>
                  <a:srgbClr val="1FA4FF"/>
                </a:solidFill>
              </a:rPr>
              <a:t>  vpc_security_group_id</a:t>
            </a:r>
            <a:r>
              <a:rPr>
                <a:solidFill>
                  <a:srgbClr val="000000"/>
                </a:solidFill>
              </a:rPr>
              <a:t> = </a:t>
            </a:r>
            <a:r>
              <a:t>var.vpc_security_group_id</a:t>
            </a:r>
            <a:endParaRPr>
              <a:solidFill>
                <a:srgbClr val="000000"/>
              </a:solidFill>
            </a:endParaRPr>
          </a:p>
          <a:p>
            <a:pPr defTabSz="642937">
              <a:lnSpc>
                <a:spcPct val="100000"/>
              </a:lnSpc>
              <a:spcBef>
                <a:spcPts val="0"/>
              </a:spcBef>
              <a:defRPr sz="4000">
                <a:solidFill>
                  <a:srgbClr val="BA6900"/>
                </a:solidFill>
                <a:latin typeface="Courier"/>
                <a:ea typeface="Courier"/>
                <a:cs typeface="Courier"/>
                <a:sym typeface="Courier"/>
              </a:defRPr>
            </a:pPr>
            <a:r>
              <a:rPr>
                <a:solidFill>
                  <a:srgbClr val="1FA4FF"/>
                </a:solidFill>
              </a:rPr>
              <a:t>  identity</a:t>
            </a:r>
            <a:r>
              <a:rPr>
                <a:solidFill>
                  <a:srgbClr val="000000"/>
                </a:solidFill>
              </a:rPr>
              <a:t>              = </a:t>
            </a:r>
            <a:r>
              <a:t>var.identity</a:t>
            </a:r>
            <a:endParaRPr>
              <a:solidFill>
                <a:srgbClr val="000000"/>
              </a:solidFill>
            </a:endParaRPr>
          </a:p>
          <a:p>
            <a:pPr defTabSz="642937">
              <a:lnSpc>
                <a:spcPct val="100000"/>
              </a:lnSpc>
              <a:spcBef>
                <a:spcPts val="0"/>
              </a:spcBef>
              <a:defRPr b="1" sz="4000">
                <a:solidFill>
                  <a:srgbClr val="BA6900"/>
                </a:solidFill>
                <a:latin typeface="Courier"/>
                <a:ea typeface="Courier"/>
                <a:cs typeface="Courier"/>
                <a:sym typeface="Courier"/>
              </a:defRPr>
            </a:pPr>
            <a:r>
              <a:rPr>
                <a:solidFill>
                  <a:srgbClr val="1FA4FF"/>
                </a:solidFill>
              </a:rPr>
              <a:t>  public_key</a:t>
            </a:r>
            <a:r>
              <a:rPr>
                <a:solidFill>
                  <a:srgbClr val="000000"/>
                </a:solidFill>
              </a:rPr>
              <a:t>            = </a:t>
            </a:r>
            <a:r>
              <a:t>var.public_key</a:t>
            </a:r>
            <a:endParaRPr>
              <a:solidFill>
                <a:srgbClr val="000000"/>
              </a:solidFill>
            </a:endParaRPr>
          </a:p>
          <a:p>
            <a:pPr defTabSz="642937">
              <a:lnSpc>
                <a:spcPct val="100000"/>
              </a:lnSpc>
              <a:spcBef>
                <a:spcPts val="0"/>
              </a:spcBef>
              <a:defRPr b="1" sz="4000">
                <a:solidFill>
                  <a:srgbClr val="BA6900"/>
                </a:solidFill>
                <a:latin typeface="Courier"/>
                <a:ea typeface="Courier"/>
                <a:cs typeface="Courier"/>
                <a:sym typeface="Courier"/>
              </a:defRPr>
            </a:pPr>
            <a:r>
              <a:rPr>
                <a:solidFill>
                  <a:srgbClr val="1FA4FF"/>
                </a:solidFill>
              </a:rPr>
              <a:t>  private_key</a:t>
            </a:r>
            <a:r>
              <a:rPr>
                <a:solidFill>
                  <a:srgbClr val="000000"/>
                </a:solidFill>
              </a:rPr>
              <a:t>           = </a:t>
            </a:r>
            <a:r>
              <a:t>var.private_key</a:t>
            </a:r>
            <a:endParaRPr>
              <a:solidFill>
                <a:srgbClr val="000000"/>
              </a:solidFill>
            </a:endParaRPr>
          </a:p>
          <a:p>
            <a:pPr defTabSz="642937">
              <a:lnSpc>
                <a:spcPct val="100000"/>
              </a:lnSpc>
              <a:spcBef>
                <a:spcPts val="0"/>
              </a:spcBef>
              <a:defRPr sz="4000">
                <a:latin typeface="Courier"/>
                <a:ea typeface="Courier"/>
                <a:cs typeface="Courier"/>
                <a:sym typeface="Courier"/>
              </a:defRPr>
            </a:pPr>
            <a:r>
              <a:t>}</a:t>
            </a:r>
          </a:p>
        </p:txBody>
      </p:sp>
      <p:sp>
        <p:nvSpPr>
          <p:cNvPr id="2233" name="code editor"/>
          <p:cNvSpPr txBox="1"/>
          <p:nvPr>
            <p:ph type="body" idx="14"/>
          </p:nvPr>
        </p:nvSpPr>
        <p:spPr>
          <a:prstGeom prst="rect">
            <a:avLst/>
          </a:prstGeom>
        </p:spPr>
        <p:txBody>
          <a:bodyPr/>
          <a:lstStyle/>
          <a:p>
            <a:pPr/>
            <a:r>
              <a:t>code editor</a:t>
            </a:r>
          </a:p>
        </p:txBody>
      </p:sp>
      <p:sp>
        <p:nvSpPr>
          <p:cNvPr id="2234"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38" name="tfe-45-pull-request-pass.png" descr="tfe-45-pull-request-pass.png"/>
          <p:cNvPicPr>
            <a:picLocks noChangeAspect="1"/>
          </p:cNvPicPr>
          <p:nvPr/>
        </p:nvPicPr>
        <p:blipFill>
          <a:blip r:embed="rId3">
            <a:extLst/>
          </a:blip>
          <a:stretch>
            <a:fillRect/>
          </a:stretch>
        </p:blipFill>
        <p:spPr>
          <a:xfrm>
            <a:off x="3048000" y="1143000"/>
            <a:ext cx="18288000" cy="11430000"/>
          </a:xfrm>
          <a:prstGeom prst="rect">
            <a:avLst/>
          </a:prstGeom>
          <a:ln w="12700">
            <a:miter lim="400000"/>
          </a:ln>
        </p:spPr>
      </p:pic>
      <p:sp>
        <p:nvSpPr>
          <p:cNvPr id="2239" name="Arrow"/>
          <p:cNvSpPr/>
          <p:nvPr/>
        </p:nvSpPr>
        <p:spPr>
          <a:xfrm>
            <a:off x="2271331" y="8670896"/>
            <a:ext cx="1270001" cy="1270001"/>
          </a:xfrm>
          <a:prstGeom prst="rightArrow">
            <a:avLst>
              <a:gd name="adj1" fmla="val 32000"/>
              <a:gd name="adj2" fmla="val 64000"/>
            </a:avLst>
          </a:prstGeom>
          <a:solidFill>
            <a:schemeClr val="accent1">
              <a:satOff val="24038"/>
              <a:lumOff val="11059"/>
            </a:schemeClr>
          </a:solidFill>
          <a:ln w="12700">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240"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244" name="Confirm and Apply the Plan…"/>
          <p:cNvSpPr txBox="1"/>
          <p:nvPr>
            <p:ph type="body" idx="13"/>
          </p:nvPr>
        </p:nvSpPr>
        <p:spPr>
          <a:prstGeom prst="rect">
            <a:avLst/>
          </a:prstGeom>
        </p:spPr>
        <p:txBody>
          <a:bodyPr/>
          <a:lstStyle/>
          <a:p>
            <a:pPr>
              <a:defRPr>
                <a:solidFill>
                  <a:srgbClr val="FFFFFF"/>
                </a:solidFill>
              </a:defRPr>
            </a:pPr>
            <a:r>
              <a:t>Confirm and Apply the Plan</a:t>
            </a:r>
          </a:p>
          <a:p>
            <a:pPr>
              <a:defRPr>
                <a:solidFill>
                  <a:srgbClr val="B3BAC6"/>
                </a:solidFill>
              </a:defRPr>
            </a:pPr>
            <a:r>
              <a:t>Within Terraform Cloud, find the successful merge commit. Confirm the plan.</a:t>
            </a:r>
          </a:p>
          <a:p>
            <a:pPr>
              <a:defRPr>
                <a:solidFill>
                  <a:srgbClr val="B3BAC6"/>
                </a:solidFill>
              </a:defRPr>
            </a:pPr>
            <a:r>
              <a:t>Examine the output and find the IP address of the new instance. Visit it in your web browser.</a:t>
            </a:r>
          </a:p>
          <a:p>
            <a:pPr>
              <a:defRPr sz="5000">
                <a:solidFill>
                  <a:srgbClr val="B3BAC6"/>
                </a:solidFill>
              </a:defRPr>
            </a:pPr>
          </a:p>
          <a:p>
            <a:pPr>
              <a:defRPr sz="5000">
                <a:solidFill>
                  <a:srgbClr val="B3BAC6"/>
                </a:solidFill>
              </a:defRPr>
            </a:pPr>
          </a:p>
          <a:p>
            <a:pPr>
              <a:defRPr sz="5000">
                <a:solidFill>
                  <a:srgbClr val="B3BAC6"/>
                </a:solidFill>
              </a:defRPr>
            </a:pPr>
            <a:r>
              <a:rPr b="1" cap="small">
                <a:solidFill>
                  <a:schemeClr val="accent4">
                    <a:satOff val="-2029"/>
                    <a:lumOff val="8186"/>
                  </a:schemeClr>
                </a:solidFill>
              </a:rPr>
              <a:t>you’ll know it worked</a:t>
            </a:r>
            <a:r>
              <a:rPr b="1" cap="small">
                <a:solidFill>
                  <a:schemeClr val="accent4">
                    <a:satOff val="-2029"/>
                    <a:lumOff val="8186"/>
                  </a:schemeClr>
                </a:solidFill>
              </a:rPr>
              <a:t> if</a:t>
            </a:r>
            <a:r>
              <a:rPr b="1" cap="small">
                <a:solidFill>
                  <a:schemeClr val="accent4">
                    <a:satOff val="-2029"/>
                    <a:lumOff val="8186"/>
                  </a:schemeClr>
                </a:solidFill>
              </a:rPr>
              <a:t>:</a:t>
            </a:r>
            <a:r>
              <a:t> You see the visit tracking web application in your browser.</a:t>
            </a:r>
          </a:p>
        </p:txBody>
      </p:sp>
      <p:sp>
        <p:nvSpPr>
          <p:cNvPr id="2245"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47" name="tfe-49-needs-confirmation.png" descr="tfe-49-needs-confirmation.png"/>
          <p:cNvPicPr>
            <a:picLocks noChangeAspect="1"/>
          </p:cNvPicPr>
          <p:nvPr/>
        </p:nvPicPr>
        <p:blipFill>
          <a:blip r:embed="rId3">
            <a:extLst/>
          </a:blip>
          <a:stretch>
            <a:fillRect/>
          </a:stretch>
        </p:blipFill>
        <p:spPr>
          <a:xfrm>
            <a:off x="3048000" y="1143000"/>
            <a:ext cx="18288000" cy="11430000"/>
          </a:xfrm>
          <a:prstGeom prst="rect">
            <a:avLst/>
          </a:prstGeom>
          <a:ln w="12700">
            <a:miter lim="400000"/>
          </a:ln>
        </p:spPr>
      </p:pic>
      <p:sp>
        <p:nvSpPr>
          <p:cNvPr id="2248" name="Arrow"/>
          <p:cNvSpPr/>
          <p:nvPr/>
        </p:nvSpPr>
        <p:spPr>
          <a:xfrm rot="10800000">
            <a:off x="20553154" y="5728896"/>
            <a:ext cx="1270001" cy="1270001"/>
          </a:xfrm>
          <a:prstGeom prst="rightArrow">
            <a:avLst>
              <a:gd name="adj1" fmla="val 32000"/>
              <a:gd name="adj2" fmla="val 64000"/>
            </a:avLst>
          </a:prstGeom>
          <a:solidFill>
            <a:schemeClr val="accent1">
              <a:satOff val="24038"/>
              <a:lumOff val="11059"/>
            </a:schemeClr>
          </a:solidFill>
          <a:ln w="12700">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249"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53" name="tfe-50-confirmation.png" descr="tfe-50-confirmation.png"/>
          <p:cNvPicPr>
            <a:picLocks noChangeAspect="1"/>
          </p:cNvPicPr>
          <p:nvPr/>
        </p:nvPicPr>
        <p:blipFill>
          <a:blip r:embed="rId3">
            <a:extLst/>
          </a:blip>
          <a:stretch>
            <a:fillRect/>
          </a:stretch>
        </p:blipFill>
        <p:spPr>
          <a:xfrm>
            <a:off x="3048000" y="1143000"/>
            <a:ext cx="18288000" cy="11430000"/>
          </a:xfrm>
          <a:prstGeom prst="rect">
            <a:avLst/>
          </a:prstGeom>
          <a:ln w="12700">
            <a:miter lim="400000"/>
          </a:ln>
        </p:spPr>
      </p:pic>
      <p:sp>
        <p:nvSpPr>
          <p:cNvPr id="2254" name="Arrow"/>
          <p:cNvSpPr/>
          <p:nvPr/>
        </p:nvSpPr>
        <p:spPr>
          <a:xfrm rot="10800000">
            <a:off x="20651975" y="10225237"/>
            <a:ext cx="1270001" cy="1270001"/>
          </a:xfrm>
          <a:prstGeom prst="rightArrow">
            <a:avLst>
              <a:gd name="adj1" fmla="val 32000"/>
              <a:gd name="adj2" fmla="val 64000"/>
            </a:avLst>
          </a:prstGeom>
          <a:solidFill>
            <a:schemeClr val="accent1">
              <a:satOff val="24038"/>
              <a:lumOff val="11059"/>
            </a:schemeClr>
          </a:solidFill>
          <a:ln w="12700">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255"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59" name="tfe-99-success.png" descr="tfe-99-success.png"/>
          <p:cNvPicPr>
            <a:picLocks noChangeAspect="1"/>
          </p:cNvPicPr>
          <p:nvPr/>
        </p:nvPicPr>
        <p:blipFill>
          <a:blip r:embed="rId3">
            <a:extLst/>
          </a:blip>
          <a:stretch>
            <a:fillRect/>
          </a:stretch>
        </p:blipFill>
        <p:spPr>
          <a:xfrm>
            <a:off x="3048000" y="1143000"/>
            <a:ext cx="18288000" cy="11430000"/>
          </a:xfrm>
          <a:prstGeom prst="rect">
            <a:avLst/>
          </a:prstGeom>
          <a:ln w="12700">
            <a:miter lim="400000"/>
          </a:ln>
        </p:spPr>
      </p:pic>
      <p:sp>
        <p:nvSpPr>
          <p:cNvPr id="2260" name="Arrow"/>
          <p:cNvSpPr/>
          <p:nvPr/>
        </p:nvSpPr>
        <p:spPr>
          <a:xfrm rot="10800000">
            <a:off x="20602565" y="8817042"/>
            <a:ext cx="1270001" cy="1270001"/>
          </a:xfrm>
          <a:prstGeom prst="rightArrow">
            <a:avLst>
              <a:gd name="adj1" fmla="val 32000"/>
              <a:gd name="adj2" fmla="val 64000"/>
            </a:avLst>
          </a:prstGeom>
          <a:solidFill>
            <a:schemeClr val="accent1">
              <a:satOff val="24038"/>
              <a:lumOff val="11059"/>
            </a:schemeClr>
          </a:solidFill>
          <a:ln w="12700">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261"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65" name="tfe-100-success-browser.png" descr="tfe-100-success-browser.png"/>
          <p:cNvPicPr>
            <a:picLocks noChangeAspect="1"/>
          </p:cNvPicPr>
          <p:nvPr/>
        </p:nvPicPr>
        <p:blipFill>
          <a:blip r:embed="rId3">
            <a:extLst/>
          </a:blip>
          <a:stretch>
            <a:fillRect/>
          </a:stretch>
        </p:blipFill>
        <p:spPr>
          <a:xfrm>
            <a:off x="3048000" y="1143000"/>
            <a:ext cx="18288000" cy="11430000"/>
          </a:xfrm>
          <a:prstGeom prst="rect">
            <a:avLst/>
          </a:prstGeom>
          <a:ln w="12700">
            <a:miter lim="400000"/>
          </a:ln>
        </p:spPr>
      </p:pic>
      <p:sp>
        <p:nvSpPr>
          <p:cNvPr id="2266"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0" name="Instructor Discretion Exercises"/>
          <p:cNvSpPr txBox="1"/>
          <p:nvPr>
            <p:ph type="title"/>
          </p:nvPr>
        </p:nvSpPr>
        <p:spPr>
          <a:prstGeom prst="rect">
            <a:avLst/>
          </a:prstGeom>
        </p:spPr>
        <p:txBody>
          <a:bodyPr/>
          <a:lstStyle/>
          <a:p>
            <a:pPr/>
            <a:r>
              <a:t>Instructor Discretion Exercises</a:t>
            </a:r>
          </a:p>
        </p:txBody>
      </p:sp>
      <p:sp>
        <p:nvSpPr>
          <p:cNvPr id="2271" name="If time permits, the instructor may suggest extra exercises to complete using Terraform Cloud."/>
          <p:cNvSpPr txBox="1"/>
          <p:nvPr>
            <p:ph type="body" idx="1"/>
          </p:nvPr>
        </p:nvSpPr>
        <p:spPr>
          <a:prstGeom prst="rect">
            <a:avLst/>
          </a:prstGeom>
        </p:spPr>
        <p:txBody>
          <a:bodyPr/>
          <a:lstStyle/>
          <a:p>
            <a:pPr/>
            <a:r>
              <a:t>If time permits, the instructor may suggest extra exercises to complete using Terraform Cloud.</a:t>
            </a:r>
          </a:p>
        </p:txBody>
      </p:sp>
      <p:sp>
        <p:nvSpPr>
          <p:cNvPr id="2272"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6" name="Terraform Cloud: Review"/>
          <p:cNvSpPr txBox="1"/>
          <p:nvPr>
            <p:ph type="title"/>
          </p:nvPr>
        </p:nvSpPr>
        <p:spPr>
          <a:prstGeom prst="rect">
            <a:avLst/>
          </a:prstGeom>
        </p:spPr>
        <p:txBody>
          <a:bodyPr/>
          <a:lstStyle/>
          <a:p>
            <a:pPr/>
            <a:r>
              <a:t>Terraform Cloud: Review</a:t>
            </a:r>
          </a:p>
        </p:txBody>
      </p:sp>
      <p:sp>
        <p:nvSpPr>
          <p:cNvPr id="2277" name="Integrates with SCM and application workflows…"/>
          <p:cNvSpPr txBox="1"/>
          <p:nvPr>
            <p:ph type="body" idx="1"/>
          </p:nvPr>
        </p:nvSpPr>
        <p:spPr>
          <a:prstGeom prst="rect">
            <a:avLst/>
          </a:prstGeom>
        </p:spPr>
        <p:txBody>
          <a:bodyPr/>
          <a:lstStyle/>
          <a:p>
            <a:pPr/>
            <a:r>
              <a:t>Integrates with SCM and application workflows</a:t>
            </a:r>
          </a:p>
          <a:p>
            <a:pPr/>
            <a:r>
              <a:t>Provides a dry-run experience for infrastructure changes</a:t>
            </a:r>
          </a:p>
          <a:p>
            <a:pPr/>
            <a:r>
              <a:t>Continuous Integration, but for Infrastructure as Code</a:t>
            </a:r>
          </a:p>
        </p:txBody>
      </p:sp>
      <p:sp>
        <p:nvSpPr>
          <p:cNvPr id="2278"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9" name="&gt; cd /workstation/terraform…"/>
          <p:cNvSpPr txBox="1"/>
          <p:nvPr>
            <p:ph type="body" idx="13"/>
          </p:nvPr>
        </p:nvSpPr>
        <p:spPr>
          <a:xfrm>
            <a:off x="5484802" y="1652492"/>
            <a:ext cx="17650045" cy="2174241"/>
          </a:xfrm>
          <a:prstGeom prst="rect">
            <a:avLst/>
          </a:prstGeom>
          <a:extLst>
            <a:ext uri="{C572A759-6A51-4108-AA02-DFA0A04FC94B}">
              <ma14:wrappingTextBoxFlag xmlns:ma14="http://schemas.microsoft.com/office/mac/drawingml/2011/main" val="1"/>
            </a:ext>
          </a:extLst>
        </p:spPr>
        <p:txBody>
          <a:bodyPr/>
          <a:lstStyle/>
          <a:p>
            <a:pPr>
              <a:lnSpc>
                <a:spcPct val="120000"/>
              </a:lnSpc>
              <a:spcBef>
                <a:spcPts val="0"/>
              </a:spcBef>
              <a:defRPr sz="4000">
                <a:solidFill>
                  <a:srgbClr val="FFFFFF"/>
                </a:solidFill>
                <a:latin typeface="Courier"/>
                <a:ea typeface="Courier"/>
                <a:cs typeface="Courier"/>
                <a:sym typeface="Courier"/>
              </a:defRPr>
            </a:pPr>
            <a:r>
              <a:t>&gt; cd /workstation/terraform</a:t>
            </a:r>
          </a:p>
          <a:p>
            <a:pPr>
              <a:lnSpc>
                <a:spcPct val="120000"/>
              </a:lnSpc>
              <a:spcBef>
                <a:spcPts val="0"/>
              </a:spcBef>
              <a:defRPr sz="4000">
                <a:solidFill>
                  <a:srgbClr val="FFFFFF"/>
                </a:solidFill>
                <a:latin typeface="Courier"/>
                <a:ea typeface="Courier"/>
                <a:cs typeface="Courier"/>
                <a:sym typeface="Courier"/>
              </a:defRPr>
            </a:pPr>
          </a:p>
          <a:p>
            <a:pPr>
              <a:lnSpc>
                <a:spcPct val="120000"/>
              </a:lnSpc>
              <a:spcBef>
                <a:spcPts val="0"/>
              </a:spcBef>
              <a:defRPr sz="4000">
                <a:solidFill>
                  <a:srgbClr val="FFFFFF"/>
                </a:solidFill>
                <a:latin typeface="Courier"/>
                <a:ea typeface="Courier"/>
                <a:cs typeface="Courier"/>
                <a:sym typeface="Courier"/>
              </a:defRPr>
            </a:pPr>
            <a:r>
              <a:t>&gt; nano main.tf # Or use `vim main.tf` if you prefer</a:t>
            </a:r>
          </a:p>
        </p:txBody>
      </p:sp>
      <p:sp>
        <p:nvSpPr>
          <p:cNvPr id="51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0" name="What You Learned"/>
          <p:cNvSpPr txBox="1"/>
          <p:nvPr>
            <p:ph type="title"/>
          </p:nvPr>
        </p:nvSpPr>
        <p:spPr>
          <a:prstGeom prst="rect">
            <a:avLst/>
          </a:prstGeom>
        </p:spPr>
        <p:txBody>
          <a:bodyPr/>
          <a:lstStyle/>
          <a:p>
            <a:pPr/>
            <a:r>
              <a:t>What You Learned</a:t>
            </a:r>
          </a:p>
        </p:txBody>
      </p:sp>
      <p:sp>
        <p:nvSpPr>
          <p:cNvPr id="2281" name="Create a repository at GitHub…"/>
          <p:cNvSpPr txBox="1"/>
          <p:nvPr>
            <p:ph type="body" idx="1"/>
          </p:nvPr>
        </p:nvSpPr>
        <p:spPr>
          <a:prstGeom prst="rect">
            <a:avLst/>
          </a:prstGeom>
        </p:spPr>
        <p:txBody>
          <a:bodyPr/>
          <a:lstStyle/>
          <a:p>
            <a:pPr marL="952500" indent="-952500">
              <a:buSzPct val="75000"/>
              <a:buBlip>
                <a:blip r:embed="rId2"/>
              </a:buBlip>
            </a:pPr>
            <a:r>
              <a:t>Create a repository at GitHub</a:t>
            </a:r>
          </a:p>
          <a:p>
            <a:pPr marL="952500" indent="-952500">
              <a:buSzPct val="75000"/>
              <a:buBlip>
                <a:blip r:embed="rId2"/>
              </a:buBlip>
            </a:pPr>
            <a:r>
              <a:t>Push your code to GitHub</a:t>
            </a:r>
          </a:p>
          <a:p>
            <a:pPr marL="952500" indent="-952500">
              <a:buSzPct val="75000"/>
              <a:buBlip>
                <a:blip r:embed="rId2"/>
              </a:buBlip>
            </a:pPr>
            <a:r>
              <a:t>Create an organization at Terraform Cloud</a:t>
            </a:r>
          </a:p>
          <a:p>
            <a:pPr marL="952500" indent="-952500">
              <a:buSzPct val="75000"/>
              <a:buBlip>
                <a:blip r:embed="rId2"/>
              </a:buBlip>
            </a:pPr>
            <a:r>
              <a:t>Connect to GitHub via OAuth</a:t>
            </a:r>
          </a:p>
          <a:p>
            <a:pPr marL="952500" indent="-952500">
              <a:buSzPct val="75000"/>
              <a:buBlip>
                <a:blip r:embed="rId2"/>
              </a:buBlip>
            </a:pPr>
            <a:r>
              <a:t>Add a workspace that references a GitHub repo</a:t>
            </a:r>
          </a:p>
          <a:p>
            <a:pPr marL="952500" indent="-952500">
              <a:buSzPct val="75000"/>
              <a:buBlip>
                <a:blip r:embed="rId2"/>
              </a:buBlip>
            </a:pPr>
            <a:r>
              <a:t>Commit changes and create infrastructure</a:t>
            </a:r>
          </a:p>
        </p:txBody>
      </p:sp>
      <p:grpSp>
        <p:nvGrpSpPr>
          <p:cNvPr id="2285" name="Group"/>
          <p:cNvGrpSpPr/>
          <p:nvPr/>
        </p:nvGrpSpPr>
        <p:grpSpPr>
          <a:xfrm>
            <a:off x="-3678116" y="3521744"/>
            <a:ext cx="1103444" cy="1018894"/>
            <a:chOff x="0" y="0"/>
            <a:chExt cx="1103442" cy="1018892"/>
          </a:xfrm>
        </p:grpSpPr>
        <p:sp>
          <p:nvSpPr>
            <p:cNvPr id="2282" name="Circle"/>
            <p:cNvSpPr/>
            <p:nvPr/>
          </p:nvSpPr>
          <p:spPr>
            <a:xfrm>
              <a:off x="0" y="4106"/>
              <a:ext cx="1014787" cy="1014787"/>
            </a:xfrm>
            <a:prstGeom prst="ellipse">
              <a:avLst/>
            </a:pr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283" name="Line"/>
            <p:cNvSpPr/>
            <p:nvPr/>
          </p:nvSpPr>
          <p:spPr>
            <a:xfrm>
              <a:off x="237635" y="0"/>
              <a:ext cx="865808" cy="63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07"/>
                  </a:moveTo>
                  <a:lnTo>
                    <a:pt x="6667" y="21600"/>
                  </a:lnTo>
                  <a:lnTo>
                    <a:pt x="21600" y="0"/>
                  </a:lnTo>
                </a:path>
              </a:pathLst>
            </a:custGeom>
            <a:noFill/>
            <a:ln w="4445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284" name="Line"/>
            <p:cNvSpPr/>
            <p:nvPr/>
          </p:nvSpPr>
          <p:spPr>
            <a:xfrm>
              <a:off x="260674" y="22245"/>
              <a:ext cx="819777" cy="625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062"/>
                  </a:moveTo>
                  <a:lnTo>
                    <a:pt x="5783" y="21600"/>
                  </a:lnTo>
                  <a:lnTo>
                    <a:pt x="21600" y="0"/>
                  </a:lnTo>
                </a:path>
              </a:pathLst>
            </a:cu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2289" name="Group"/>
          <p:cNvGrpSpPr/>
          <p:nvPr/>
        </p:nvGrpSpPr>
        <p:grpSpPr>
          <a:xfrm>
            <a:off x="-3678116" y="5013311"/>
            <a:ext cx="1103444" cy="1018893"/>
            <a:chOff x="0" y="0"/>
            <a:chExt cx="1103442" cy="1018892"/>
          </a:xfrm>
        </p:grpSpPr>
        <p:sp>
          <p:nvSpPr>
            <p:cNvPr id="2286" name="Circle"/>
            <p:cNvSpPr/>
            <p:nvPr/>
          </p:nvSpPr>
          <p:spPr>
            <a:xfrm>
              <a:off x="0" y="4106"/>
              <a:ext cx="1014787" cy="1014787"/>
            </a:xfrm>
            <a:prstGeom prst="ellipse">
              <a:avLst/>
            </a:pr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287" name="Line"/>
            <p:cNvSpPr/>
            <p:nvPr/>
          </p:nvSpPr>
          <p:spPr>
            <a:xfrm>
              <a:off x="237635" y="0"/>
              <a:ext cx="865808" cy="63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07"/>
                  </a:moveTo>
                  <a:lnTo>
                    <a:pt x="6667" y="21600"/>
                  </a:lnTo>
                  <a:lnTo>
                    <a:pt x="21600" y="0"/>
                  </a:lnTo>
                </a:path>
              </a:pathLst>
            </a:custGeom>
            <a:noFill/>
            <a:ln w="4445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288" name="Line"/>
            <p:cNvSpPr/>
            <p:nvPr/>
          </p:nvSpPr>
          <p:spPr>
            <a:xfrm>
              <a:off x="260674" y="22245"/>
              <a:ext cx="819777" cy="625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062"/>
                  </a:moveTo>
                  <a:lnTo>
                    <a:pt x="5783" y="21600"/>
                  </a:lnTo>
                  <a:lnTo>
                    <a:pt x="21600" y="0"/>
                  </a:lnTo>
                </a:path>
              </a:pathLst>
            </a:cu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2293" name="Group"/>
          <p:cNvGrpSpPr/>
          <p:nvPr/>
        </p:nvGrpSpPr>
        <p:grpSpPr>
          <a:xfrm>
            <a:off x="-3678116" y="6504877"/>
            <a:ext cx="1103444" cy="1018894"/>
            <a:chOff x="0" y="0"/>
            <a:chExt cx="1103442" cy="1018892"/>
          </a:xfrm>
        </p:grpSpPr>
        <p:sp>
          <p:nvSpPr>
            <p:cNvPr id="2290" name="Circle"/>
            <p:cNvSpPr/>
            <p:nvPr/>
          </p:nvSpPr>
          <p:spPr>
            <a:xfrm>
              <a:off x="0" y="4106"/>
              <a:ext cx="1014787" cy="1014787"/>
            </a:xfrm>
            <a:prstGeom prst="ellipse">
              <a:avLst/>
            </a:pr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291" name="Line"/>
            <p:cNvSpPr/>
            <p:nvPr/>
          </p:nvSpPr>
          <p:spPr>
            <a:xfrm>
              <a:off x="237635" y="0"/>
              <a:ext cx="865808" cy="63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07"/>
                  </a:moveTo>
                  <a:lnTo>
                    <a:pt x="6667" y="21600"/>
                  </a:lnTo>
                  <a:lnTo>
                    <a:pt x="21600" y="0"/>
                  </a:lnTo>
                </a:path>
              </a:pathLst>
            </a:custGeom>
            <a:noFill/>
            <a:ln w="4445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292" name="Line"/>
            <p:cNvSpPr/>
            <p:nvPr/>
          </p:nvSpPr>
          <p:spPr>
            <a:xfrm>
              <a:off x="260674" y="22245"/>
              <a:ext cx="819777" cy="625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062"/>
                  </a:moveTo>
                  <a:lnTo>
                    <a:pt x="5783" y="21600"/>
                  </a:lnTo>
                  <a:lnTo>
                    <a:pt x="21600" y="0"/>
                  </a:lnTo>
                </a:path>
              </a:pathLst>
            </a:cu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2297" name="Group"/>
          <p:cNvGrpSpPr/>
          <p:nvPr/>
        </p:nvGrpSpPr>
        <p:grpSpPr>
          <a:xfrm>
            <a:off x="-3678116" y="7996442"/>
            <a:ext cx="1103444" cy="1018894"/>
            <a:chOff x="0" y="0"/>
            <a:chExt cx="1103442" cy="1018892"/>
          </a:xfrm>
        </p:grpSpPr>
        <p:sp>
          <p:nvSpPr>
            <p:cNvPr id="2294" name="Circle"/>
            <p:cNvSpPr/>
            <p:nvPr/>
          </p:nvSpPr>
          <p:spPr>
            <a:xfrm>
              <a:off x="0" y="4106"/>
              <a:ext cx="1014787" cy="1014787"/>
            </a:xfrm>
            <a:prstGeom prst="ellipse">
              <a:avLst/>
            </a:pr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295" name="Line"/>
            <p:cNvSpPr/>
            <p:nvPr/>
          </p:nvSpPr>
          <p:spPr>
            <a:xfrm>
              <a:off x="237635" y="0"/>
              <a:ext cx="865808" cy="63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07"/>
                  </a:moveTo>
                  <a:lnTo>
                    <a:pt x="6667" y="21600"/>
                  </a:lnTo>
                  <a:lnTo>
                    <a:pt x="21600" y="0"/>
                  </a:lnTo>
                </a:path>
              </a:pathLst>
            </a:custGeom>
            <a:noFill/>
            <a:ln w="4445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296" name="Line"/>
            <p:cNvSpPr/>
            <p:nvPr/>
          </p:nvSpPr>
          <p:spPr>
            <a:xfrm>
              <a:off x="260674" y="22245"/>
              <a:ext cx="819777" cy="625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062"/>
                  </a:moveTo>
                  <a:lnTo>
                    <a:pt x="5783" y="21600"/>
                  </a:lnTo>
                  <a:lnTo>
                    <a:pt x="21600" y="0"/>
                  </a:lnTo>
                </a:path>
              </a:pathLst>
            </a:cu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sp>
        <p:nvSpPr>
          <p:cNvPr id="2298"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300" name="Destroy"/>
          <p:cNvSpPr txBox="1"/>
          <p:nvPr>
            <p:ph type="title"/>
          </p:nvPr>
        </p:nvSpPr>
        <p:spPr>
          <a:prstGeom prst="rect">
            <a:avLst/>
          </a:prstGeom>
        </p:spPr>
        <p:txBody>
          <a:bodyPr/>
          <a:lstStyle/>
          <a:p>
            <a:pPr/>
            <a:r>
              <a:t>Destroy</a:t>
            </a:r>
          </a:p>
        </p:txBody>
      </p:sp>
      <p:sp>
        <p:nvSpPr>
          <p:cNvPr id="2301"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3" name="What You’ll Learn"/>
          <p:cNvSpPr txBox="1"/>
          <p:nvPr>
            <p:ph type="title"/>
          </p:nvPr>
        </p:nvSpPr>
        <p:spPr>
          <a:prstGeom prst="rect">
            <a:avLst/>
          </a:prstGeom>
        </p:spPr>
        <p:txBody>
          <a:bodyPr/>
          <a:lstStyle/>
          <a:p>
            <a:pPr/>
            <a:r>
              <a:t>What You’ll Learn</a:t>
            </a:r>
          </a:p>
        </p:txBody>
      </p:sp>
      <p:sp>
        <p:nvSpPr>
          <p:cNvPr id="2304" name="Destroy infrastructure that Terraform has created"/>
          <p:cNvSpPr txBox="1"/>
          <p:nvPr>
            <p:ph type="body" idx="1"/>
          </p:nvPr>
        </p:nvSpPr>
        <p:spPr>
          <a:prstGeom prst="rect">
            <a:avLst/>
          </a:prstGeom>
        </p:spPr>
        <p:txBody>
          <a:bodyPr/>
          <a:lstStyle>
            <a:lvl1pPr>
              <a:buBlip>
                <a:blip r:embed="rId2"/>
              </a:buBlip>
            </a:lvl1pPr>
          </a:lstStyle>
          <a:p>
            <a:pPr/>
            <a:r>
              <a:t>Destroy infrastructure that Terraform has created</a:t>
            </a:r>
          </a:p>
        </p:txBody>
      </p:sp>
      <p:sp>
        <p:nvSpPr>
          <p:cNvPr id="2305"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7" name="Command: terraform destroy"/>
          <p:cNvSpPr txBox="1"/>
          <p:nvPr>
            <p:ph type="title"/>
          </p:nvPr>
        </p:nvSpPr>
        <p:spPr>
          <a:prstGeom prst="rect">
            <a:avLst/>
          </a:prstGeom>
        </p:spPr>
        <p:txBody>
          <a:bodyPr/>
          <a:lstStyle/>
          <a:p>
            <a:pPr/>
            <a:r>
              <a:t>Command: </a:t>
            </a:r>
            <a:r>
              <a:rPr>
                <a:latin typeface="Courier"/>
                <a:ea typeface="Courier"/>
                <a:cs typeface="Courier"/>
                <a:sym typeface="Courier"/>
              </a:rPr>
              <a:t>terraform destroy</a:t>
            </a:r>
          </a:p>
        </p:txBody>
      </p:sp>
      <p:sp>
        <p:nvSpPr>
          <p:cNvPr id="2308" name="Destroys running infrastructure…"/>
          <p:cNvSpPr txBox="1"/>
          <p:nvPr>
            <p:ph type="body" idx="1"/>
          </p:nvPr>
        </p:nvSpPr>
        <p:spPr>
          <a:prstGeom prst="rect">
            <a:avLst/>
          </a:prstGeom>
        </p:spPr>
        <p:txBody>
          <a:bodyPr/>
          <a:lstStyle/>
          <a:p>
            <a:pPr/>
            <a:r>
              <a:t>Destroys running infrastructure</a:t>
            </a:r>
          </a:p>
          <a:p>
            <a:pPr/>
            <a:r>
              <a:t>Does not touch infrastructure not managed by Terraform</a:t>
            </a:r>
          </a:p>
        </p:txBody>
      </p:sp>
      <p:sp>
        <p:nvSpPr>
          <p:cNvPr id="2309"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13" name="destroy-Screen Shot 2017-12-12 at 5.37.15 PM.png" descr="destroy-Screen Shot 2017-12-12 at 5.37.15 PM.pn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
        <p:nvSpPr>
          <p:cNvPr id="2314"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18" name="destroy-Screen Shot 2017-12-12 at 5.36.50 PM.png" descr="destroy-Screen Shot 2017-12-12 at 5.36.50 PM.pn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
        <p:nvSpPr>
          <p:cNvPr id="2319"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3" name="Destroying in Terraform Cloud…"/>
          <p:cNvSpPr txBox="1"/>
          <p:nvPr>
            <p:ph type="body" idx="13"/>
          </p:nvPr>
        </p:nvSpPr>
        <p:spPr>
          <a:prstGeom prst="rect">
            <a:avLst/>
          </a:prstGeom>
        </p:spPr>
        <p:txBody>
          <a:bodyPr/>
          <a:lstStyle/>
          <a:p>
            <a:pPr/>
            <a:r>
              <a:t>Destroying in Terraform Cloud</a:t>
            </a:r>
          </a:p>
          <a:p>
            <a:pPr>
              <a:defRPr>
                <a:solidFill>
                  <a:schemeClr val="accent4">
                    <a:hueOff val="3786471"/>
                    <a:satOff val="-63055"/>
                    <a:lumOff val="-2821"/>
                  </a:schemeClr>
                </a:solidFill>
              </a:defRPr>
            </a:pPr>
            <a:r>
              <a:t>It must be an environment variable, not any other kind of variable</a:t>
            </a:r>
          </a:p>
          <a:p>
            <a:pPr>
              <a:defRPr>
                <a:solidFill>
                  <a:schemeClr val="accent4">
                    <a:hueOff val="3786471"/>
                    <a:satOff val="-63055"/>
                    <a:lumOff val="-2821"/>
                  </a:schemeClr>
                </a:solidFill>
              </a:defRPr>
            </a:pPr>
            <a:r>
              <a:t>Do not click “Save and Plan.” This will not queue a </a:t>
            </a:r>
            <a:r>
              <a:rPr>
                <a:latin typeface="Courier"/>
                <a:ea typeface="Courier"/>
                <a:cs typeface="Courier"/>
                <a:sym typeface="Courier"/>
              </a:rPr>
              <a:t>destroy</a:t>
            </a:r>
            <a:r>
              <a:t> plan (it will queue a normal plan)</a:t>
            </a:r>
          </a:p>
        </p:txBody>
      </p:sp>
      <p:sp>
        <p:nvSpPr>
          <p:cNvPr id="2324"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26" name="destroy-Screen Shot 2017-12-12 at 5.36.23 PM.png" descr="destroy-Screen Shot 2017-12-12 at 5.36.23 PM.png"/>
          <p:cNvPicPr>
            <a:picLocks noChangeAspect="1"/>
          </p:cNvPicPr>
          <p:nvPr/>
        </p:nvPicPr>
        <p:blipFill>
          <a:blip r:embed="rId3">
            <a:extLst/>
          </a:blip>
          <a:stretch>
            <a:fillRect/>
          </a:stretch>
        </p:blipFill>
        <p:spPr>
          <a:xfrm>
            <a:off x="0" y="-1"/>
            <a:ext cx="24384001" cy="13716001"/>
          </a:xfrm>
          <a:prstGeom prst="rect">
            <a:avLst/>
          </a:prstGeom>
          <a:ln w="12700">
            <a:miter lim="400000"/>
          </a:ln>
        </p:spPr>
      </p:pic>
      <p:sp>
        <p:nvSpPr>
          <p:cNvPr id="2327"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31" name="destroy-Screen Shot 2017-12-12 at 5.37.15 PM.png" descr="destroy-Screen Shot 2017-12-12 at 5.37.15 PM.pn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
        <p:nvSpPr>
          <p:cNvPr id="2332"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36" name="tfe-destroy-run.png" descr="tfe-destroy-run.png"/>
          <p:cNvPicPr>
            <a:picLocks noChangeAspect="1"/>
          </p:cNvPicPr>
          <p:nvPr/>
        </p:nvPicPr>
        <p:blipFill>
          <a:blip r:embed="rId3">
            <a:extLst/>
          </a:blip>
          <a:stretch>
            <a:fillRect/>
          </a:stretch>
        </p:blipFill>
        <p:spPr>
          <a:xfrm>
            <a:off x="3048000" y="1143000"/>
            <a:ext cx="18288000" cy="11430000"/>
          </a:xfrm>
          <a:prstGeom prst="rect">
            <a:avLst/>
          </a:prstGeom>
          <a:ln w="12700">
            <a:miter lim="400000"/>
          </a:ln>
        </p:spPr>
      </p:pic>
      <p:sp>
        <p:nvSpPr>
          <p:cNvPr id="2337"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4" name="#…"/>
          <p:cNvSpPr txBox="1"/>
          <p:nvPr>
            <p:ph type="body" idx="13"/>
          </p:nvPr>
        </p:nvSpPr>
        <p:spPr>
          <a:xfrm>
            <a:off x="5672772" y="1673256"/>
            <a:ext cx="17649350" cy="9994901"/>
          </a:xfrm>
          <a:prstGeom prst="rect">
            <a:avLst/>
          </a:prstGeom>
          <a:extLst>
            <a:ext uri="{C572A759-6A51-4108-AA02-DFA0A04FC94B}">
              <ma14:wrappingTextBoxFlag xmlns:ma14="http://schemas.microsoft.com/office/mac/drawingml/2011/main" val="1"/>
            </a:ext>
          </a:extLst>
        </p:spPr>
        <p:txBody>
          <a:bodyPr/>
          <a:lstStyle/>
          <a:p>
            <a:pPr defTabSz="642937">
              <a:lnSpc>
                <a:spcPct val="100000"/>
              </a:lnSpc>
              <a:spcBef>
                <a:spcPts val="0"/>
              </a:spcBef>
              <a:defRPr i="1" sz="3600">
                <a:solidFill>
                  <a:srgbClr val="B8B8B8"/>
                </a:solidFill>
                <a:latin typeface="Courier"/>
                <a:ea typeface="Courier"/>
                <a:cs typeface="Courier"/>
                <a:sym typeface="Courier"/>
              </a:defRPr>
            </a:pPr>
            <a:r>
              <a:t>#</a:t>
            </a:r>
          </a:p>
          <a:p>
            <a:pPr defTabSz="642937">
              <a:lnSpc>
                <a:spcPct val="100000"/>
              </a:lnSpc>
              <a:spcBef>
                <a:spcPts val="0"/>
              </a:spcBef>
              <a:defRPr i="1" sz="3600">
                <a:solidFill>
                  <a:srgbClr val="B8B8B8"/>
                </a:solidFill>
                <a:latin typeface="Courier"/>
                <a:ea typeface="Courier"/>
                <a:cs typeface="Courier"/>
                <a:sym typeface="Courier"/>
              </a:defRPr>
            </a:pPr>
            <a:r>
              <a:t># Your security group ID is:</a:t>
            </a:r>
          </a:p>
          <a:p>
            <a:pPr defTabSz="642937">
              <a:lnSpc>
                <a:spcPct val="100000"/>
              </a:lnSpc>
              <a:spcBef>
                <a:spcPts val="0"/>
              </a:spcBef>
              <a:defRPr i="1" sz="3600">
                <a:solidFill>
                  <a:srgbClr val="B8B8B8"/>
                </a:solidFill>
                <a:latin typeface="Courier"/>
                <a:ea typeface="Courier"/>
                <a:cs typeface="Courier"/>
                <a:sym typeface="Courier"/>
              </a:defRPr>
            </a:pPr>
            <a:r>
              <a:t>#</a:t>
            </a:r>
          </a:p>
          <a:p>
            <a:pPr defTabSz="642937">
              <a:lnSpc>
                <a:spcPct val="100000"/>
              </a:lnSpc>
              <a:spcBef>
                <a:spcPts val="0"/>
              </a:spcBef>
              <a:defRPr i="1" sz="3600">
                <a:solidFill>
                  <a:srgbClr val="B8B8B8"/>
                </a:solidFill>
                <a:latin typeface="Courier"/>
                <a:ea typeface="Courier"/>
                <a:cs typeface="Courier"/>
                <a:sym typeface="Courier"/>
              </a:defRPr>
            </a:pPr>
            <a:r>
              <a:t>#     abcd1234</a:t>
            </a:r>
          </a:p>
          <a:p>
            <a:pPr defTabSz="642937">
              <a:lnSpc>
                <a:spcPct val="100000"/>
              </a:lnSpc>
              <a:spcBef>
                <a:spcPts val="0"/>
              </a:spcBef>
              <a:defRPr i="1" sz="3600">
                <a:solidFill>
                  <a:srgbClr val="B8B8B8"/>
                </a:solidFill>
                <a:latin typeface="Courier"/>
                <a:ea typeface="Courier"/>
                <a:cs typeface="Courier"/>
                <a:sym typeface="Courier"/>
              </a:defRPr>
            </a:pPr>
            <a:r>
              <a:t>#</a:t>
            </a:r>
          </a:p>
          <a:p>
            <a:pPr defTabSz="642937">
              <a:lnSpc>
                <a:spcPct val="100000"/>
              </a:lnSpc>
              <a:spcBef>
                <a:spcPts val="0"/>
              </a:spcBef>
              <a:defRPr i="1" sz="3600">
                <a:solidFill>
                  <a:srgbClr val="B8B8B8"/>
                </a:solidFill>
                <a:latin typeface="Courier"/>
                <a:ea typeface="Courier"/>
                <a:cs typeface="Courier"/>
                <a:sym typeface="Courier"/>
              </a:defRPr>
            </a:pPr>
            <a:r>
              <a:t># ...</a:t>
            </a:r>
          </a:p>
          <a:p>
            <a:pPr defTabSz="642937">
              <a:lnSpc>
                <a:spcPct val="100000"/>
              </a:lnSpc>
              <a:spcBef>
                <a:spcPts val="0"/>
              </a:spcBef>
              <a:defRPr i="1" sz="3600">
                <a:solidFill>
                  <a:srgbClr val="B8B8B8"/>
                </a:solidFill>
                <a:latin typeface="Courier"/>
                <a:ea typeface="Courier"/>
                <a:cs typeface="Courier"/>
                <a:sym typeface="Courier"/>
              </a:defRPr>
            </a:pPr>
            <a:r>
              <a:t>#</a:t>
            </a:r>
          </a:p>
          <a:p>
            <a:pPr defTabSz="642937">
              <a:lnSpc>
                <a:spcPct val="100000"/>
              </a:lnSpc>
              <a:spcBef>
                <a:spcPts val="0"/>
              </a:spcBef>
              <a:defRPr sz="3600">
                <a:latin typeface="Courier"/>
                <a:ea typeface="Courier"/>
                <a:cs typeface="Courier"/>
                <a:sym typeface="Courier"/>
              </a:defRPr>
            </a:pPr>
          </a:p>
          <a:p>
            <a:pPr defTabSz="642937">
              <a:lnSpc>
                <a:spcPct val="100000"/>
              </a:lnSpc>
              <a:spcBef>
                <a:spcPts val="0"/>
              </a:spcBef>
              <a:defRPr sz="3600">
                <a:solidFill>
                  <a:srgbClr val="0222B9"/>
                </a:solidFill>
                <a:latin typeface="Courier"/>
                <a:ea typeface="Courier"/>
                <a:cs typeface="Courier"/>
                <a:sym typeface="Courier"/>
              </a:defRPr>
            </a:pPr>
            <a:r>
              <a:t>provider</a:t>
            </a:r>
            <a:r>
              <a:rPr>
                <a:solidFill>
                  <a:srgbClr val="000000"/>
                </a:solidFill>
              </a:rPr>
              <a:t> </a:t>
            </a:r>
            <a:r>
              <a:rPr>
                <a:solidFill>
                  <a:srgbClr val="BA6900"/>
                </a:solidFill>
              </a:rPr>
              <a:t>"aws"</a:t>
            </a:r>
            <a:r>
              <a:rPr>
                <a:solidFill>
                  <a:srgbClr val="000000"/>
                </a:solidFill>
              </a:rPr>
              <a:t> {</a:t>
            </a:r>
            <a:endParaRPr>
              <a:solidFill>
                <a:srgbClr val="000000"/>
              </a:solidFill>
            </a:endParaRPr>
          </a:p>
          <a:p>
            <a:pPr defTabSz="642937">
              <a:lnSpc>
                <a:spcPct val="100000"/>
              </a:lnSpc>
              <a:spcBef>
                <a:spcPts val="0"/>
              </a:spcBef>
              <a:defRPr sz="3600">
                <a:solidFill>
                  <a:srgbClr val="BA6900"/>
                </a:solidFill>
                <a:latin typeface="Courier"/>
                <a:ea typeface="Courier"/>
                <a:cs typeface="Courier"/>
                <a:sym typeface="Courier"/>
              </a:defRPr>
            </a:pPr>
            <a:r>
              <a:rPr>
                <a:solidFill>
                  <a:srgbClr val="1FA4FF"/>
                </a:solidFill>
              </a:rPr>
              <a:t>  access_key</a:t>
            </a:r>
            <a:r>
              <a:rPr>
                <a:solidFill>
                  <a:srgbClr val="000000"/>
                </a:solidFill>
              </a:rPr>
              <a:t> = </a:t>
            </a:r>
            <a:r>
              <a:t>"AKIAIZT7VATBGPC3AP3Q"</a:t>
            </a:r>
            <a:endParaRPr>
              <a:solidFill>
                <a:srgbClr val="000000"/>
              </a:solidFill>
            </a:endParaRPr>
          </a:p>
          <a:p>
            <a:pPr defTabSz="642937">
              <a:lnSpc>
                <a:spcPct val="100000"/>
              </a:lnSpc>
              <a:spcBef>
                <a:spcPts val="0"/>
              </a:spcBef>
              <a:defRPr sz="3600">
                <a:solidFill>
                  <a:srgbClr val="BA6900"/>
                </a:solidFill>
                <a:latin typeface="Courier"/>
                <a:ea typeface="Courier"/>
                <a:cs typeface="Courier"/>
                <a:sym typeface="Courier"/>
              </a:defRPr>
            </a:pPr>
            <a:r>
              <a:rPr>
                <a:solidFill>
                  <a:srgbClr val="1FA4FF"/>
                </a:solidFill>
              </a:rPr>
              <a:t>  secret_key</a:t>
            </a:r>
            <a:r>
              <a:rPr>
                <a:solidFill>
                  <a:srgbClr val="000000"/>
                </a:solidFill>
              </a:rPr>
              <a:t> = </a:t>
            </a:r>
            <a:r>
              <a:t>"W/txHyHA8SsevaENCsUIS9/KGoIScy2yoqrfodKz"</a:t>
            </a:r>
            <a:endParaRPr>
              <a:solidFill>
                <a:srgbClr val="000000"/>
              </a:solidFill>
            </a:endParaRPr>
          </a:p>
          <a:p>
            <a:pPr defTabSz="642937">
              <a:lnSpc>
                <a:spcPct val="100000"/>
              </a:lnSpc>
              <a:spcBef>
                <a:spcPts val="0"/>
              </a:spcBef>
              <a:defRPr sz="3600">
                <a:solidFill>
                  <a:srgbClr val="BA6900"/>
                </a:solidFill>
                <a:latin typeface="Courier"/>
                <a:ea typeface="Courier"/>
                <a:cs typeface="Courier"/>
                <a:sym typeface="Courier"/>
              </a:defRPr>
            </a:pPr>
            <a:r>
              <a:rPr>
                <a:solidFill>
                  <a:srgbClr val="1FA4FF"/>
                </a:solidFill>
              </a:rPr>
              <a:t>  region</a:t>
            </a:r>
            <a:r>
              <a:rPr>
                <a:solidFill>
                  <a:srgbClr val="000000"/>
                </a:solidFill>
              </a:rPr>
              <a:t>     = </a:t>
            </a:r>
            <a:r>
              <a:t>"us-west-2"</a:t>
            </a:r>
            <a:endParaRPr>
              <a:solidFill>
                <a:srgbClr val="000000"/>
              </a:solidFill>
            </a:endParaRPr>
          </a:p>
          <a:p>
            <a:pPr defTabSz="642937">
              <a:lnSpc>
                <a:spcPct val="100000"/>
              </a:lnSpc>
              <a:spcBef>
                <a:spcPts val="0"/>
              </a:spcBef>
              <a:defRPr sz="3600">
                <a:latin typeface="Courier"/>
                <a:ea typeface="Courier"/>
                <a:cs typeface="Courier"/>
                <a:sym typeface="Courier"/>
              </a:defRPr>
            </a:pPr>
            <a:r>
              <a:t>}</a:t>
            </a:r>
          </a:p>
          <a:p>
            <a:pPr defTabSz="642937">
              <a:lnSpc>
                <a:spcPct val="100000"/>
              </a:lnSpc>
              <a:spcBef>
                <a:spcPts val="0"/>
              </a:spcBef>
              <a:defRPr sz="3600">
                <a:latin typeface="Courier"/>
                <a:ea typeface="Courier"/>
                <a:cs typeface="Courier"/>
                <a:sym typeface="Courier"/>
              </a:defRPr>
            </a:pPr>
          </a:p>
          <a:p>
            <a:pPr defTabSz="642937">
              <a:lnSpc>
                <a:spcPct val="100000"/>
              </a:lnSpc>
              <a:spcBef>
                <a:spcPts val="0"/>
              </a:spcBef>
              <a:defRPr sz="3600">
                <a:solidFill>
                  <a:srgbClr val="BA6900"/>
                </a:solidFill>
                <a:latin typeface="Courier"/>
                <a:ea typeface="Courier"/>
                <a:cs typeface="Courier"/>
                <a:sym typeface="Courier"/>
              </a:defRPr>
            </a:pPr>
            <a:r>
              <a:rPr>
                <a:solidFill>
                  <a:srgbClr val="0222B9"/>
                </a:solidFill>
              </a:rPr>
              <a:t>resource</a:t>
            </a:r>
            <a:r>
              <a:rPr>
                <a:solidFill>
                  <a:srgbClr val="000000"/>
                </a:solidFill>
              </a:rPr>
              <a:t> </a:t>
            </a:r>
            <a:r>
              <a:t>"aws_instance" "web"</a:t>
            </a:r>
            <a:r>
              <a:rPr>
                <a:solidFill>
                  <a:srgbClr val="000000"/>
                </a:solidFill>
              </a:rPr>
              <a:t> {</a:t>
            </a:r>
            <a:endParaRPr>
              <a:solidFill>
                <a:srgbClr val="000000"/>
              </a:solidFill>
            </a:endParaRPr>
          </a:p>
          <a:p>
            <a:pPr defTabSz="642937">
              <a:lnSpc>
                <a:spcPct val="100000"/>
              </a:lnSpc>
              <a:spcBef>
                <a:spcPts val="0"/>
              </a:spcBef>
              <a:defRPr i="1" sz="3600">
                <a:solidFill>
                  <a:srgbClr val="B8B8B8"/>
                </a:solidFill>
                <a:latin typeface="Courier"/>
                <a:ea typeface="Courier"/>
                <a:cs typeface="Courier"/>
                <a:sym typeface="Courier"/>
              </a:defRPr>
            </a:pPr>
            <a:r>
              <a:t>  # ...</a:t>
            </a:r>
          </a:p>
          <a:p>
            <a:pPr defTabSz="642937">
              <a:lnSpc>
                <a:spcPct val="100000"/>
              </a:lnSpc>
              <a:spcBef>
                <a:spcPts val="0"/>
              </a:spcBef>
              <a:defRPr sz="3600">
                <a:latin typeface="Courier"/>
                <a:ea typeface="Courier"/>
                <a:cs typeface="Courier"/>
                <a:sym typeface="Courier"/>
              </a:defRPr>
            </a:pPr>
            <a:r>
              <a:t>}</a:t>
            </a:r>
          </a:p>
        </p:txBody>
      </p:sp>
      <p:sp>
        <p:nvSpPr>
          <p:cNvPr id="515" name="main.tf"/>
          <p:cNvSpPr txBox="1"/>
          <p:nvPr>
            <p:ph type="body" idx="14"/>
          </p:nvPr>
        </p:nvSpPr>
        <p:spPr>
          <a:prstGeom prst="rect">
            <a:avLst/>
          </a:prstGeom>
        </p:spPr>
        <p:txBody>
          <a:bodyPr/>
          <a:lstStyle/>
          <a:p>
            <a:pPr/>
            <a:r>
              <a:t>main.tf</a:t>
            </a:r>
          </a:p>
        </p:txBody>
      </p:sp>
      <p:sp>
        <p:nvSpPr>
          <p:cNvPr id="51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41" name="tfe-destroy-confirm.png" descr="tfe-destroy-confirm.png"/>
          <p:cNvPicPr>
            <a:picLocks noChangeAspect="1"/>
          </p:cNvPicPr>
          <p:nvPr/>
        </p:nvPicPr>
        <p:blipFill>
          <a:blip r:embed="rId3">
            <a:extLst/>
          </a:blip>
          <a:stretch>
            <a:fillRect/>
          </a:stretch>
        </p:blipFill>
        <p:spPr>
          <a:xfrm>
            <a:off x="3048000" y="1143000"/>
            <a:ext cx="18288000" cy="11430000"/>
          </a:xfrm>
          <a:prstGeom prst="rect">
            <a:avLst/>
          </a:prstGeom>
          <a:ln w="12700">
            <a:miter lim="400000"/>
          </a:ln>
        </p:spPr>
      </p:pic>
      <p:sp>
        <p:nvSpPr>
          <p:cNvPr id="2342"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46" name="tfe-destroy-complete.png" descr="tfe-destroy-complete.png"/>
          <p:cNvPicPr>
            <a:picLocks noChangeAspect="1"/>
          </p:cNvPicPr>
          <p:nvPr/>
        </p:nvPicPr>
        <p:blipFill>
          <a:blip r:embed="rId3">
            <a:extLst/>
          </a:blip>
          <a:stretch>
            <a:fillRect/>
          </a:stretch>
        </p:blipFill>
        <p:spPr>
          <a:xfrm>
            <a:off x="3048000" y="1143000"/>
            <a:ext cx="18288000" cy="11430000"/>
          </a:xfrm>
          <a:prstGeom prst="rect">
            <a:avLst/>
          </a:prstGeom>
          <a:ln w="12700">
            <a:miter lim="400000"/>
          </a:ln>
        </p:spPr>
      </p:pic>
      <p:sp>
        <p:nvSpPr>
          <p:cNvPr id="2347"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351" name="View State After Destruction…"/>
          <p:cNvSpPr txBox="1"/>
          <p:nvPr>
            <p:ph type="body" idx="13"/>
          </p:nvPr>
        </p:nvSpPr>
        <p:spPr>
          <a:prstGeom prst="rect">
            <a:avLst/>
          </a:prstGeom>
        </p:spPr>
        <p:txBody>
          <a:bodyPr/>
          <a:lstStyle/>
          <a:p>
            <a:pPr>
              <a:defRPr>
                <a:solidFill>
                  <a:srgbClr val="FFFFFF"/>
                </a:solidFill>
              </a:defRPr>
            </a:pPr>
            <a:r>
              <a:t>View State After Destruction</a:t>
            </a:r>
          </a:p>
          <a:p>
            <a:pPr>
              <a:defRPr>
                <a:solidFill>
                  <a:srgbClr val="B3BAC6"/>
                </a:solidFill>
              </a:defRPr>
            </a:pPr>
            <a:r>
              <a:t>Browse to the state tab and view the most recent state.</a:t>
            </a:r>
          </a:p>
          <a:p>
            <a:pPr>
              <a:defRPr>
                <a:solidFill>
                  <a:srgbClr val="B3BAC6"/>
                </a:solidFill>
              </a:defRPr>
            </a:pPr>
            <a:r>
              <a:t>What changed?</a:t>
            </a:r>
          </a:p>
        </p:txBody>
      </p:sp>
      <p:sp>
        <p:nvSpPr>
          <p:cNvPr id="2352"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6" name="State Environments terraform.io/docs/state/environments.html…"/>
          <p:cNvSpPr txBox="1"/>
          <p:nvPr>
            <p:ph type="body" idx="1"/>
          </p:nvPr>
        </p:nvSpPr>
        <p:spPr>
          <a:prstGeom prst="rect">
            <a:avLst/>
          </a:prstGeom>
        </p:spPr>
        <p:txBody>
          <a:bodyPr/>
          <a:lstStyle/>
          <a:p>
            <a:pPr/>
            <a:r>
              <a:rPr b="1"/>
              <a:t>State Environments</a:t>
            </a:r>
            <a:br/>
            <a:r>
              <a:rPr i="1"/>
              <a:t>terraform.io/docs/state/environments.html</a:t>
            </a:r>
          </a:p>
          <a:p>
            <a:pPr/>
            <a:r>
              <a:rPr b="1"/>
              <a:t>Custom Providers</a:t>
            </a:r>
            <a:br/>
            <a:r>
              <a:rPr i="1"/>
              <a:t>terraform.io/docs/plugins/index.html</a:t>
            </a:r>
          </a:p>
          <a:p>
            <a:pPr/>
            <a:r>
              <a:rPr b="1"/>
              <a:t>Destroy Provisioners</a:t>
            </a:r>
            <a:br/>
            <a:r>
              <a:rPr i="1"/>
              <a:t>hashicorp.com/blog/terraform-0-9/#destroy-provisioners</a:t>
            </a:r>
          </a:p>
        </p:txBody>
      </p:sp>
      <p:sp>
        <p:nvSpPr>
          <p:cNvPr id="2357" name="Topics for Self-Exploration"/>
          <p:cNvSpPr txBox="1"/>
          <p:nvPr>
            <p:ph type="title"/>
          </p:nvPr>
        </p:nvSpPr>
        <p:spPr>
          <a:prstGeom prst="rect">
            <a:avLst/>
          </a:prstGeom>
        </p:spPr>
        <p:txBody>
          <a:bodyPr/>
          <a:lstStyle/>
          <a:p>
            <a:pPr/>
            <a:r>
              <a:t>Topics for Self-Exploration</a:t>
            </a:r>
          </a:p>
        </p:txBody>
      </p:sp>
      <p:sp>
        <p:nvSpPr>
          <p:cNvPr id="2358"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0" name="Q &amp; A"/>
          <p:cNvSpPr txBox="1"/>
          <p:nvPr>
            <p:ph type="title"/>
          </p:nvPr>
        </p:nvSpPr>
        <p:spPr>
          <a:prstGeom prst="rect">
            <a:avLst/>
          </a:prstGeom>
        </p:spPr>
        <p:txBody>
          <a:bodyPr/>
          <a:lstStyle/>
          <a:p>
            <a:pPr/>
            <a:r>
              <a:t>Q &amp; A</a:t>
            </a:r>
          </a:p>
        </p:txBody>
      </p:sp>
      <p:sp>
        <p:nvSpPr>
          <p:cNvPr id="2361" name="Slide Number"/>
          <p:cNvSpPr txBox="1"/>
          <p:nvPr>
            <p:ph type="sldNum" sz="quarter" idx="2"/>
          </p:nvPr>
        </p:nvSpPr>
        <p:spPr>
          <a:xfrm>
            <a:off x="11874227" y="13081000"/>
            <a:ext cx="62284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363" name="Glossary"/>
          <p:cNvSpPr txBox="1"/>
          <p:nvPr>
            <p:ph type="title"/>
          </p:nvPr>
        </p:nvSpPr>
        <p:spPr>
          <a:prstGeom prst="rect">
            <a:avLst/>
          </a:prstGeom>
        </p:spPr>
        <p:txBody>
          <a:bodyPr/>
          <a:lstStyle/>
          <a:p>
            <a:pPr/>
            <a:r>
              <a:t>Glossary</a:t>
            </a:r>
          </a:p>
        </p:txBody>
      </p:sp>
      <p:sp>
        <p:nvSpPr>
          <p:cNvPr id="2364"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366" name="Glossary"/>
          <p:cNvSpPr txBox="1"/>
          <p:nvPr>
            <p:ph type="title"/>
          </p:nvPr>
        </p:nvSpPr>
        <p:spPr>
          <a:prstGeom prst="rect">
            <a:avLst/>
          </a:prstGeom>
        </p:spPr>
        <p:txBody>
          <a:bodyPr/>
          <a:lstStyle/>
          <a:p>
            <a:pPr/>
            <a:r>
              <a:t>Glossary</a:t>
            </a:r>
          </a:p>
        </p:txBody>
      </p:sp>
      <p:sp>
        <p:nvSpPr>
          <p:cNvPr id="2367" name="Provider…"/>
          <p:cNvSpPr txBox="1"/>
          <p:nvPr>
            <p:ph type="body" idx="1"/>
          </p:nvPr>
        </p:nvSpPr>
        <p:spPr>
          <a:prstGeom prst="rect">
            <a:avLst/>
          </a:prstGeom>
        </p:spPr>
        <p:txBody>
          <a:bodyPr/>
          <a:lstStyle/>
          <a:p>
            <a:pPr>
              <a:defRPr b="1"/>
            </a:pPr>
            <a:r>
              <a:t>Provider</a:t>
            </a:r>
            <a:endParaRPr b="0"/>
          </a:p>
          <a:p>
            <a:pPr>
              <a:defRPr b="1"/>
            </a:pPr>
            <a:r>
              <a:rPr b="0"/>
              <a:t>A provider is an abstraction of the API/service provider such as AWS, GCP, DNSimple, or Fastly. Providers typically require some sort of configuration data such as an API key or credential file.</a:t>
            </a:r>
          </a:p>
        </p:txBody>
      </p:sp>
      <p:sp>
        <p:nvSpPr>
          <p:cNvPr id="2368"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370" name="Glossary"/>
          <p:cNvSpPr txBox="1"/>
          <p:nvPr>
            <p:ph type="title"/>
          </p:nvPr>
        </p:nvSpPr>
        <p:spPr>
          <a:prstGeom prst="rect">
            <a:avLst/>
          </a:prstGeom>
        </p:spPr>
        <p:txBody>
          <a:bodyPr/>
          <a:lstStyle/>
          <a:p>
            <a:pPr/>
            <a:r>
              <a:t>Glossary</a:t>
            </a:r>
          </a:p>
        </p:txBody>
      </p:sp>
      <p:sp>
        <p:nvSpPr>
          <p:cNvPr id="2371" name="Resource…"/>
          <p:cNvSpPr txBox="1"/>
          <p:nvPr>
            <p:ph type="body" idx="1"/>
          </p:nvPr>
        </p:nvSpPr>
        <p:spPr>
          <a:prstGeom prst="rect">
            <a:avLst/>
          </a:prstGeom>
        </p:spPr>
        <p:txBody>
          <a:bodyPr/>
          <a:lstStyle/>
          <a:p>
            <a:pPr>
              <a:defRPr b="1"/>
            </a:pPr>
            <a:r>
              <a:t>Resource</a:t>
            </a:r>
          </a:p>
          <a:p>
            <a:pPr/>
            <a:r>
              <a:t>A resource represents a component of a provider such as an "AWS instance", "DNSimple Record", or "Fastly service". Resources have both </a:t>
            </a:r>
            <a:r>
              <a:rPr i="1"/>
              <a:t>arguments </a:t>
            </a:r>
            <a:r>
              <a:t>(inputs) and </a:t>
            </a:r>
            <a:r>
              <a:rPr i="1"/>
              <a:t>attributes</a:t>
            </a:r>
            <a:r>
              <a:t> (outputs) which are specific to the resource. Resources also have meta-parameters such as </a:t>
            </a:r>
            <a:r>
              <a:rPr>
                <a:latin typeface="Courier"/>
                <a:ea typeface="Courier"/>
                <a:cs typeface="Courier"/>
                <a:sym typeface="Courier"/>
              </a:rPr>
              <a:t>count</a:t>
            </a:r>
            <a:r>
              <a:t> and </a:t>
            </a:r>
            <a:r>
              <a:rPr>
                <a:latin typeface="Courier"/>
                <a:ea typeface="Courier"/>
                <a:cs typeface="Courier"/>
                <a:sym typeface="Courier"/>
              </a:rPr>
              <a:t>lifecycle</a:t>
            </a:r>
            <a:r>
              <a:t>.</a:t>
            </a:r>
          </a:p>
        </p:txBody>
      </p:sp>
      <p:sp>
        <p:nvSpPr>
          <p:cNvPr id="2372"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374" name="Glossary"/>
          <p:cNvSpPr txBox="1"/>
          <p:nvPr>
            <p:ph type="title"/>
          </p:nvPr>
        </p:nvSpPr>
        <p:spPr>
          <a:prstGeom prst="rect">
            <a:avLst/>
          </a:prstGeom>
        </p:spPr>
        <p:txBody>
          <a:bodyPr/>
          <a:lstStyle/>
          <a:p>
            <a:pPr/>
            <a:r>
              <a:t>Glossary</a:t>
            </a:r>
          </a:p>
        </p:txBody>
      </p:sp>
      <p:sp>
        <p:nvSpPr>
          <p:cNvPr id="2375" name="(Resource) Argument…"/>
          <p:cNvSpPr txBox="1"/>
          <p:nvPr>
            <p:ph type="body" idx="1"/>
          </p:nvPr>
        </p:nvSpPr>
        <p:spPr>
          <a:prstGeom prst="rect">
            <a:avLst/>
          </a:prstGeom>
        </p:spPr>
        <p:txBody>
          <a:bodyPr/>
          <a:lstStyle/>
          <a:p>
            <a:pPr>
              <a:defRPr b="1"/>
            </a:pPr>
            <a:r>
              <a:t>(Resource) Argument</a:t>
            </a:r>
          </a:p>
          <a:p>
            <a:pPr/>
            <a:r>
              <a:t>An argument is an input or configuration option to a resource. An AWS EC2 instance accepts </a:t>
            </a:r>
            <a:r>
              <a:rPr>
                <a:latin typeface="Courier"/>
                <a:ea typeface="Courier"/>
                <a:cs typeface="Courier"/>
                <a:sym typeface="Courier"/>
              </a:rPr>
              <a:t>ami</a:t>
            </a:r>
            <a:r>
              <a:t> as an input parameter. This makes </a:t>
            </a:r>
            <a:r>
              <a:rPr>
                <a:latin typeface="Courier"/>
                <a:ea typeface="Courier"/>
                <a:cs typeface="Courier"/>
                <a:sym typeface="Courier"/>
              </a:rPr>
              <a:t>ami</a:t>
            </a:r>
            <a:r>
              <a:t> an argument to the </a:t>
            </a:r>
            <a:r>
              <a:rPr>
                <a:latin typeface="Courier"/>
                <a:ea typeface="Courier"/>
                <a:cs typeface="Courier"/>
                <a:sym typeface="Courier"/>
              </a:rPr>
              <a:t>aws_instance</a:t>
            </a:r>
            <a:r>
              <a:t> resource.</a:t>
            </a:r>
          </a:p>
        </p:txBody>
      </p:sp>
      <p:sp>
        <p:nvSpPr>
          <p:cNvPr id="2376"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378" name="Glossary"/>
          <p:cNvSpPr txBox="1"/>
          <p:nvPr>
            <p:ph type="title"/>
          </p:nvPr>
        </p:nvSpPr>
        <p:spPr>
          <a:prstGeom prst="rect">
            <a:avLst/>
          </a:prstGeom>
        </p:spPr>
        <p:txBody>
          <a:bodyPr/>
          <a:lstStyle/>
          <a:p>
            <a:pPr/>
            <a:r>
              <a:t>Glossary</a:t>
            </a:r>
          </a:p>
        </p:txBody>
      </p:sp>
      <p:sp>
        <p:nvSpPr>
          <p:cNvPr id="2379" name="(Resource) Attribute…"/>
          <p:cNvSpPr txBox="1"/>
          <p:nvPr>
            <p:ph type="body" idx="1"/>
          </p:nvPr>
        </p:nvSpPr>
        <p:spPr>
          <a:prstGeom prst="rect">
            <a:avLst/>
          </a:prstGeom>
        </p:spPr>
        <p:txBody>
          <a:bodyPr/>
          <a:lstStyle/>
          <a:p>
            <a:pPr>
              <a:defRPr b="1"/>
            </a:pPr>
            <a:r>
              <a:t>(Resource) Attribute</a:t>
            </a:r>
          </a:p>
          <a:p>
            <a:pPr/>
            <a:r>
              <a:t>An attribute is an output or computed value available only after resource creation. An AWS EC2 instance provides </a:t>
            </a:r>
            <a:r>
              <a:rPr>
                <a:latin typeface="Courier"/>
                <a:ea typeface="Courier"/>
                <a:cs typeface="Courier"/>
                <a:sym typeface="Courier"/>
              </a:rPr>
              <a:t>public_ip</a:t>
            </a:r>
            <a:r>
              <a:t> as an output parameter. This makes </a:t>
            </a:r>
            <a:r>
              <a:rPr>
                <a:latin typeface="Courier"/>
                <a:ea typeface="Courier"/>
                <a:cs typeface="Courier"/>
                <a:sym typeface="Courier"/>
              </a:rPr>
              <a:t>public_ip</a:t>
            </a:r>
            <a:r>
              <a:t> an attribute to the </a:t>
            </a:r>
            <a:r>
              <a:rPr>
                <a:latin typeface="Courier"/>
                <a:ea typeface="Courier"/>
                <a:cs typeface="Courier"/>
                <a:sym typeface="Courier"/>
              </a:rPr>
              <a:t>aws_instance</a:t>
            </a:r>
            <a:r>
              <a:t> resource. This makes sense, because an instance's IP address is assigned during creation.</a:t>
            </a:r>
          </a:p>
        </p:txBody>
      </p:sp>
      <p:sp>
        <p:nvSpPr>
          <p:cNvPr id="2380"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20" name="Generate Terraform Configuration…"/>
          <p:cNvSpPr txBox="1"/>
          <p:nvPr>
            <p:ph type="body" idx="13"/>
          </p:nvPr>
        </p:nvSpPr>
        <p:spPr>
          <a:prstGeom prst="rect">
            <a:avLst/>
          </a:prstGeom>
        </p:spPr>
        <p:txBody>
          <a:bodyPr/>
          <a:lstStyle/>
          <a:p>
            <a:pPr defTabSz="808990">
              <a:spcBef>
                <a:spcPts val="3900"/>
              </a:spcBef>
              <a:defRPr sz="5880">
                <a:solidFill>
                  <a:srgbClr val="FFFFFF"/>
                </a:solidFill>
              </a:defRPr>
            </a:pPr>
            <a:r>
              <a:t>Generate Terraform Configuration</a:t>
            </a:r>
          </a:p>
          <a:p>
            <a:pPr defTabSz="808990">
              <a:spcBef>
                <a:spcPts val="3900"/>
              </a:spcBef>
              <a:defRPr sz="5880">
                <a:solidFill>
                  <a:srgbClr val="B3BAC6"/>
                </a:solidFill>
              </a:defRPr>
            </a:pPr>
            <a:r>
              <a:t>In the Terraform configuration named </a:t>
            </a:r>
            <a:r>
              <a:rPr>
                <a:latin typeface="Courier"/>
                <a:ea typeface="Courier"/>
                <a:cs typeface="Courier"/>
                <a:sym typeface="Courier"/>
              </a:rPr>
              <a:t>main.tf</a:t>
            </a:r>
            <a:r>
              <a:t> create resource: An AWS instance with the ID </a:t>
            </a:r>
            <a:r>
              <a:rPr>
                <a:latin typeface="Courier"/>
                <a:ea typeface="Courier"/>
                <a:cs typeface="Courier"/>
                <a:sym typeface="Courier"/>
              </a:rPr>
              <a:t>web</a:t>
            </a:r>
            <a:r>
              <a:t> and the following properties:</a:t>
            </a:r>
            <a:br/>
            <a:br/>
            <a:r>
              <a:t>- </a:t>
            </a:r>
            <a:r>
              <a:rPr>
                <a:latin typeface="Courier"/>
                <a:ea typeface="Courier"/>
                <a:cs typeface="Courier"/>
                <a:sym typeface="Courier"/>
              </a:rPr>
              <a:t>ami</a:t>
            </a:r>
            <a:r>
              <a:t> (see file)</a:t>
            </a:r>
            <a:br/>
            <a:r>
              <a:t>- </a:t>
            </a:r>
            <a:r>
              <a:rPr>
                <a:latin typeface="Courier"/>
                <a:ea typeface="Courier"/>
                <a:cs typeface="Courier"/>
                <a:sym typeface="Courier"/>
              </a:rPr>
              <a:t>instance_type</a:t>
            </a:r>
            <a:r>
              <a:t> (</a:t>
            </a:r>
            <a:r>
              <a:rPr>
                <a:latin typeface="Courier"/>
                <a:ea typeface="Courier"/>
                <a:cs typeface="Courier"/>
                <a:sym typeface="Courier"/>
              </a:rPr>
              <a:t>t2.micro</a:t>
            </a:r>
            <a:r>
              <a:t>)</a:t>
            </a:r>
            <a:br/>
            <a:r>
              <a:t>- </a:t>
            </a:r>
            <a:r>
              <a:rPr>
                <a:latin typeface="Courier"/>
                <a:ea typeface="Courier"/>
                <a:cs typeface="Courier"/>
                <a:sym typeface="Courier"/>
              </a:rPr>
              <a:t>subnet_id</a:t>
            </a:r>
            <a:r>
              <a:t> (see file)</a:t>
            </a:r>
            <a:br/>
            <a:r>
              <a:t>- </a:t>
            </a:r>
            <a:r>
              <a:rPr>
                <a:latin typeface="Courier"/>
                <a:ea typeface="Courier"/>
                <a:cs typeface="Courier"/>
                <a:sym typeface="Courier"/>
              </a:rPr>
              <a:t>vpc_security_group_ids</a:t>
            </a:r>
            <a:r>
              <a:t> (HINT: this is an array)</a:t>
            </a:r>
            <a:br/>
            <a:r>
              <a:t>- </a:t>
            </a:r>
            <a:r>
              <a:rPr>
                <a:latin typeface="Courier"/>
                <a:ea typeface="Courier"/>
                <a:cs typeface="Courier"/>
                <a:sym typeface="Courier"/>
              </a:rPr>
              <a:t>tags.Identity</a:t>
            </a:r>
            <a:r>
              <a:t> (see file, case-sensitive)</a:t>
            </a:r>
          </a:p>
        </p:txBody>
      </p:sp>
      <p:sp>
        <p:nvSpPr>
          <p:cNvPr id="521"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382" name="Glossary"/>
          <p:cNvSpPr txBox="1"/>
          <p:nvPr>
            <p:ph type="title"/>
          </p:nvPr>
        </p:nvSpPr>
        <p:spPr>
          <a:prstGeom prst="rect">
            <a:avLst/>
          </a:prstGeom>
        </p:spPr>
        <p:txBody>
          <a:bodyPr/>
          <a:lstStyle/>
          <a:p>
            <a:pPr/>
            <a:r>
              <a:t>Glossary</a:t>
            </a:r>
          </a:p>
        </p:txBody>
      </p:sp>
      <p:sp>
        <p:nvSpPr>
          <p:cNvPr id="2383" name="Graph…"/>
          <p:cNvSpPr txBox="1"/>
          <p:nvPr>
            <p:ph type="body" idx="1"/>
          </p:nvPr>
        </p:nvSpPr>
        <p:spPr>
          <a:prstGeom prst="rect">
            <a:avLst/>
          </a:prstGeom>
        </p:spPr>
        <p:txBody>
          <a:bodyPr/>
          <a:lstStyle/>
          <a:p>
            <a:pPr>
              <a:defRPr b="1"/>
            </a:pPr>
            <a:r>
              <a:t>Graph</a:t>
            </a:r>
          </a:p>
          <a:p>
            <a:pPr/>
            <a:r>
              <a:t>The graph is the internal structure for Terraform's resource dependencies and order. The graph implements a directed acyclic graph (DAG) which allows Terraform to optimize for parallelism while adhering to dependency ordering. It is possible to generate the graph as a DOT file for human viewing.</a:t>
            </a:r>
          </a:p>
        </p:txBody>
      </p:sp>
      <p:sp>
        <p:nvSpPr>
          <p:cNvPr id="2384"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386" name="Glossary"/>
          <p:cNvSpPr txBox="1"/>
          <p:nvPr>
            <p:ph type="title"/>
          </p:nvPr>
        </p:nvSpPr>
        <p:spPr>
          <a:prstGeom prst="rect">
            <a:avLst/>
          </a:prstGeom>
        </p:spPr>
        <p:txBody>
          <a:bodyPr/>
          <a:lstStyle/>
          <a:p>
            <a:pPr/>
            <a:r>
              <a:t>Glossary</a:t>
            </a:r>
          </a:p>
        </p:txBody>
      </p:sp>
      <p:sp>
        <p:nvSpPr>
          <p:cNvPr id="2387" name="(Remote/Local) State…"/>
          <p:cNvSpPr txBox="1"/>
          <p:nvPr>
            <p:ph type="body" idx="1"/>
          </p:nvPr>
        </p:nvSpPr>
        <p:spPr>
          <a:prstGeom prst="rect">
            <a:avLst/>
          </a:prstGeom>
        </p:spPr>
        <p:txBody>
          <a:bodyPr/>
          <a:lstStyle/>
          <a:p>
            <a:pPr>
              <a:defRPr b="1"/>
            </a:pPr>
            <a:r>
              <a:t>(Remote/Local) State</a:t>
            </a:r>
          </a:p>
          <a:p>
            <a:pPr/>
            <a:r>
              <a:t>Terraform stores the last-known arguments and attributes for all resources. These contents known as "state" can be stored locally as a JSON file (local state) or stored in a remote shared location like Terraform Cloud (remote state).</a:t>
            </a:r>
          </a:p>
        </p:txBody>
      </p:sp>
      <p:sp>
        <p:nvSpPr>
          <p:cNvPr id="2388"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390" name="Glossary"/>
          <p:cNvSpPr txBox="1"/>
          <p:nvPr>
            <p:ph type="title"/>
          </p:nvPr>
        </p:nvSpPr>
        <p:spPr>
          <a:prstGeom prst="rect">
            <a:avLst/>
          </a:prstGeom>
        </p:spPr>
        <p:txBody>
          <a:bodyPr/>
          <a:lstStyle/>
          <a:p>
            <a:pPr/>
            <a:r>
              <a:t>Glossary</a:t>
            </a:r>
          </a:p>
        </p:txBody>
      </p:sp>
      <p:sp>
        <p:nvSpPr>
          <p:cNvPr id="2391" name="Module…"/>
          <p:cNvSpPr txBox="1"/>
          <p:nvPr>
            <p:ph type="body" idx="1"/>
          </p:nvPr>
        </p:nvSpPr>
        <p:spPr>
          <a:prstGeom prst="rect">
            <a:avLst/>
          </a:prstGeom>
        </p:spPr>
        <p:txBody>
          <a:bodyPr/>
          <a:lstStyle/>
          <a:p>
            <a:pPr>
              <a:defRPr b="1"/>
            </a:pPr>
            <a:r>
              <a:t>Module</a:t>
            </a:r>
          </a:p>
          <a:p>
            <a:pPr/>
            <a:r>
              <a:t>A module is a blackbox, self-contained package of Terraform configurations. Modules are like abstract classes that are imported into other Terraform configurations.</a:t>
            </a:r>
          </a:p>
          <a:p>
            <a:pPr/>
            <a:r>
              <a:t>Parallels: Chef Cookbook, Puppet Module, Ruby gem</a:t>
            </a:r>
          </a:p>
        </p:txBody>
      </p:sp>
      <p:sp>
        <p:nvSpPr>
          <p:cNvPr id="2392"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394" name="Glossary"/>
          <p:cNvSpPr txBox="1"/>
          <p:nvPr>
            <p:ph type="title"/>
          </p:nvPr>
        </p:nvSpPr>
        <p:spPr>
          <a:prstGeom prst="rect">
            <a:avLst/>
          </a:prstGeom>
        </p:spPr>
        <p:txBody>
          <a:bodyPr/>
          <a:lstStyle/>
          <a:p>
            <a:pPr/>
            <a:r>
              <a:t>Glossary</a:t>
            </a:r>
          </a:p>
        </p:txBody>
      </p:sp>
      <p:sp>
        <p:nvSpPr>
          <p:cNvPr id="2395" name="Variable…"/>
          <p:cNvSpPr txBox="1"/>
          <p:nvPr>
            <p:ph type="body" idx="1"/>
          </p:nvPr>
        </p:nvSpPr>
        <p:spPr>
          <a:prstGeom prst="rect">
            <a:avLst/>
          </a:prstGeom>
        </p:spPr>
        <p:txBody>
          <a:bodyPr/>
          <a:lstStyle/>
          <a:p>
            <a:pPr>
              <a:defRPr b="1"/>
            </a:pPr>
            <a:r>
              <a:t>Variable</a:t>
            </a:r>
          </a:p>
          <a:p>
            <a:pPr/>
            <a:r>
              <a:t>A variable is a user or machine-supplied input in Terraform configurations. Variables can be supplied via environment variables, CLI flags, or variable files. Combined with modules, variables help make Terraform flexible, sharable, and extensible.</a:t>
            </a:r>
          </a:p>
        </p:txBody>
      </p:sp>
      <p:sp>
        <p:nvSpPr>
          <p:cNvPr id="2396"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398" name="Glossary"/>
          <p:cNvSpPr txBox="1"/>
          <p:nvPr>
            <p:ph type="title"/>
          </p:nvPr>
        </p:nvSpPr>
        <p:spPr>
          <a:prstGeom prst="rect">
            <a:avLst/>
          </a:prstGeom>
        </p:spPr>
        <p:txBody>
          <a:bodyPr/>
          <a:lstStyle/>
          <a:p>
            <a:pPr/>
            <a:r>
              <a:t>Glossary</a:t>
            </a:r>
          </a:p>
        </p:txBody>
      </p:sp>
      <p:sp>
        <p:nvSpPr>
          <p:cNvPr id="2399" name="Output…"/>
          <p:cNvSpPr txBox="1"/>
          <p:nvPr>
            <p:ph type="body" idx="1"/>
          </p:nvPr>
        </p:nvSpPr>
        <p:spPr>
          <a:prstGeom prst="rect">
            <a:avLst/>
          </a:prstGeom>
        </p:spPr>
        <p:txBody>
          <a:bodyPr/>
          <a:lstStyle/>
          <a:p>
            <a:pPr>
              <a:defRPr b="1"/>
            </a:pPr>
            <a:r>
              <a:t>Output</a:t>
            </a:r>
          </a:p>
          <a:p>
            <a:pPr/>
            <a:r>
              <a:t>An output is a configurable piece of information that is highlighted at the end of a Terraform run.</a:t>
            </a:r>
          </a:p>
        </p:txBody>
      </p:sp>
      <p:sp>
        <p:nvSpPr>
          <p:cNvPr id="2400"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402" name="Glossary"/>
          <p:cNvSpPr txBox="1"/>
          <p:nvPr>
            <p:ph type="title"/>
          </p:nvPr>
        </p:nvSpPr>
        <p:spPr>
          <a:prstGeom prst="rect">
            <a:avLst/>
          </a:prstGeom>
        </p:spPr>
        <p:txBody>
          <a:bodyPr/>
          <a:lstStyle/>
          <a:p>
            <a:pPr/>
            <a:r>
              <a:t>Glossary</a:t>
            </a:r>
          </a:p>
        </p:txBody>
      </p:sp>
      <p:sp>
        <p:nvSpPr>
          <p:cNvPr id="2403" name="Interpolation…"/>
          <p:cNvSpPr txBox="1"/>
          <p:nvPr>
            <p:ph type="body" idx="1"/>
          </p:nvPr>
        </p:nvSpPr>
        <p:spPr>
          <a:prstGeom prst="rect">
            <a:avLst/>
          </a:prstGeom>
        </p:spPr>
        <p:txBody>
          <a:bodyPr/>
          <a:lstStyle/>
          <a:p>
            <a:pPr>
              <a:defRPr b="1"/>
            </a:pPr>
            <a:r>
              <a:t>Interpolation</a:t>
            </a:r>
          </a:p>
          <a:p>
            <a:pPr/>
            <a:r>
              <a:t>Terraform includes a built-in syntax for referencing attributes of other resources. This technique is called interpolation. Terraform also provides built-in functions for performing string manipulations, evaluating math operations, and doing list comprehensions.</a:t>
            </a:r>
          </a:p>
        </p:txBody>
      </p:sp>
      <p:sp>
        <p:nvSpPr>
          <p:cNvPr id="2404"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406" name="Glossary"/>
          <p:cNvSpPr txBox="1"/>
          <p:nvPr>
            <p:ph type="title"/>
          </p:nvPr>
        </p:nvSpPr>
        <p:spPr>
          <a:prstGeom prst="rect">
            <a:avLst/>
          </a:prstGeom>
        </p:spPr>
        <p:txBody>
          <a:bodyPr/>
          <a:lstStyle/>
          <a:p>
            <a:pPr/>
            <a:r>
              <a:t>Glossary</a:t>
            </a:r>
          </a:p>
        </p:txBody>
      </p:sp>
      <p:sp>
        <p:nvSpPr>
          <p:cNvPr id="2407" name="HashiCorp Configuration Language (HCL)…"/>
          <p:cNvSpPr txBox="1"/>
          <p:nvPr>
            <p:ph type="body" idx="1"/>
          </p:nvPr>
        </p:nvSpPr>
        <p:spPr>
          <a:prstGeom prst="rect">
            <a:avLst/>
          </a:prstGeom>
        </p:spPr>
        <p:txBody>
          <a:bodyPr/>
          <a:lstStyle/>
          <a:p>
            <a:pPr>
              <a:defRPr b="1"/>
            </a:pPr>
            <a:r>
              <a:t>HashiCorp Configuration Language (HCL)</a:t>
            </a:r>
          </a:p>
          <a:p>
            <a:pPr/>
            <a:r>
              <a:t>Terraform's syntax and interpolation are part of an open source language and specification called HCL.</a:t>
            </a:r>
          </a:p>
          <a:p>
            <a:pPr/>
            <a:r>
              <a:t>Looks a bit like nginx configuration.</a:t>
            </a:r>
          </a:p>
          <a:p>
            <a:pPr/>
            <a:r>
              <a:t>Used in Terraform, Nomad, and (soon) Consul.</a:t>
            </a:r>
          </a:p>
        </p:txBody>
      </p:sp>
      <p:sp>
        <p:nvSpPr>
          <p:cNvPr id="2408"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5" name="provider &quot;aws&quot; {…"/>
          <p:cNvSpPr txBox="1"/>
          <p:nvPr>
            <p:ph type="body" idx="13"/>
          </p:nvPr>
        </p:nvSpPr>
        <p:spPr>
          <a:xfrm>
            <a:off x="5672772" y="1673256"/>
            <a:ext cx="17649350" cy="10210801"/>
          </a:xfrm>
          <a:prstGeom prst="rect">
            <a:avLst/>
          </a:prstGeom>
          <a:extLst>
            <a:ext uri="{C572A759-6A51-4108-AA02-DFA0A04FC94B}">
              <ma14:wrappingTextBoxFlag xmlns:ma14="http://schemas.microsoft.com/office/mac/drawingml/2011/main" val="1"/>
            </a:ext>
          </a:extLst>
        </p:spPr>
        <p:txBody>
          <a:bodyPr/>
          <a:lstStyle/>
          <a:p>
            <a:pPr defTabSz="642937">
              <a:lnSpc>
                <a:spcPct val="100000"/>
              </a:lnSpc>
              <a:spcBef>
                <a:spcPts val="0"/>
              </a:spcBef>
              <a:defRPr sz="3700">
                <a:solidFill>
                  <a:srgbClr val="0222B9"/>
                </a:solidFill>
                <a:latin typeface="Courier"/>
                <a:ea typeface="Courier"/>
                <a:cs typeface="Courier"/>
                <a:sym typeface="Courier"/>
              </a:defRPr>
            </a:pPr>
            <a:r>
              <a:t>provider</a:t>
            </a:r>
            <a:r>
              <a:rPr>
                <a:solidFill>
                  <a:srgbClr val="000000"/>
                </a:solidFill>
              </a:rPr>
              <a:t> </a:t>
            </a:r>
            <a:r>
              <a:rPr>
                <a:solidFill>
                  <a:srgbClr val="BA6900"/>
                </a:solidFill>
              </a:rPr>
              <a:t>"aws"</a:t>
            </a:r>
            <a:r>
              <a:rPr>
                <a:solidFill>
                  <a:srgbClr val="000000"/>
                </a:solidFill>
              </a:rPr>
              <a:t> {</a:t>
            </a:r>
            <a:endParaRPr>
              <a:solidFill>
                <a:srgbClr val="000000"/>
              </a:solidFill>
            </a:endParaRPr>
          </a:p>
          <a:p>
            <a:pPr defTabSz="642937">
              <a:lnSpc>
                <a:spcPct val="100000"/>
              </a:lnSpc>
              <a:spcBef>
                <a:spcPts val="0"/>
              </a:spcBef>
              <a:defRPr sz="3700">
                <a:solidFill>
                  <a:srgbClr val="BA6900"/>
                </a:solidFill>
                <a:latin typeface="Courier"/>
                <a:ea typeface="Courier"/>
                <a:cs typeface="Courier"/>
                <a:sym typeface="Courier"/>
              </a:defRPr>
            </a:pPr>
            <a:r>
              <a:rPr>
                <a:solidFill>
                  <a:srgbClr val="1FA4FF"/>
                </a:solidFill>
              </a:rPr>
              <a:t>  access_key</a:t>
            </a:r>
            <a:r>
              <a:rPr>
                <a:solidFill>
                  <a:srgbClr val="000000"/>
                </a:solidFill>
              </a:rPr>
              <a:t> = </a:t>
            </a:r>
            <a:r>
              <a:t>"AKIAIZT7VATBGPC3AP3Q"</a:t>
            </a:r>
            <a:endParaRPr>
              <a:solidFill>
                <a:srgbClr val="000000"/>
              </a:solidFill>
            </a:endParaRPr>
          </a:p>
          <a:p>
            <a:pPr defTabSz="642937">
              <a:lnSpc>
                <a:spcPct val="100000"/>
              </a:lnSpc>
              <a:spcBef>
                <a:spcPts val="0"/>
              </a:spcBef>
              <a:defRPr sz="3700">
                <a:solidFill>
                  <a:srgbClr val="BA6900"/>
                </a:solidFill>
                <a:latin typeface="Courier"/>
                <a:ea typeface="Courier"/>
                <a:cs typeface="Courier"/>
                <a:sym typeface="Courier"/>
              </a:defRPr>
            </a:pPr>
            <a:r>
              <a:rPr>
                <a:solidFill>
                  <a:srgbClr val="1FA4FF"/>
                </a:solidFill>
              </a:rPr>
              <a:t>  secret_key</a:t>
            </a:r>
            <a:r>
              <a:rPr>
                <a:solidFill>
                  <a:srgbClr val="000000"/>
                </a:solidFill>
              </a:rPr>
              <a:t> = </a:t>
            </a:r>
            <a:r>
              <a:t>"W/txHyHA8SsevaENCsUIS9/KGoIScy2yoqrfodKz"</a:t>
            </a:r>
            <a:endParaRPr>
              <a:solidFill>
                <a:srgbClr val="000000"/>
              </a:solidFill>
            </a:endParaRPr>
          </a:p>
          <a:p>
            <a:pPr defTabSz="642937">
              <a:lnSpc>
                <a:spcPct val="100000"/>
              </a:lnSpc>
              <a:spcBef>
                <a:spcPts val="0"/>
              </a:spcBef>
              <a:defRPr sz="3700">
                <a:solidFill>
                  <a:srgbClr val="BA6900"/>
                </a:solidFill>
                <a:latin typeface="Courier"/>
                <a:ea typeface="Courier"/>
                <a:cs typeface="Courier"/>
                <a:sym typeface="Courier"/>
              </a:defRPr>
            </a:pPr>
            <a:r>
              <a:rPr>
                <a:solidFill>
                  <a:srgbClr val="1FA4FF"/>
                </a:solidFill>
              </a:rPr>
              <a:t>  region</a:t>
            </a:r>
            <a:r>
              <a:rPr>
                <a:solidFill>
                  <a:srgbClr val="000000"/>
                </a:solidFill>
              </a:rPr>
              <a:t>     = </a:t>
            </a:r>
            <a:r>
              <a:t>"us-west-2"</a:t>
            </a:r>
            <a:endParaRPr>
              <a:solidFill>
                <a:srgbClr val="000000"/>
              </a:solidFill>
            </a:endParaRPr>
          </a:p>
          <a:p>
            <a:pPr defTabSz="642937">
              <a:lnSpc>
                <a:spcPct val="100000"/>
              </a:lnSpc>
              <a:spcBef>
                <a:spcPts val="0"/>
              </a:spcBef>
              <a:defRPr sz="3700">
                <a:latin typeface="Courier"/>
                <a:ea typeface="Courier"/>
                <a:cs typeface="Courier"/>
                <a:sym typeface="Courier"/>
              </a:defRPr>
            </a:pPr>
            <a:r>
              <a:t>}</a:t>
            </a:r>
          </a:p>
          <a:p>
            <a:pPr defTabSz="642937">
              <a:lnSpc>
                <a:spcPct val="100000"/>
              </a:lnSpc>
              <a:spcBef>
                <a:spcPts val="0"/>
              </a:spcBef>
              <a:defRPr sz="3700">
                <a:latin typeface="Courier"/>
                <a:ea typeface="Courier"/>
                <a:cs typeface="Courier"/>
                <a:sym typeface="Courier"/>
              </a:defRPr>
            </a:pPr>
          </a:p>
          <a:p>
            <a:pPr defTabSz="642937">
              <a:lnSpc>
                <a:spcPct val="100000"/>
              </a:lnSpc>
              <a:spcBef>
                <a:spcPts val="0"/>
              </a:spcBef>
              <a:defRPr sz="3700">
                <a:solidFill>
                  <a:srgbClr val="BA6900"/>
                </a:solidFill>
                <a:latin typeface="Courier"/>
                <a:ea typeface="Courier"/>
                <a:cs typeface="Courier"/>
                <a:sym typeface="Courier"/>
              </a:defRPr>
            </a:pPr>
            <a:r>
              <a:rPr>
                <a:solidFill>
                  <a:srgbClr val="0222B9"/>
                </a:solidFill>
              </a:rPr>
              <a:t>resource</a:t>
            </a:r>
            <a:r>
              <a:rPr>
                <a:solidFill>
                  <a:srgbClr val="000000"/>
                </a:solidFill>
              </a:rPr>
              <a:t> </a:t>
            </a:r>
            <a:r>
              <a:t>"aws_instance" "web"</a:t>
            </a:r>
            <a:r>
              <a:rPr>
                <a:solidFill>
                  <a:srgbClr val="000000"/>
                </a:solidFill>
              </a:rPr>
              <a:t> {</a:t>
            </a:r>
            <a:endParaRPr>
              <a:solidFill>
                <a:srgbClr val="000000"/>
              </a:solidFill>
            </a:endParaRPr>
          </a:p>
          <a:p>
            <a:pPr defTabSz="642937">
              <a:lnSpc>
                <a:spcPct val="100000"/>
              </a:lnSpc>
              <a:spcBef>
                <a:spcPts val="0"/>
              </a:spcBef>
              <a:defRPr sz="3700">
                <a:solidFill>
                  <a:srgbClr val="BA6900"/>
                </a:solidFill>
                <a:latin typeface="Courier"/>
                <a:ea typeface="Courier"/>
                <a:cs typeface="Courier"/>
                <a:sym typeface="Courier"/>
              </a:defRPr>
            </a:pPr>
            <a:r>
              <a:rPr>
                <a:solidFill>
                  <a:srgbClr val="1FA4FF"/>
                </a:solidFill>
              </a:rPr>
              <a:t>  ami</a:t>
            </a:r>
            <a:r>
              <a:rPr>
                <a:solidFill>
                  <a:srgbClr val="000000"/>
                </a:solidFill>
              </a:rPr>
              <a:t>           = </a:t>
            </a:r>
            <a:r>
              <a:t>"ami-0e63f50857fdc1f9f"</a:t>
            </a:r>
            <a:endParaRPr>
              <a:solidFill>
                <a:srgbClr val="000000"/>
              </a:solidFill>
            </a:endParaRPr>
          </a:p>
          <a:p>
            <a:pPr defTabSz="642937">
              <a:lnSpc>
                <a:spcPct val="100000"/>
              </a:lnSpc>
              <a:spcBef>
                <a:spcPts val="0"/>
              </a:spcBef>
              <a:defRPr sz="3700">
                <a:solidFill>
                  <a:srgbClr val="1FA4FF"/>
                </a:solidFill>
                <a:latin typeface="Courier"/>
                <a:ea typeface="Courier"/>
                <a:cs typeface="Courier"/>
                <a:sym typeface="Courier"/>
              </a:defRPr>
            </a:pPr>
            <a:r>
              <a:t>  instance_type</a:t>
            </a:r>
            <a:r>
              <a:rPr>
                <a:solidFill>
                  <a:srgbClr val="000000"/>
                </a:solidFill>
              </a:rPr>
              <a:t> = </a:t>
            </a:r>
            <a:r>
              <a:rPr>
                <a:solidFill>
                  <a:srgbClr val="BA6900"/>
                </a:solidFill>
              </a:rPr>
              <a:t>"t2.micro"</a:t>
            </a:r>
            <a:endParaRPr>
              <a:solidFill>
                <a:srgbClr val="000000"/>
              </a:solidFill>
            </a:endParaRPr>
          </a:p>
          <a:p>
            <a:pPr defTabSz="642937">
              <a:lnSpc>
                <a:spcPct val="100000"/>
              </a:lnSpc>
              <a:spcBef>
                <a:spcPts val="0"/>
              </a:spcBef>
              <a:defRPr sz="3700">
                <a:latin typeface="Courier"/>
                <a:ea typeface="Courier"/>
                <a:cs typeface="Courier"/>
                <a:sym typeface="Courier"/>
              </a:defRPr>
            </a:pPr>
          </a:p>
          <a:p>
            <a:pPr defTabSz="642937">
              <a:lnSpc>
                <a:spcPct val="100000"/>
              </a:lnSpc>
              <a:spcBef>
                <a:spcPts val="0"/>
              </a:spcBef>
              <a:defRPr sz="3700">
                <a:solidFill>
                  <a:srgbClr val="BA6900"/>
                </a:solidFill>
                <a:latin typeface="Courier"/>
                <a:ea typeface="Courier"/>
                <a:cs typeface="Courier"/>
                <a:sym typeface="Courier"/>
              </a:defRPr>
            </a:pPr>
            <a:r>
              <a:rPr>
                <a:solidFill>
                  <a:srgbClr val="1FA4FF"/>
                </a:solidFill>
              </a:rPr>
              <a:t>  subnet_id</a:t>
            </a:r>
            <a:r>
              <a:rPr>
                <a:solidFill>
                  <a:srgbClr val="000000"/>
                </a:solidFill>
              </a:rPr>
              <a:t>              = </a:t>
            </a:r>
            <a:r>
              <a:t>"subnet-0c5f00e7c2fe92579"</a:t>
            </a:r>
            <a:endParaRPr>
              <a:solidFill>
                <a:srgbClr val="000000"/>
              </a:solidFill>
            </a:endParaRPr>
          </a:p>
          <a:p>
            <a:pPr defTabSz="642937">
              <a:lnSpc>
                <a:spcPct val="100000"/>
              </a:lnSpc>
              <a:spcBef>
                <a:spcPts val="0"/>
              </a:spcBef>
              <a:defRPr sz="3700">
                <a:solidFill>
                  <a:srgbClr val="1FA4FF"/>
                </a:solidFill>
                <a:latin typeface="Courier"/>
                <a:ea typeface="Courier"/>
                <a:cs typeface="Courier"/>
                <a:sym typeface="Courier"/>
              </a:defRPr>
            </a:pPr>
            <a:r>
              <a:t>  vpc_security_group_ids</a:t>
            </a:r>
            <a:r>
              <a:rPr>
                <a:solidFill>
                  <a:srgbClr val="000000"/>
                </a:solidFill>
              </a:rPr>
              <a:t> = [</a:t>
            </a:r>
            <a:r>
              <a:rPr>
                <a:solidFill>
                  <a:srgbClr val="BA6900"/>
                </a:solidFill>
              </a:rPr>
              <a:t>"sg-0e8be760e755de7cc"</a:t>
            </a:r>
            <a:r>
              <a:rPr>
                <a:solidFill>
                  <a:srgbClr val="000000"/>
                </a:solidFill>
              </a:rPr>
              <a:t>]</a:t>
            </a:r>
            <a:endParaRPr>
              <a:solidFill>
                <a:srgbClr val="000000"/>
              </a:solidFill>
            </a:endParaRPr>
          </a:p>
          <a:p>
            <a:pPr defTabSz="642937">
              <a:lnSpc>
                <a:spcPct val="100000"/>
              </a:lnSpc>
              <a:spcBef>
                <a:spcPts val="0"/>
              </a:spcBef>
              <a:defRPr sz="3700">
                <a:latin typeface="Courier"/>
                <a:ea typeface="Courier"/>
                <a:cs typeface="Courier"/>
                <a:sym typeface="Courier"/>
              </a:defRPr>
            </a:pPr>
          </a:p>
          <a:p>
            <a:pPr defTabSz="642937">
              <a:lnSpc>
                <a:spcPct val="100000"/>
              </a:lnSpc>
              <a:spcBef>
                <a:spcPts val="0"/>
              </a:spcBef>
              <a:defRPr sz="3700">
                <a:solidFill>
                  <a:srgbClr val="FF2600"/>
                </a:solidFill>
                <a:latin typeface="Courier"/>
                <a:ea typeface="Courier"/>
                <a:cs typeface="Courier"/>
                <a:sym typeface="Courier"/>
              </a:defRPr>
            </a:pPr>
            <a:r>
              <a:rPr>
                <a:solidFill>
                  <a:srgbClr val="000000"/>
                </a:solidFill>
              </a:rPr>
              <a:t>  </a:t>
            </a:r>
            <a:r>
              <a:rPr>
                <a:solidFill>
                  <a:srgbClr val="00397A"/>
                </a:solidFill>
              </a:rPr>
              <a:t>tags =</a:t>
            </a:r>
            <a:r>
              <a:rPr>
                <a:solidFill>
                  <a:srgbClr val="000000"/>
                </a:solidFill>
              </a:rPr>
              <a:t> {</a:t>
            </a:r>
            <a:endParaRPr>
              <a:solidFill>
                <a:srgbClr val="000000"/>
              </a:solidFill>
            </a:endParaRPr>
          </a:p>
          <a:p>
            <a:pPr defTabSz="642937">
              <a:lnSpc>
                <a:spcPct val="100000"/>
              </a:lnSpc>
              <a:spcBef>
                <a:spcPts val="0"/>
              </a:spcBef>
              <a:defRPr sz="3700">
                <a:solidFill>
                  <a:srgbClr val="1FA4FF"/>
                </a:solidFill>
                <a:latin typeface="Courier"/>
                <a:ea typeface="Courier"/>
                <a:cs typeface="Courier"/>
                <a:sym typeface="Courier"/>
              </a:defRPr>
            </a:pPr>
            <a:r>
              <a:t>    "Identity"</a:t>
            </a:r>
            <a:r>
              <a:rPr>
                <a:solidFill>
                  <a:srgbClr val="000000"/>
                </a:solidFill>
              </a:rPr>
              <a:t> = </a:t>
            </a:r>
            <a:r>
              <a:rPr>
                <a:solidFill>
                  <a:srgbClr val="BA6900"/>
                </a:solidFill>
              </a:rPr>
              <a:t>"&lt;user&gt;-training-env-&lt;animal&gt;"</a:t>
            </a:r>
            <a:endParaRPr>
              <a:solidFill>
                <a:srgbClr val="000000"/>
              </a:solidFill>
            </a:endParaRPr>
          </a:p>
          <a:p>
            <a:pPr defTabSz="642937">
              <a:lnSpc>
                <a:spcPct val="100000"/>
              </a:lnSpc>
              <a:spcBef>
                <a:spcPts val="0"/>
              </a:spcBef>
              <a:defRPr sz="3700">
                <a:latin typeface="Courier"/>
                <a:ea typeface="Courier"/>
                <a:cs typeface="Courier"/>
                <a:sym typeface="Courier"/>
              </a:defRPr>
            </a:pPr>
            <a:r>
              <a:t>  }</a:t>
            </a:r>
          </a:p>
          <a:p>
            <a:pPr defTabSz="642937">
              <a:lnSpc>
                <a:spcPct val="100000"/>
              </a:lnSpc>
              <a:spcBef>
                <a:spcPts val="0"/>
              </a:spcBef>
              <a:defRPr sz="3700">
                <a:latin typeface="Courier"/>
                <a:ea typeface="Courier"/>
                <a:cs typeface="Courier"/>
                <a:sym typeface="Courier"/>
              </a:defRPr>
            </a:pPr>
            <a:r>
              <a:t>}</a:t>
            </a:r>
          </a:p>
        </p:txBody>
      </p:sp>
      <p:sp>
        <p:nvSpPr>
          <p:cNvPr id="526" name="main.tf"/>
          <p:cNvSpPr txBox="1"/>
          <p:nvPr>
            <p:ph type="body" idx="14"/>
          </p:nvPr>
        </p:nvSpPr>
        <p:spPr>
          <a:prstGeom prst="rect">
            <a:avLst/>
          </a:prstGeom>
        </p:spPr>
        <p:txBody>
          <a:bodyPr/>
          <a:lstStyle/>
          <a:p>
            <a:pPr/>
            <a:r>
              <a:t>main.tf</a:t>
            </a:r>
          </a:p>
        </p:txBody>
      </p:sp>
      <p:sp>
        <p:nvSpPr>
          <p:cNvPr id="52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1" name="Command Line Interface"/>
          <p:cNvSpPr txBox="1"/>
          <p:nvPr>
            <p:ph type="title"/>
          </p:nvPr>
        </p:nvSpPr>
        <p:spPr>
          <a:prstGeom prst="rect">
            <a:avLst/>
          </a:prstGeom>
        </p:spPr>
        <p:txBody>
          <a:bodyPr/>
          <a:lstStyle/>
          <a:p>
            <a:pPr/>
            <a:r>
              <a:t>Command Line Interface</a:t>
            </a:r>
          </a:p>
        </p:txBody>
      </p:sp>
      <p:sp>
        <p:nvSpPr>
          <p:cNvPr id="532" name="All interactions with Terraform occur via the CLI…"/>
          <p:cNvSpPr txBox="1"/>
          <p:nvPr>
            <p:ph type="body" idx="1"/>
          </p:nvPr>
        </p:nvSpPr>
        <p:spPr>
          <a:prstGeom prst="rect">
            <a:avLst/>
          </a:prstGeom>
        </p:spPr>
        <p:txBody>
          <a:bodyPr/>
          <a:lstStyle/>
          <a:p>
            <a:pPr defTabSz="792479">
              <a:spcBef>
                <a:spcPts val="3800"/>
              </a:spcBef>
              <a:defRPr sz="5760"/>
            </a:pPr>
            <a:r>
              <a:t>All interactions with Terraform occur via the CLI</a:t>
            </a:r>
          </a:p>
          <a:p>
            <a:pPr defTabSz="792479">
              <a:spcBef>
                <a:spcPts val="3800"/>
              </a:spcBef>
              <a:defRPr sz="5760"/>
            </a:pPr>
            <a:r>
              <a:t>Terraform is a local tool (runs on the current machine)</a:t>
            </a:r>
          </a:p>
          <a:p>
            <a:pPr defTabSz="792479">
              <a:spcBef>
                <a:spcPts val="3800"/>
              </a:spcBef>
              <a:defRPr sz="5760"/>
            </a:pPr>
            <a:r>
              <a:t>The terraform ecosystem also includes providers for many cloud services, and a module repository</a:t>
            </a:r>
          </a:p>
          <a:p>
            <a:pPr defTabSz="792479">
              <a:spcBef>
                <a:spcPts val="3800"/>
              </a:spcBef>
              <a:defRPr sz="5760"/>
            </a:pPr>
            <a:r>
              <a:t>Hashicorp also has products to help teams manage Terraform: Terraform Cloud and Terraform Enterprise</a:t>
            </a:r>
          </a:p>
        </p:txBody>
      </p:sp>
      <p:sp>
        <p:nvSpPr>
          <p:cNvPr id="53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5" name="&gt; terraform help…"/>
          <p:cNvSpPr txBox="1"/>
          <p:nvPr>
            <p:ph type="body" idx="13"/>
          </p:nvPr>
        </p:nvSpPr>
        <p:spPr>
          <a:xfrm>
            <a:off x="5634672" y="1698656"/>
            <a:ext cx="17650044" cy="10157461"/>
          </a:xfrm>
          <a:prstGeom prst="rect">
            <a:avLst/>
          </a:prstGeom>
          <a:extLst>
            <a:ext uri="{C572A759-6A51-4108-AA02-DFA0A04FC94B}">
              <ma14:wrappingTextBoxFlag xmlns:ma14="http://schemas.microsoft.com/office/mac/drawingml/2011/main" val="1"/>
            </a:ext>
          </a:extLst>
        </p:spPr>
        <p:txBody>
          <a:bodyPr/>
          <a:lstStyle/>
          <a:p>
            <a:pPr>
              <a:lnSpc>
                <a:spcPct val="120000"/>
              </a:lnSpc>
              <a:spcBef>
                <a:spcPts val="0"/>
              </a:spcBef>
              <a:defRPr sz="3100">
                <a:solidFill>
                  <a:srgbClr val="FFFFFF"/>
                </a:solidFill>
                <a:latin typeface="Courier"/>
                <a:ea typeface="Courier"/>
                <a:cs typeface="Courier"/>
                <a:sym typeface="Courier"/>
              </a:defRPr>
            </a:pPr>
            <a:r>
              <a:t>&gt; terraform help</a:t>
            </a:r>
          </a:p>
          <a:p>
            <a:pPr>
              <a:lnSpc>
                <a:spcPct val="120000"/>
              </a:lnSpc>
              <a:spcBef>
                <a:spcPts val="0"/>
              </a:spcBef>
              <a:defRPr sz="3100">
                <a:solidFill>
                  <a:srgbClr val="FFFFFF"/>
                </a:solidFill>
                <a:latin typeface="Courier"/>
                <a:ea typeface="Courier"/>
                <a:cs typeface="Courier"/>
                <a:sym typeface="Courier"/>
              </a:defRPr>
            </a:pPr>
            <a:r>
              <a:t>Common commands:</a:t>
            </a:r>
          </a:p>
          <a:p>
            <a:pPr>
              <a:lnSpc>
                <a:spcPct val="120000"/>
              </a:lnSpc>
              <a:spcBef>
                <a:spcPts val="0"/>
              </a:spcBef>
              <a:defRPr sz="3100">
                <a:solidFill>
                  <a:srgbClr val="FFFFFF"/>
                </a:solidFill>
                <a:latin typeface="Courier"/>
                <a:ea typeface="Courier"/>
                <a:cs typeface="Courier"/>
                <a:sym typeface="Courier"/>
              </a:defRPr>
            </a:pPr>
            <a:r>
              <a:t>    </a:t>
            </a:r>
            <a:r>
              <a:rPr b="1" u="sng"/>
              <a:t>apply</a:t>
            </a:r>
            <a:r>
              <a:t>              Builds or changes infrastructure</a:t>
            </a:r>
          </a:p>
          <a:p>
            <a:pPr>
              <a:lnSpc>
                <a:spcPct val="120000"/>
              </a:lnSpc>
              <a:spcBef>
                <a:spcPts val="0"/>
              </a:spcBef>
              <a:defRPr sz="3100">
                <a:solidFill>
                  <a:srgbClr val="FFFFFF"/>
                </a:solidFill>
                <a:latin typeface="Courier"/>
                <a:ea typeface="Courier"/>
                <a:cs typeface="Courier"/>
                <a:sym typeface="Courier"/>
              </a:defRPr>
            </a:pPr>
            <a:r>
              <a:t>    console            Interactive console for Terraform interpolations</a:t>
            </a:r>
          </a:p>
          <a:p>
            <a:pPr>
              <a:lnSpc>
                <a:spcPct val="120000"/>
              </a:lnSpc>
              <a:spcBef>
                <a:spcPts val="0"/>
              </a:spcBef>
              <a:defRPr sz="3100">
                <a:solidFill>
                  <a:srgbClr val="FFFFFF"/>
                </a:solidFill>
                <a:latin typeface="Courier"/>
                <a:ea typeface="Courier"/>
                <a:cs typeface="Courier"/>
                <a:sym typeface="Courier"/>
              </a:defRPr>
            </a:pPr>
            <a:r>
              <a:t>    destroy            Destroy Terraform-managed infrastructure</a:t>
            </a:r>
          </a:p>
          <a:p>
            <a:pPr>
              <a:lnSpc>
                <a:spcPct val="120000"/>
              </a:lnSpc>
              <a:spcBef>
                <a:spcPts val="0"/>
              </a:spcBef>
              <a:defRPr sz="3100">
                <a:solidFill>
                  <a:srgbClr val="FFFFFF"/>
                </a:solidFill>
                <a:latin typeface="Courier"/>
                <a:ea typeface="Courier"/>
                <a:cs typeface="Courier"/>
                <a:sym typeface="Courier"/>
              </a:defRPr>
            </a:pPr>
            <a:r>
              <a:t>    env                Workspace management</a:t>
            </a:r>
          </a:p>
          <a:p>
            <a:pPr>
              <a:lnSpc>
                <a:spcPct val="120000"/>
              </a:lnSpc>
              <a:spcBef>
                <a:spcPts val="0"/>
              </a:spcBef>
              <a:defRPr sz="3100">
                <a:solidFill>
                  <a:srgbClr val="FFFFFF"/>
                </a:solidFill>
                <a:latin typeface="Courier"/>
                <a:ea typeface="Courier"/>
                <a:cs typeface="Courier"/>
                <a:sym typeface="Courier"/>
              </a:defRPr>
            </a:pPr>
            <a:r>
              <a:t>    fmt                Rewrites config files to canonical format</a:t>
            </a:r>
          </a:p>
          <a:p>
            <a:pPr>
              <a:lnSpc>
                <a:spcPct val="120000"/>
              </a:lnSpc>
              <a:spcBef>
                <a:spcPts val="0"/>
              </a:spcBef>
              <a:defRPr sz="3100">
                <a:solidFill>
                  <a:srgbClr val="FFFFFF"/>
                </a:solidFill>
                <a:latin typeface="Courier"/>
                <a:ea typeface="Courier"/>
                <a:cs typeface="Courier"/>
                <a:sym typeface="Courier"/>
              </a:defRPr>
            </a:pPr>
            <a:r>
              <a:t>    get                Download and install modules for the configuration</a:t>
            </a:r>
          </a:p>
          <a:p>
            <a:pPr>
              <a:lnSpc>
                <a:spcPct val="120000"/>
              </a:lnSpc>
              <a:spcBef>
                <a:spcPts val="0"/>
              </a:spcBef>
              <a:defRPr sz="3100">
                <a:solidFill>
                  <a:srgbClr val="FFFFFF"/>
                </a:solidFill>
                <a:latin typeface="Courier"/>
                <a:ea typeface="Courier"/>
                <a:cs typeface="Courier"/>
                <a:sym typeface="Courier"/>
              </a:defRPr>
            </a:pPr>
            <a:r>
              <a:t>    graph              Create a visual graph of Terraform resources</a:t>
            </a:r>
          </a:p>
          <a:p>
            <a:pPr>
              <a:lnSpc>
                <a:spcPct val="120000"/>
              </a:lnSpc>
              <a:spcBef>
                <a:spcPts val="0"/>
              </a:spcBef>
              <a:defRPr sz="3100">
                <a:solidFill>
                  <a:srgbClr val="FFFFFF"/>
                </a:solidFill>
                <a:latin typeface="Courier"/>
                <a:ea typeface="Courier"/>
                <a:cs typeface="Courier"/>
                <a:sym typeface="Courier"/>
              </a:defRPr>
            </a:pPr>
            <a:r>
              <a:t>    import             Import existing infrastructure into Terraform</a:t>
            </a:r>
          </a:p>
          <a:p>
            <a:pPr>
              <a:lnSpc>
                <a:spcPct val="120000"/>
              </a:lnSpc>
              <a:spcBef>
                <a:spcPts val="0"/>
              </a:spcBef>
              <a:defRPr sz="3100">
                <a:solidFill>
                  <a:srgbClr val="FFFFFF"/>
                </a:solidFill>
                <a:latin typeface="Courier"/>
                <a:ea typeface="Courier"/>
                <a:cs typeface="Courier"/>
                <a:sym typeface="Courier"/>
              </a:defRPr>
            </a:pPr>
            <a:r>
              <a:t>    </a:t>
            </a:r>
            <a:r>
              <a:rPr b="1" u="sng"/>
              <a:t>init</a:t>
            </a:r>
            <a:r>
              <a:t>               Initialize a Terraform working directory</a:t>
            </a:r>
          </a:p>
          <a:p>
            <a:pPr>
              <a:lnSpc>
                <a:spcPct val="120000"/>
              </a:lnSpc>
              <a:spcBef>
                <a:spcPts val="0"/>
              </a:spcBef>
              <a:defRPr sz="3100">
                <a:solidFill>
                  <a:srgbClr val="FFFFFF"/>
                </a:solidFill>
                <a:latin typeface="Courier"/>
                <a:ea typeface="Courier"/>
                <a:cs typeface="Courier"/>
                <a:sym typeface="Courier"/>
              </a:defRPr>
            </a:pPr>
            <a:r>
              <a:t>    output             Read an output from a state file</a:t>
            </a:r>
          </a:p>
          <a:p>
            <a:pPr>
              <a:lnSpc>
                <a:spcPct val="120000"/>
              </a:lnSpc>
              <a:spcBef>
                <a:spcPts val="0"/>
              </a:spcBef>
              <a:defRPr sz="3100">
                <a:solidFill>
                  <a:srgbClr val="FFFFFF"/>
                </a:solidFill>
                <a:latin typeface="Courier"/>
                <a:ea typeface="Courier"/>
                <a:cs typeface="Courier"/>
                <a:sym typeface="Courier"/>
              </a:defRPr>
            </a:pPr>
            <a:r>
              <a:t>    </a:t>
            </a:r>
            <a:r>
              <a:rPr b="1" u="sng"/>
              <a:t>plan</a:t>
            </a:r>
            <a:r>
              <a:t>               Generate and show an execution plan</a:t>
            </a:r>
          </a:p>
          <a:p>
            <a:pPr>
              <a:lnSpc>
                <a:spcPct val="120000"/>
              </a:lnSpc>
              <a:spcBef>
                <a:spcPts val="0"/>
              </a:spcBef>
              <a:defRPr sz="3100">
                <a:solidFill>
                  <a:srgbClr val="FFFFFF"/>
                </a:solidFill>
                <a:latin typeface="Courier"/>
                <a:ea typeface="Courier"/>
                <a:cs typeface="Courier"/>
                <a:sym typeface="Courier"/>
              </a:defRPr>
            </a:pPr>
            <a:r>
              <a:t>    providers          Prints a tree of the providers used in the config</a:t>
            </a:r>
          </a:p>
          <a:p>
            <a:pPr>
              <a:lnSpc>
                <a:spcPct val="120000"/>
              </a:lnSpc>
              <a:spcBef>
                <a:spcPts val="0"/>
              </a:spcBef>
              <a:defRPr sz="3100">
                <a:solidFill>
                  <a:srgbClr val="FFFFFF"/>
                </a:solidFill>
                <a:latin typeface="Courier"/>
                <a:ea typeface="Courier"/>
                <a:cs typeface="Courier"/>
                <a:sym typeface="Courier"/>
              </a:defRPr>
            </a:pPr>
            <a:r>
              <a:t>    push               Upload this Terraform module to Atlas to run</a:t>
            </a:r>
          </a:p>
          <a:p>
            <a:pPr>
              <a:lnSpc>
                <a:spcPct val="120000"/>
              </a:lnSpc>
              <a:spcBef>
                <a:spcPts val="0"/>
              </a:spcBef>
              <a:defRPr sz="3100">
                <a:solidFill>
                  <a:srgbClr val="FFFFFF"/>
                </a:solidFill>
                <a:latin typeface="Courier"/>
                <a:ea typeface="Courier"/>
                <a:cs typeface="Courier"/>
                <a:sym typeface="Courier"/>
              </a:defRPr>
            </a:pPr>
            <a:r>
              <a:t>    refresh            Update local state file against real resources</a:t>
            </a:r>
          </a:p>
          <a:p>
            <a:pPr>
              <a:lnSpc>
                <a:spcPct val="120000"/>
              </a:lnSpc>
              <a:spcBef>
                <a:spcPts val="0"/>
              </a:spcBef>
              <a:defRPr sz="3100">
                <a:solidFill>
                  <a:srgbClr val="FFFFFF"/>
                </a:solidFill>
                <a:latin typeface="Courier"/>
                <a:ea typeface="Courier"/>
                <a:cs typeface="Courier"/>
                <a:sym typeface="Courier"/>
              </a:defRPr>
            </a:pPr>
            <a:r>
              <a:t>    show               Inspect Terraform state or plan</a:t>
            </a:r>
          </a:p>
          <a:p>
            <a:pPr>
              <a:lnSpc>
                <a:spcPct val="120000"/>
              </a:lnSpc>
              <a:spcBef>
                <a:spcPts val="0"/>
              </a:spcBef>
              <a:defRPr sz="3100">
                <a:solidFill>
                  <a:srgbClr val="FFFFFF"/>
                </a:solidFill>
                <a:latin typeface="Courier"/>
                <a:ea typeface="Courier"/>
                <a:cs typeface="Courier"/>
                <a:sym typeface="Courier"/>
              </a:defRPr>
            </a:pPr>
            <a:r>
              <a:t>    taint              Manually mark a resource for recreation</a:t>
            </a:r>
          </a:p>
        </p:txBody>
      </p:sp>
      <p:sp>
        <p:nvSpPr>
          <p:cNvPr id="53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0" name="Terraform Init"/>
          <p:cNvSpPr txBox="1"/>
          <p:nvPr>
            <p:ph type="title"/>
          </p:nvPr>
        </p:nvSpPr>
        <p:spPr>
          <a:prstGeom prst="rect">
            <a:avLst/>
          </a:prstGeom>
        </p:spPr>
        <p:txBody>
          <a:bodyPr/>
          <a:lstStyle/>
          <a:p>
            <a:pPr/>
            <a:r>
              <a:t>Terraform Init</a:t>
            </a:r>
          </a:p>
        </p:txBody>
      </p:sp>
      <p:sp>
        <p:nvSpPr>
          <p:cNvPr id="541" name="You must run terraform init to initialize a new Terraform working directory, and after changing provider configuration…"/>
          <p:cNvSpPr txBox="1"/>
          <p:nvPr>
            <p:ph type="body" idx="1"/>
          </p:nvPr>
        </p:nvSpPr>
        <p:spPr>
          <a:prstGeom prst="rect">
            <a:avLst/>
          </a:prstGeom>
        </p:spPr>
        <p:txBody>
          <a:bodyPr/>
          <a:lstStyle/>
          <a:p>
            <a:pPr/>
            <a:r>
              <a:t>You must run </a:t>
            </a:r>
            <a:r>
              <a:rPr>
                <a:latin typeface="Courier"/>
                <a:ea typeface="Courier"/>
                <a:cs typeface="Courier"/>
                <a:sym typeface="Courier"/>
              </a:rPr>
              <a:t>terraform init</a:t>
            </a:r>
            <a:r>
              <a:t> to initialize a new Terraform working directory, and after changing provider configuration</a:t>
            </a:r>
          </a:p>
          <a:p>
            <a:pPr/>
            <a:r>
              <a:t>You </a:t>
            </a:r>
            <a:r>
              <a:rPr b="1"/>
              <a:t>do not</a:t>
            </a:r>
            <a:r>
              <a:t> need to run </a:t>
            </a:r>
            <a:r>
              <a:rPr>
                <a:latin typeface="Courier"/>
                <a:ea typeface="Courier"/>
                <a:cs typeface="Courier"/>
                <a:sym typeface="Courier"/>
              </a:rPr>
              <a:t>terraform init</a:t>
            </a:r>
            <a:r>
              <a:t> before each command</a:t>
            </a:r>
          </a:p>
          <a:p>
            <a:pPr/>
            <a:r>
              <a:t>Similar to </a:t>
            </a:r>
            <a:r>
              <a:rPr>
                <a:latin typeface="Courier"/>
                <a:ea typeface="Courier"/>
                <a:cs typeface="Courier"/>
                <a:sym typeface="Courier"/>
              </a:rPr>
              <a:t>git init</a:t>
            </a:r>
          </a:p>
        </p:txBody>
      </p:sp>
      <p:sp>
        <p:nvSpPr>
          <p:cNvPr id="54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Agenda"/>
          <p:cNvSpPr txBox="1"/>
          <p:nvPr>
            <p:ph type="title"/>
          </p:nvPr>
        </p:nvSpPr>
        <p:spPr>
          <a:prstGeom prst="rect">
            <a:avLst/>
          </a:prstGeom>
        </p:spPr>
        <p:txBody>
          <a:bodyPr/>
          <a:lstStyle/>
          <a:p>
            <a:pPr/>
            <a:r>
              <a:t>Agenda</a:t>
            </a:r>
          </a:p>
        </p:txBody>
      </p:sp>
      <p:sp>
        <p:nvSpPr>
          <p:cNvPr id="237" name="Evolution of Infrastructure…"/>
          <p:cNvSpPr txBox="1"/>
          <p:nvPr>
            <p:ph type="body" idx="1"/>
          </p:nvPr>
        </p:nvSpPr>
        <p:spPr>
          <a:xfrm>
            <a:off x="6362700" y="3848100"/>
            <a:ext cx="17233966" cy="8766110"/>
          </a:xfrm>
          <a:prstGeom prst="rect">
            <a:avLst/>
          </a:prstGeom>
        </p:spPr>
        <p:txBody>
          <a:bodyPr numCol="2" spcCol="861698"/>
          <a:lstStyle/>
          <a:p>
            <a:pPr defTabSz="751205">
              <a:spcBef>
                <a:spcPts val="3600"/>
              </a:spcBef>
              <a:defRPr sz="5460"/>
            </a:pPr>
            <a:r>
              <a:t>Evolution of Infrastructure</a:t>
            </a:r>
          </a:p>
          <a:p>
            <a:pPr defTabSz="751205">
              <a:spcBef>
                <a:spcPts val="3600"/>
              </a:spcBef>
              <a:defRPr sz="5460"/>
            </a:pPr>
            <a:r>
              <a:t>Basic Configuration</a:t>
            </a:r>
          </a:p>
          <a:p>
            <a:pPr defTabSz="751205">
              <a:spcBef>
                <a:spcPts val="3600"/>
              </a:spcBef>
              <a:defRPr sz="5460"/>
            </a:pPr>
            <a:r>
              <a:t>Outputs &amp; Variables</a:t>
            </a:r>
          </a:p>
          <a:p>
            <a:pPr defTabSz="751205">
              <a:spcBef>
                <a:spcPts val="3600"/>
              </a:spcBef>
              <a:defRPr sz="5460"/>
            </a:pPr>
            <a:r>
              <a:t>Configuration Format and Auto-Formatting</a:t>
            </a:r>
          </a:p>
          <a:p>
            <a:pPr defTabSz="751205">
              <a:spcBef>
                <a:spcPts val="3600"/>
              </a:spcBef>
              <a:defRPr sz="5460"/>
            </a:pPr>
            <a:r>
              <a:t>Modules, Provisioners, and Providers</a:t>
            </a:r>
          </a:p>
          <a:p>
            <a:pPr defTabSz="751205">
              <a:spcBef>
                <a:spcPts val="3600"/>
              </a:spcBef>
              <a:defRPr sz="5460"/>
            </a:pPr>
            <a:r>
              <a:t>Graph Theory</a:t>
            </a:r>
          </a:p>
          <a:p>
            <a:pPr defTabSz="751205">
              <a:spcBef>
                <a:spcPts val="3600"/>
              </a:spcBef>
              <a:defRPr sz="5460"/>
            </a:pPr>
            <a:r>
              <a:t>Meta Parameters</a:t>
            </a:r>
          </a:p>
          <a:p>
            <a:pPr defTabSz="751205">
              <a:spcBef>
                <a:spcPts val="3600"/>
              </a:spcBef>
              <a:defRPr sz="5460"/>
            </a:pPr>
            <a:r>
              <a:t>Terraform Enterprise: Remote State</a:t>
            </a:r>
          </a:p>
          <a:p>
            <a:pPr defTabSz="751205">
              <a:spcBef>
                <a:spcPts val="3600"/>
              </a:spcBef>
              <a:defRPr sz="5460"/>
            </a:pPr>
            <a:r>
              <a:t>Terraform Enterprise: GitHub Deploys</a:t>
            </a:r>
          </a:p>
          <a:p>
            <a:pPr defTabSz="751205">
              <a:spcBef>
                <a:spcPts val="3600"/>
              </a:spcBef>
              <a:defRPr sz="5460"/>
            </a:pPr>
            <a:r>
              <a:t>Destroy</a:t>
            </a:r>
          </a:p>
        </p:txBody>
      </p:sp>
      <p:sp>
        <p:nvSpPr>
          <p:cNvPr id="238" name="Slide Number"/>
          <p:cNvSpPr txBox="1"/>
          <p:nvPr>
            <p:ph type="sldNum" sz="quarter" idx="2"/>
          </p:nvPr>
        </p:nvSpPr>
        <p:spPr>
          <a:xfrm>
            <a:off x="12043742" y="13081000"/>
            <a:ext cx="28381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4" name="&gt; terraform init…"/>
          <p:cNvSpPr txBox="1"/>
          <p:nvPr>
            <p:ph type="body" idx="13"/>
          </p:nvPr>
        </p:nvSpPr>
        <p:spPr>
          <a:xfrm>
            <a:off x="5634672" y="1698656"/>
            <a:ext cx="17650044" cy="9029701"/>
          </a:xfrm>
          <a:prstGeom prst="rect">
            <a:avLst/>
          </a:prstGeom>
          <a:extLst>
            <a:ext uri="{C572A759-6A51-4108-AA02-DFA0A04FC94B}">
              <ma14:wrappingTextBoxFlag xmlns:ma14="http://schemas.microsoft.com/office/mac/drawingml/2011/main" val="1"/>
            </a:ext>
          </a:extLst>
        </p:spPr>
        <p:txBody>
          <a:bodyPr/>
          <a:lstStyle/>
          <a:p>
            <a:pPr>
              <a:lnSpc>
                <a:spcPct val="120000"/>
              </a:lnSpc>
              <a:spcBef>
                <a:spcPts val="0"/>
              </a:spcBef>
              <a:defRPr sz="3100">
                <a:solidFill>
                  <a:srgbClr val="FFFFFF"/>
                </a:solidFill>
                <a:latin typeface="Courier"/>
                <a:ea typeface="Courier"/>
                <a:cs typeface="Courier"/>
                <a:sym typeface="Courier"/>
              </a:defRPr>
            </a:pPr>
            <a:r>
              <a:t>&gt; terraform init</a:t>
            </a:r>
          </a:p>
          <a:p>
            <a:pPr>
              <a:lnSpc>
                <a:spcPct val="120000"/>
              </a:lnSpc>
              <a:spcBef>
                <a:spcPts val="0"/>
              </a:spcBef>
              <a:defRPr b="1" sz="3100">
                <a:solidFill>
                  <a:srgbClr val="FFFFFF"/>
                </a:solidFill>
                <a:latin typeface="Courier"/>
                <a:ea typeface="Courier"/>
                <a:cs typeface="Courier"/>
                <a:sym typeface="Courier"/>
              </a:defRPr>
            </a:pPr>
            <a:r>
              <a:t>Initializing provider plugins...</a:t>
            </a:r>
          </a:p>
          <a:p>
            <a:pPr>
              <a:lnSpc>
                <a:spcPct val="120000"/>
              </a:lnSpc>
              <a:spcBef>
                <a:spcPts val="0"/>
              </a:spcBef>
              <a:defRPr sz="3100">
                <a:solidFill>
                  <a:srgbClr val="FFFFFF"/>
                </a:solidFill>
                <a:latin typeface="Courier"/>
                <a:ea typeface="Courier"/>
                <a:cs typeface="Courier"/>
                <a:sym typeface="Courier"/>
              </a:defRPr>
            </a:pPr>
            <a:r>
              <a:t>- Checking for available provider plugins on https://releases...</a:t>
            </a:r>
          </a:p>
          <a:p>
            <a:pPr>
              <a:lnSpc>
                <a:spcPct val="120000"/>
              </a:lnSpc>
              <a:spcBef>
                <a:spcPts val="0"/>
              </a:spcBef>
              <a:defRPr sz="3100">
                <a:solidFill>
                  <a:srgbClr val="FFFFFF"/>
                </a:solidFill>
                <a:latin typeface="Courier"/>
                <a:ea typeface="Courier"/>
                <a:cs typeface="Courier"/>
                <a:sym typeface="Courier"/>
              </a:defRPr>
            </a:pPr>
            <a:r>
              <a:t>- Downloading plugin for provider "aws" (2.16)...</a:t>
            </a:r>
          </a:p>
          <a:p>
            <a:pPr>
              <a:lnSpc>
                <a:spcPct val="120000"/>
              </a:lnSpc>
              <a:spcBef>
                <a:spcPts val="0"/>
              </a:spcBef>
              <a:defRPr sz="3100">
                <a:solidFill>
                  <a:srgbClr val="FFFFFF"/>
                </a:solidFill>
                <a:latin typeface="Courier"/>
                <a:ea typeface="Courier"/>
                <a:cs typeface="Courier"/>
                <a:sym typeface="Courier"/>
              </a:defRPr>
            </a:pPr>
          </a:p>
          <a:p>
            <a:pPr>
              <a:lnSpc>
                <a:spcPct val="120000"/>
              </a:lnSpc>
              <a:spcBef>
                <a:spcPts val="0"/>
              </a:spcBef>
              <a:defRPr sz="3100">
                <a:solidFill>
                  <a:srgbClr val="FFFFFF"/>
                </a:solidFill>
                <a:latin typeface="Courier"/>
                <a:ea typeface="Courier"/>
                <a:cs typeface="Courier"/>
                <a:sym typeface="Courier"/>
              </a:defRPr>
            </a:pPr>
            <a:r>
              <a:t>The following providers do not have any version constraints in configuration, so the latest version was installed.</a:t>
            </a:r>
          </a:p>
          <a:p>
            <a:pPr>
              <a:lnSpc>
                <a:spcPct val="120000"/>
              </a:lnSpc>
              <a:spcBef>
                <a:spcPts val="0"/>
              </a:spcBef>
              <a:defRPr sz="3100">
                <a:solidFill>
                  <a:srgbClr val="FFFFFF"/>
                </a:solidFill>
                <a:latin typeface="Courier"/>
                <a:ea typeface="Courier"/>
                <a:cs typeface="Courier"/>
                <a:sym typeface="Courier"/>
              </a:defRPr>
            </a:pPr>
          </a:p>
          <a:p>
            <a:pPr>
              <a:lnSpc>
                <a:spcPct val="120000"/>
              </a:lnSpc>
              <a:spcBef>
                <a:spcPts val="0"/>
              </a:spcBef>
              <a:defRPr sz="3100">
                <a:solidFill>
                  <a:srgbClr val="FFFFFF"/>
                </a:solidFill>
                <a:latin typeface="Courier"/>
                <a:ea typeface="Courier"/>
                <a:cs typeface="Courier"/>
                <a:sym typeface="Courier"/>
              </a:defRPr>
            </a:pPr>
            <a:r>
              <a:t>To prevent automatic upgrades to new major versions that may contain breaking changes, it is recommended to add version = "..." constraints to the corresponding provider blocks in configuration, with the constraint strings suggested below.</a:t>
            </a:r>
          </a:p>
          <a:p>
            <a:pPr>
              <a:lnSpc>
                <a:spcPct val="120000"/>
              </a:lnSpc>
              <a:spcBef>
                <a:spcPts val="0"/>
              </a:spcBef>
              <a:defRPr sz="3100">
                <a:solidFill>
                  <a:srgbClr val="FFFFFF"/>
                </a:solidFill>
                <a:latin typeface="Courier"/>
                <a:ea typeface="Courier"/>
                <a:cs typeface="Courier"/>
                <a:sym typeface="Courier"/>
              </a:defRPr>
            </a:pPr>
          </a:p>
          <a:p>
            <a:pPr>
              <a:lnSpc>
                <a:spcPct val="120000"/>
              </a:lnSpc>
              <a:spcBef>
                <a:spcPts val="0"/>
              </a:spcBef>
              <a:defRPr sz="3100">
                <a:solidFill>
                  <a:srgbClr val="FFFFFF"/>
                </a:solidFill>
                <a:latin typeface="Courier"/>
                <a:ea typeface="Courier"/>
                <a:cs typeface="Courier"/>
                <a:sym typeface="Courier"/>
              </a:defRPr>
            </a:pPr>
            <a:r>
              <a:t>* provider.aws: version = "~&gt; 2.16"</a:t>
            </a:r>
          </a:p>
          <a:p>
            <a:pPr>
              <a:lnSpc>
                <a:spcPct val="120000"/>
              </a:lnSpc>
              <a:spcBef>
                <a:spcPts val="0"/>
              </a:spcBef>
              <a:defRPr sz="3100">
                <a:solidFill>
                  <a:srgbClr val="FFFFFF"/>
                </a:solidFill>
                <a:latin typeface="Courier"/>
                <a:ea typeface="Courier"/>
                <a:cs typeface="Courier"/>
                <a:sym typeface="Courier"/>
              </a:defRPr>
            </a:pPr>
          </a:p>
          <a:p>
            <a:pPr>
              <a:lnSpc>
                <a:spcPct val="120000"/>
              </a:lnSpc>
              <a:spcBef>
                <a:spcPts val="0"/>
              </a:spcBef>
              <a:defRPr sz="3100">
                <a:solidFill>
                  <a:srgbClr val="75DB3C"/>
                </a:solidFill>
                <a:latin typeface="Courier"/>
                <a:ea typeface="Courier"/>
                <a:cs typeface="Courier"/>
                <a:sym typeface="Courier"/>
              </a:defRPr>
            </a:pPr>
            <a:r>
              <a:t>Terraform has been successfully initialized!</a:t>
            </a:r>
          </a:p>
        </p:txBody>
      </p:sp>
      <p:sp>
        <p:nvSpPr>
          <p:cNvPr id="54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47" name="Get Help…"/>
          <p:cNvSpPr txBox="1"/>
          <p:nvPr>
            <p:ph type="body" idx="13"/>
          </p:nvPr>
        </p:nvSpPr>
        <p:spPr>
          <a:prstGeom prst="rect">
            <a:avLst/>
          </a:prstGeom>
        </p:spPr>
        <p:txBody>
          <a:bodyPr/>
          <a:lstStyle/>
          <a:p>
            <a:pPr>
              <a:defRPr>
                <a:solidFill>
                  <a:srgbClr val="FFFFFF"/>
                </a:solidFill>
              </a:defRPr>
            </a:pPr>
            <a:r>
              <a:t>Get Help</a:t>
            </a:r>
          </a:p>
          <a:p>
            <a:pPr>
              <a:defRPr>
                <a:solidFill>
                  <a:srgbClr val="B3BAC6"/>
                </a:solidFill>
              </a:defRPr>
            </a:pPr>
            <a:r>
              <a:t>Run </a:t>
            </a:r>
            <a:r>
              <a:rPr>
                <a:latin typeface="Courier"/>
                <a:ea typeface="Courier"/>
                <a:cs typeface="Courier"/>
                <a:sym typeface="Courier"/>
              </a:rPr>
              <a:t>terraform help</a:t>
            </a:r>
            <a:r>
              <a:t> to generate the full list of Terraform commands</a:t>
            </a:r>
          </a:p>
        </p:txBody>
      </p:sp>
      <p:sp>
        <p:nvSpPr>
          <p:cNvPr id="548"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50" name="$ terraform help…"/>
          <p:cNvSpPr txBox="1"/>
          <p:nvPr>
            <p:ph type="body" idx="13"/>
          </p:nvPr>
        </p:nvSpPr>
        <p:spPr>
          <a:xfrm>
            <a:off x="5634672" y="1698656"/>
            <a:ext cx="17650044" cy="10157461"/>
          </a:xfrm>
          <a:prstGeom prst="rect">
            <a:avLst/>
          </a:prstGeom>
          <a:extLst>
            <a:ext uri="{C572A759-6A51-4108-AA02-DFA0A04FC94B}">
              <ma14:wrappingTextBoxFlag xmlns:ma14="http://schemas.microsoft.com/office/mac/drawingml/2011/main" val="1"/>
            </a:ext>
          </a:extLst>
        </p:spPr>
        <p:txBody>
          <a:bodyPr/>
          <a:lstStyle/>
          <a:p>
            <a:pPr>
              <a:lnSpc>
                <a:spcPct val="120000"/>
              </a:lnSpc>
              <a:spcBef>
                <a:spcPts val="0"/>
              </a:spcBef>
              <a:defRPr sz="3100">
                <a:solidFill>
                  <a:srgbClr val="FFFFFF"/>
                </a:solidFill>
                <a:latin typeface="Courier"/>
                <a:ea typeface="Courier"/>
                <a:cs typeface="Courier"/>
                <a:sym typeface="Courier"/>
              </a:defRPr>
            </a:pPr>
            <a:r>
              <a:t>$ terraform help</a:t>
            </a:r>
          </a:p>
          <a:p>
            <a:pPr>
              <a:lnSpc>
                <a:spcPct val="120000"/>
              </a:lnSpc>
              <a:spcBef>
                <a:spcPts val="0"/>
              </a:spcBef>
              <a:defRPr sz="3100">
                <a:solidFill>
                  <a:srgbClr val="FFFFFF"/>
                </a:solidFill>
                <a:latin typeface="Courier"/>
                <a:ea typeface="Courier"/>
                <a:cs typeface="Courier"/>
                <a:sym typeface="Courier"/>
              </a:defRPr>
            </a:pPr>
            <a:r>
              <a:t>Common commands:</a:t>
            </a:r>
          </a:p>
          <a:p>
            <a:pPr>
              <a:lnSpc>
                <a:spcPct val="120000"/>
              </a:lnSpc>
              <a:spcBef>
                <a:spcPts val="0"/>
              </a:spcBef>
              <a:defRPr sz="3100">
                <a:solidFill>
                  <a:srgbClr val="FFFFFF"/>
                </a:solidFill>
                <a:latin typeface="Courier"/>
                <a:ea typeface="Courier"/>
                <a:cs typeface="Courier"/>
                <a:sym typeface="Courier"/>
              </a:defRPr>
            </a:pPr>
            <a:r>
              <a:t>    apply              Builds or changes infrastructure</a:t>
            </a:r>
          </a:p>
          <a:p>
            <a:pPr>
              <a:lnSpc>
                <a:spcPct val="120000"/>
              </a:lnSpc>
              <a:spcBef>
                <a:spcPts val="0"/>
              </a:spcBef>
              <a:defRPr sz="3100">
                <a:solidFill>
                  <a:srgbClr val="FFFFFF"/>
                </a:solidFill>
                <a:latin typeface="Courier"/>
                <a:ea typeface="Courier"/>
                <a:cs typeface="Courier"/>
                <a:sym typeface="Courier"/>
              </a:defRPr>
            </a:pPr>
            <a:r>
              <a:t>    console            Interactive console for Terraform interpolations</a:t>
            </a:r>
          </a:p>
          <a:p>
            <a:pPr>
              <a:lnSpc>
                <a:spcPct val="120000"/>
              </a:lnSpc>
              <a:spcBef>
                <a:spcPts val="0"/>
              </a:spcBef>
              <a:defRPr sz="3100">
                <a:solidFill>
                  <a:srgbClr val="FFFFFF"/>
                </a:solidFill>
                <a:latin typeface="Courier"/>
                <a:ea typeface="Courier"/>
                <a:cs typeface="Courier"/>
                <a:sym typeface="Courier"/>
              </a:defRPr>
            </a:pPr>
            <a:r>
              <a:t>    destroy            Destroy Terraform-managed infrastructure</a:t>
            </a:r>
          </a:p>
          <a:p>
            <a:pPr>
              <a:lnSpc>
                <a:spcPct val="120000"/>
              </a:lnSpc>
              <a:spcBef>
                <a:spcPts val="0"/>
              </a:spcBef>
              <a:defRPr sz="3100">
                <a:solidFill>
                  <a:srgbClr val="FFFFFF"/>
                </a:solidFill>
                <a:latin typeface="Courier"/>
                <a:ea typeface="Courier"/>
                <a:cs typeface="Courier"/>
                <a:sym typeface="Courier"/>
              </a:defRPr>
            </a:pPr>
            <a:r>
              <a:t>    env                Workspace management</a:t>
            </a:r>
          </a:p>
          <a:p>
            <a:pPr>
              <a:lnSpc>
                <a:spcPct val="120000"/>
              </a:lnSpc>
              <a:spcBef>
                <a:spcPts val="0"/>
              </a:spcBef>
              <a:defRPr sz="3100">
                <a:solidFill>
                  <a:srgbClr val="FFFFFF"/>
                </a:solidFill>
                <a:latin typeface="Courier"/>
                <a:ea typeface="Courier"/>
                <a:cs typeface="Courier"/>
                <a:sym typeface="Courier"/>
              </a:defRPr>
            </a:pPr>
            <a:r>
              <a:t>    fmt                Rewrites config files to canonical format</a:t>
            </a:r>
          </a:p>
          <a:p>
            <a:pPr>
              <a:lnSpc>
                <a:spcPct val="120000"/>
              </a:lnSpc>
              <a:spcBef>
                <a:spcPts val="0"/>
              </a:spcBef>
              <a:defRPr sz="3100">
                <a:solidFill>
                  <a:srgbClr val="FFFFFF"/>
                </a:solidFill>
                <a:latin typeface="Courier"/>
                <a:ea typeface="Courier"/>
                <a:cs typeface="Courier"/>
                <a:sym typeface="Courier"/>
              </a:defRPr>
            </a:pPr>
            <a:r>
              <a:t>    get                Download and install modules for the configuration</a:t>
            </a:r>
          </a:p>
          <a:p>
            <a:pPr>
              <a:lnSpc>
                <a:spcPct val="120000"/>
              </a:lnSpc>
              <a:spcBef>
                <a:spcPts val="0"/>
              </a:spcBef>
              <a:defRPr sz="3100">
                <a:solidFill>
                  <a:srgbClr val="FFFFFF"/>
                </a:solidFill>
                <a:latin typeface="Courier"/>
                <a:ea typeface="Courier"/>
                <a:cs typeface="Courier"/>
                <a:sym typeface="Courier"/>
              </a:defRPr>
            </a:pPr>
            <a:r>
              <a:t>    graph              Create a visual graph of Terraform resources</a:t>
            </a:r>
          </a:p>
          <a:p>
            <a:pPr>
              <a:lnSpc>
                <a:spcPct val="120000"/>
              </a:lnSpc>
              <a:spcBef>
                <a:spcPts val="0"/>
              </a:spcBef>
              <a:defRPr sz="3100">
                <a:solidFill>
                  <a:srgbClr val="FFFFFF"/>
                </a:solidFill>
                <a:latin typeface="Courier"/>
                <a:ea typeface="Courier"/>
                <a:cs typeface="Courier"/>
                <a:sym typeface="Courier"/>
              </a:defRPr>
            </a:pPr>
            <a:r>
              <a:t>    import             Import existing infrastructure into Terraform</a:t>
            </a:r>
          </a:p>
          <a:p>
            <a:pPr>
              <a:lnSpc>
                <a:spcPct val="120000"/>
              </a:lnSpc>
              <a:spcBef>
                <a:spcPts val="0"/>
              </a:spcBef>
              <a:defRPr sz="3100">
                <a:solidFill>
                  <a:srgbClr val="FFFFFF"/>
                </a:solidFill>
                <a:latin typeface="Courier"/>
                <a:ea typeface="Courier"/>
                <a:cs typeface="Courier"/>
                <a:sym typeface="Courier"/>
              </a:defRPr>
            </a:pPr>
            <a:r>
              <a:t>    init               Initialize a Terraform working directory</a:t>
            </a:r>
          </a:p>
          <a:p>
            <a:pPr>
              <a:lnSpc>
                <a:spcPct val="120000"/>
              </a:lnSpc>
              <a:spcBef>
                <a:spcPts val="0"/>
              </a:spcBef>
              <a:defRPr sz="3100">
                <a:solidFill>
                  <a:srgbClr val="FFFFFF"/>
                </a:solidFill>
                <a:latin typeface="Courier"/>
                <a:ea typeface="Courier"/>
                <a:cs typeface="Courier"/>
                <a:sym typeface="Courier"/>
              </a:defRPr>
            </a:pPr>
            <a:r>
              <a:t>    output             Read an output from a state file</a:t>
            </a:r>
          </a:p>
          <a:p>
            <a:pPr>
              <a:lnSpc>
                <a:spcPct val="120000"/>
              </a:lnSpc>
              <a:spcBef>
                <a:spcPts val="0"/>
              </a:spcBef>
              <a:defRPr sz="3100">
                <a:solidFill>
                  <a:srgbClr val="FFFFFF"/>
                </a:solidFill>
                <a:latin typeface="Courier"/>
                <a:ea typeface="Courier"/>
                <a:cs typeface="Courier"/>
                <a:sym typeface="Courier"/>
              </a:defRPr>
            </a:pPr>
            <a:r>
              <a:t>    plan               Generate and show an execution plan</a:t>
            </a:r>
          </a:p>
          <a:p>
            <a:pPr>
              <a:lnSpc>
                <a:spcPct val="120000"/>
              </a:lnSpc>
              <a:spcBef>
                <a:spcPts val="0"/>
              </a:spcBef>
              <a:defRPr sz="3100">
                <a:solidFill>
                  <a:srgbClr val="FFFFFF"/>
                </a:solidFill>
                <a:latin typeface="Courier"/>
                <a:ea typeface="Courier"/>
                <a:cs typeface="Courier"/>
                <a:sym typeface="Courier"/>
              </a:defRPr>
            </a:pPr>
            <a:r>
              <a:t>    providers          Prints a tree of the providers used in the config</a:t>
            </a:r>
          </a:p>
          <a:p>
            <a:pPr>
              <a:lnSpc>
                <a:spcPct val="120000"/>
              </a:lnSpc>
              <a:spcBef>
                <a:spcPts val="0"/>
              </a:spcBef>
              <a:defRPr sz="3100">
                <a:solidFill>
                  <a:srgbClr val="FFFFFF"/>
                </a:solidFill>
                <a:latin typeface="Courier"/>
                <a:ea typeface="Courier"/>
                <a:cs typeface="Courier"/>
                <a:sym typeface="Courier"/>
              </a:defRPr>
            </a:pPr>
            <a:r>
              <a:t>    push               Upload this Terraform module to Atlas to run</a:t>
            </a:r>
          </a:p>
          <a:p>
            <a:pPr>
              <a:lnSpc>
                <a:spcPct val="120000"/>
              </a:lnSpc>
              <a:spcBef>
                <a:spcPts val="0"/>
              </a:spcBef>
              <a:defRPr sz="3100">
                <a:solidFill>
                  <a:srgbClr val="FFFFFF"/>
                </a:solidFill>
                <a:latin typeface="Courier"/>
                <a:ea typeface="Courier"/>
                <a:cs typeface="Courier"/>
                <a:sym typeface="Courier"/>
              </a:defRPr>
            </a:pPr>
            <a:r>
              <a:t>    refresh            Update local state file against real resources</a:t>
            </a:r>
          </a:p>
          <a:p>
            <a:pPr>
              <a:lnSpc>
                <a:spcPct val="120000"/>
              </a:lnSpc>
              <a:spcBef>
                <a:spcPts val="0"/>
              </a:spcBef>
              <a:defRPr sz="3100">
                <a:solidFill>
                  <a:srgbClr val="FFFFFF"/>
                </a:solidFill>
                <a:latin typeface="Courier"/>
                <a:ea typeface="Courier"/>
                <a:cs typeface="Courier"/>
                <a:sym typeface="Courier"/>
              </a:defRPr>
            </a:pPr>
            <a:r>
              <a:t>    show               Inspect Terraform state or plan</a:t>
            </a:r>
          </a:p>
          <a:p>
            <a:pPr>
              <a:lnSpc>
                <a:spcPct val="120000"/>
              </a:lnSpc>
              <a:spcBef>
                <a:spcPts val="0"/>
              </a:spcBef>
              <a:defRPr sz="3100">
                <a:solidFill>
                  <a:srgbClr val="FFFFFF"/>
                </a:solidFill>
                <a:latin typeface="Courier"/>
                <a:ea typeface="Courier"/>
                <a:cs typeface="Courier"/>
                <a:sym typeface="Courier"/>
              </a:defRPr>
            </a:pPr>
            <a:r>
              <a:t>    taint              Manually mark a resource for recreation</a:t>
            </a:r>
          </a:p>
        </p:txBody>
      </p:sp>
      <p:sp>
        <p:nvSpPr>
          <p:cNvPr id="551"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55" name="Initialize Your Project…"/>
          <p:cNvSpPr txBox="1"/>
          <p:nvPr>
            <p:ph type="body" idx="13"/>
          </p:nvPr>
        </p:nvSpPr>
        <p:spPr>
          <a:prstGeom prst="rect">
            <a:avLst/>
          </a:prstGeom>
        </p:spPr>
        <p:txBody>
          <a:bodyPr/>
          <a:lstStyle/>
          <a:p>
            <a:pPr>
              <a:defRPr>
                <a:solidFill>
                  <a:srgbClr val="FFFFFF"/>
                </a:solidFill>
              </a:defRPr>
            </a:pPr>
            <a:r>
              <a:t>Initialize Your Project</a:t>
            </a:r>
          </a:p>
          <a:p>
            <a:pPr>
              <a:defRPr>
                <a:solidFill>
                  <a:srgbClr val="B3BAC6"/>
                </a:solidFill>
              </a:defRPr>
            </a:pPr>
            <a:r>
              <a:t>Run the </a:t>
            </a:r>
            <a:r>
              <a:rPr>
                <a:latin typeface="Courier"/>
                <a:ea typeface="Courier"/>
                <a:cs typeface="Courier"/>
                <a:sym typeface="Courier"/>
              </a:rPr>
              <a:t>terraform init</a:t>
            </a:r>
            <a:r>
              <a:t> command to download the required providers.</a:t>
            </a:r>
          </a:p>
        </p:txBody>
      </p:sp>
      <p:sp>
        <p:nvSpPr>
          <p:cNvPr id="556"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8" name="Command: terraform plan"/>
          <p:cNvSpPr txBox="1"/>
          <p:nvPr>
            <p:ph type="title"/>
          </p:nvPr>
        </p:nvSpPr>
        <p:spPr>
          <a:prstGeom prst="rect">
            <a:avLst/>
          </a:prstGeom>
        </p:spPr>
        <p:txBody>
          <a:bodyPr/>
          <a:lstStyle/>
          <a:p>
            <a:pPr/>
            <a:r>
              <a:t>Command: </a:t>
            </a:r>
            <a:r>
              <a:rPr>
                <a:latin typeface="Courier"/>
                <a:ea typeface="Courier"/>
                <a:cs typeface="Courier"/>
                <a:sym typeface="Courier"/>
              </a:rPr>
              <a:t>terraform plan</a:t>
            </a:r>
          </a:p>
        </p:txBody>
      </p:sp>
      <p:sp>
        <p:nvSpPr>
          <p:cNvPr id="559" name="The plan shows you what will happen…"/>
          <p:cNvSpPr txBox="1"/>
          <p:nvPr>
            <p:ph type="body" idx="1"/>
          </p:nvPr>
        </p:nvSpPr>
        <p:spPr>
          <a:prstGeom prst="rect">
            <a:avLst/>
          </a:prstGeom>
        </p:spPr>
        <p:txBody>
          <a:bodyPr/>
          <a:lstStyle/>
          <a:p>
            <a:pPr/>
            <a:r>
              <a:t>The plan shows you what will happen</a:t>
            </a:r>
          </a:p>
          <a:p>
            <a:pPr/>
            <a:r>
              <a:t>You can save plans to guarantee what will happen</a:t>
            </a:r>
          </a:p>
          <a:p>
            <a:pPr/>
            <a:r>
              <a:t>Plans show reasons for certain actions (such as re-create)</a:t>
            </a:r>
          </a:p>
          <a:p>
            <a:pPr/>
            <a:r>
              <a:t>Prior to Terraform, users had to guess change ordering, parallelization, and rollout effect</a:t>
            </a:r>
          </a:p>
        </p:txBody>
      </p:sp>
      <p:sp>
        <p:nvSpPr>
          <p:cNvPr id="56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4" name="Command: terraform plan"/>
          <p:cNvSpPr txBox="1"/>
          <p:nvPr>
            <p:ph type="title"/>
          </p:nvPr>
        </p:nvSpPr>
        <p:spPr>
          <a:prstGeom prst="rect">
            <a:avLst/>
          </a:prstGeom>
        </p:spPr>
        <p:txBody>
          <a:bodyPr/>
          <a:lstStyle/>
          <a:p>
            <a:pPr/>
            <a:r>
              <a:t>Command: </a:t>
            </a:r>
            <a:r>
              <a:rPr>
                <a:latin typeface="Courier"/>
                <a:ea typeface="Courier"/>
                <a:cs typeface="Courier"/>
                <a:sym typeface="Courier"/>
              </a:rPr>
              <a:t>terraform plan</a:t>
            </a:r>
          </a:p>
        </p:txBody>
      </p:sp>
      <p:sp>
        <p:nvSpPr>
          <p:cNvPr id="565" name="+ resource will be created…"/>
          <p:cNvSpPr txBox="1"/>
          <p:nvPr>
            <p:ph type="body" sz="half" idx="1"/>
          </p:nvPr>
        </p:nvSpPr>
        <p:spPr>
          <a:xfrm>
            <a:off x="5048738" y="3671924"/>
            <a:ext cx="17096737" cy="7620001"/>
          </a:xfrm>
          <a:prstGeom prst="rect">
            <a:avLst/>
          </a:prstGeom>
        </p:spPr>
        <p:txBody>
          <a:bodyPr/>
          <a:lstStyle/>
          <a:p>
            <a:pPr/>
            <a:r>
              <a:rPr b="1" sz="8000">
                <a:solidFill>
                  <a:schemeClr val="accent2">
                    <a:hueOff val="-4844688"/>
                    <a:satOff val="-7914"/>
                    <a:lumOff val="-10466"/>
                  </a:schemeClr>
                </a:solidFill>
                <a:latin typeface="Courier"/>
                <a:ea typeface="Courier"/>
                <a:cs typeface="Courier"/>
                <a:sym typeface="Courier"/>
              </a:rPr>
              <a:t>  + </a:t>
            </a:r>
            <a:r>
              <a:t>resource will be created</a:t>
            </a:r>
          </a:p>
          <a:p>
            <a:pPr/>
            <a:r>
              <a:rPr b="1" sz="8000">
                <a:solidFill>
                  <a:schemeClr val="accent2">
                    <a:hueOff val="-4844688"/>
                    <a:satOff val="-7914"/>
                    <a:lumOff val="-10466"/>
                  </a:schemeClr>
                </a:solidFill>
                <a:latin typeface="Courier"/>
                <a:ea typeface="Courier"/>
                <a:cs typeface="Courier"/>
                <a:sym typeface="Courier"/>
              </a:rPr>
              <a:t>  </a:t>
            </a:r>
            <a:r>
              <a:rPr b="1" sz="8000">
                <a:solidFill>
                  <a:srgbClr val="D45954"/>
                </a:solidFill>
                <a:latin typeface="Courier"/>
                <a:ea typeface="Courier"/>
                <a:cs typeface="Courier"/>
                <a:sym typeface="Courier"/>
              </a:rPr>
              <a:t>- </a:t>
            </a:r>
            <a:r>
              <a:t>resource will be destroyed</a:t>
            </a:r>
          </a:p>
          <a:p>
            <a:pPr/>
            <a:r>
              <a:rPr b="1" sz="8000">
                <a:solidFill>
                  <a:schemeClr val="accent2">
                    <a:hueOff val="-4844688"/>
                    <a:satOff val="-7914"/>
                    <a:lumOff val="-10466"/>
                  </a:schemeClr>
                </a:solidFill>
                <a:latin typeface="Courier"/>
                <a:ea typeface="Courier"/>
                <a:cs typeface="Courier"/>
                <a:sym typeface="Courier"/>
              </a:rPr>
              <a:t>  </a:t>
            </a:r>
            <a:r>
              <a:rPr b="1" sz="8000">
                <a:solidFill>
                  <a:srgbClr val="E8A433"/>
                </a:solidFill>
                <a:latin typeface="Courier"/>
                <a:ea typeface="Courier"/>
                <a:cs typeface="Courier"/>
                <a:sym typeface="Courier"/>
              </a:rPr>
              <a:t>~ </a:t>
            </a:r>
            <a:r>
              <a:t>resource will be updated in-place</a:t>
            </a:r>
          </a:p>
          <a:p>
            <a:pPr/>
            <a:r>
              <a:rPr b="1" sz="8000">
                <a:solidFill>
                  <a:srgbClr val="E8A433"/>
                </a:solidFill>
                <a:latin typeface="Courier"/>
                <a:ea typeface="Courier"/>
                <a:cs typeface="Courier"/>
                <a:sym typeface="Courier"/>
              </a:rPr>
              <a:t>-/+ </a:t>
            </a:r>
            <a:r>
              <a:t>resources will be destroyed and re-created</a:t>
            </a:r>
          </a:p>
        </p:txBody>
      </p:sp>
      <p:sp>
        <p:nvSpPr>
          <p:cNvPr id="56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70" name="Run and View Plan…"/>
          <p:cNvSpPr txBox="1"/>
          <p:nvPr>
            <p:ph type="body" idx="13"/>
          </p:nvPr>
        </p:nvSpPr>
        <p:spPr>
          <a:prstGeom prst="rect">
            <a:avLst/>
          </a:prstGeom>
        </p:spPr>
        <p:txBody>
          <a:bodyPr/>
          <a:lstStyle/>
          <a:p>
            <a:pPr>
              <a:defRPr>
                <a:solidFill>
                  <a:srgbClr val="FFFFFF"/>
                </a:solidFill>
              </a:defRPr>
            </a:pPr>
            <a:r>
              <a:t>Run and View Plan</a:t>
            </a:r>
          </a:p>
          <a:p>
            <a:pPr>
              <a:defRPr>
                <a:solidFill>
                  <a:srgbClr val="B3BAC6"/>
                </a:solidFill>
              </a:defRPr>
            </a:pPr>
            <a:r>
              <a:t>Run </a:t>
            </a:r>
            <a:r>
              <a:rPr>
                <a:latin typeface="Courier"/>
                <a:ea typeface="Courier"/>
                <a:cs typeface="Courier"/>
                <a:sym typeface="Courier"/>
              </a:rPr>
              <a:t>terraform plan</a:t>
            </a:r>
            <a:r>
              <a:t> to see what will be created by the </a:t>
            </a:r>
            <a:r>
              <a:rPr>
                <a:latin typeface="Courier"/>
                <a:ea typeface="Courier"/>
                <a:cs typeface="Courier"/>
                <a:sym typeface="Courier"/>
              </a:rPr>
              <a:t>main.tf</a:t>
            </a:r>
            <a:r>
              <a:t> file from the previous section </a:t>
            </a:r>
          </a:p>
          <a:p>
            <a:pPr>
              <a:defRPr>
                <a:solidFill>
                  <a:srgbClr val="B3BAC6"/>
                </a:solidFill>
              </a:defRPr>
            </a:pPr>
            <a:r>
              <a:t>Leave the output on the screen for the instructor to see</a:t>
            </a:r>
          </a:p>
        </p:txBody>
      </p:sp>
      <p:sp>
        <p:nvSpPr>
          <p:cNvPr id="571"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5" name="&gt; terraform plan…"/>
          <p:cNvSpPr txBox="1"/>
          <p:nvPr>
            <p:ph type="body" idx="13"/>
          </p:nvPr>
        </p:nvSpPr>
        <p:spPr>
          <a:xfrm>
            <a:off x="5634672" y="1698656"/>
            <a:ext cx="17650044" cy="10952481"/>
          </a:xfrm>
          <a:prstGeom prst="rect">
            <a:avLst/>
          </a:prstGeom>
          <a:extLst>
            <a:ext uri="{C572A759-6A51-4108-AA02-DFA0A04FC94B}">
              <ma14:wrappingTextBoxFlag xmlns:ma14="http://schemas.microsoft.com/office/mac/drawingml/2011/main" val="1"/>
            </a:ext>
          </a:extLst>
        </p:spPr>
        <p:txBody>
          <a:bodyPr/>
          <a:lstStyle/>
          <a:p>
            <a:pPr>
              <a:lnSpc>
                <a:spcPct val="120000"/>
              </a:lnSpc>
              <a:spcBef>
                <a:spcPts val="0"/>
              </a:spcBef>
              <a:defRPr sz="4000">
                <a:solidFill>
                  <a:srgbClr val="FFFFFF"/>
                </a:solidFill>
                <a:latin typeface="Courier"/>
                <a:ea typeface="Courier"/>
                <a:cs typeface="Courier"/>
                <a:sym typeface="Courier"/>
              </a:defRPr>
            </a:pPr>
            <a:r>
              <a:t>&gt; terraform plan</a:t>
            </a:r>
          </a:p>
          <a:p>
            <a:pPr>
              <a:lnSpc>
                <a:spcPct val="120000"/>
              </a:lnSpc>
              <a:spcBef>
                <a:spcPts val="0"/>
              </a:spcBef>
              <a:defRPr sz="4000">
                <a:solidFill>
                  <a:srgbClr val="75DB3C"/>
                </a:solidFill>
                <a:latin typeface="Courier"/>
                <a:ea typeface="Courier"/>
                <a:cs typeface="Courier"/>
                <a:sym typeface="Courier"/>
              </a:defRPr>
            </a:pPr>
            <a:r>
              <a:t>  +</a:t>
            </a:r>
            <a:r>
              <a:rPr>
                <a:solidFill>
                  <a:srgbClr val="FFFFFF"/>
                </a:solidFill>
              </a:rPr>
              <a:t> resource "aws_instance" "web" {</a:t>
            </a:r>
            <a:endParaRPr>
              <a:solidFill>
                <a:srgbClr val="FFFFFF"/>
              </a:solidFill>
            </a:endParaRPr>
          </a:p>
          <a:p>
            <a:pPr>
              <a:lnSpc>
                <a:spcPct val="120000"/>
              </a:lnSpc>
              <a:spcBef>
                <a:spcPts val="0"/>
              </a:spcBef>
              <a:defRPr sz="4000">
                <a:solidFill>
                  <a:srgbClr val="75DB3C"/>
                </a:solidFill>
                <a:latin typeface="Courier"/>
                <a:ea typeface="Courier"/>
                <a:cs typeface="Courier"/>
                <a:sym typeface="Courier"/>
              </a:defRPr>
            </a:pPr>
            <a:r>
              <a:t>      +</a:t>
            </a:r>
            <a:r>
              <a:rPr>
                <a:solidFill>
                  <a:srgbClr val="FFFFFF"/>
                </a:solidFill>
              </a:rPr>
              <a:t> ami                    = "ami-0e63f50857fdc1f9f"</a:t>
            </a:r>
          </a:p>
          <a:p>
            <a:pPr>
              <a:lnSpc>
                <a:spcPct val="120000"/>
              </a:lnSpc>
              <a:spcBef>
                <a:spcPts val="0"/>
              </a:spcBef>
              <a:defRPr sz="4000">
                <a:solidFill>
                  <a:srgbClr val="75DB3C"/>
                </a:solidFill>
                <a:latin typeface="Courier"/>
                <a:ea typeface="Courier"/>
                <a:cs typeface="Courier"/>
                <a:sym typeface="Courier"/>
              </a:defRPr>
            </a:pPr>
            <a:r>
              <a:t>      +</a:t>
            </a:r>
            <a:r>
              <a:rPr>
                <a:solidFill>
                  <a:srgbClr val="FFFFFF"/>
                </a:solidFill>
              </a:rPr>
              <a:t> arn                    = (known after apply)</a:t>
            </a:r>
            <a:endParaRPr>
              <a:solidFill>
                <a:srgbClr val="FFFFFF"/>
              </a:solidFill>
            </a:endParaRPr>
          </a:p>
          <a:p>
            <a:pPr>
              <a:lnSpc>
                <a:spcPct val="120000"/>
              </a:lnSpc>
              <a:spcBef>
                <a:spcPts val="0"/>
              </a:spcBef>
              <a:defRPr sz="4000">
                <a:solidFill>
                  <a:srgbClr val="75DB3C"/>
                </a:solidFill>
                <a:latin typeface="Courier"/>
                <a:ea typeface="Courier"/>
                <a:cs typeface="Courier"/>
                <a:sym typeface="Courier"/>
              </a:defRPr>
            </a:pPr>
            <a:r>
              <a:t>      +</a:t>
            </a:r>
            <a:r>
              <a:rPr>
                <a:solidFill>
                  <a:srgbClr val="FFFFFF"/>
                </a:solidFill>
              </a:rPr>
              <a:t> availability_zone      = (known after apply)</a:t>
            </a:r>
            <a:endParaRPr>
              <a:solidFill>
                <a:srgbClr val="FFFFFF"/>
              </a:solidFill>
            </a:endParaRPr>
          </a:p>
          <a:p>
            <a:pPr>
              <a:lnSpc>
                <a:spcPct val="120000"/>
              </a:lnSpc>
              <a:spcBef>
                <a:spcPts val="0"/>
              </a:spcBef>
              <a:defRPr sz="4000">
                <a:solidFill>
                  <a:srgbClr val="75DB3C"/>
                </a:solidFill>
                <a:latin typeface="Courier"/>
                <a:ea typeface="Courier"/>
                <a:cs typeface="Courier"/>
                <a:sym typeface="Courier"/>
              </a:defRPr>
            </a:pPr>
            <a:r>
              <a:t>      +</a:t>
            </a:r>
            <a:r>
              <a:rPr>
                <a:solidFill>
                  <a:srgbClr val="FFFFFF"/>
                </a:solidFill>
              </a:rPr>
              <a:t> cpu_core_count         = (known after apply)</a:t>
            </a:r>
            <a:endParaRPr>
              <a:solidFill>
                <a:srgbClr val="FFFFFF"/>
              </a:solidFill>
            </a:endParaRPr>
          </a:p>
          <a:p>
            <a:pPr>
              <a:lnSpc>
                <a:spcPct val="120000"/>
              </a:lnSpc>
              <a:spcBef>
                <a:spcPts val="0"/>
              </a:spcBef>
              <a:defRPr sz="4000">
                <a:solidFill>
                  <a:srgbClr val="75DB3C"/>
                </a:solidFill>
                <a:latin typeface="Courier"/>
                <a:ea typeface="Courier"/>
                <a:cs typeface="Courier"/>
                <a:sym typeface="Courier"/>
              </a:defRPr>
            </a:pPr>
            <a:r>
              <a:t>      +</a:t>
            </a:r>
            <a:r>
              <a:rPr>
                <a:solidFill>
                  <a:srgbClr val="FFFFFF"/>
                </a:solidFill>
              </a:rPr>
              <a:t> get_password_data      = false</a:t>
            </a:r>
            <a:endParaRPr>
              <a:solidFill>
                <a:srgbClr val="FFFFFF"/>
              </a:solidFill>
            </a:endParaRPr>
          </a:p>
          <a:p>
            <a:pPr>
              <a:lnSpc>
                <a:spcPct val="120000"/>
              </a:lnSpc>
              <a:spcBef>
                <a:spcPts val="0"/>
              </a:spcBef>
              <a:defRPr sz="4000">
                <a:solidFill>
                  <a:srgbClr val="75DB3C"/>
                </a:solidFill>
                <a:latin typeface="Courier"/>
                <a:ea typeface="Courier"/>
                <a:cs typeface="Courier"/>
                <a:sym typeface="Courier"/>
              </a:defRPr>
            </a:pPr>
            <a:r>
              <a:t>      +</a:t>
            </a:r>
            <a:r>
              <a:rPr>
                <a:solidFill>
                  <a:srgbClr val="FFFFFF"/>
                </a:solidFill>
              </a:rPr>
              <a:t> instance_type          = "t2.micro"</a:t>
            </a:r>
            <a:endParaRPr>
              <a:solidFill>
                <a:srgbClr val="FFFFFF"/>
              </a:solidFill>
            </a:endParaRPr>
          </a:p>
          <a:p>
            <a:pPr>
              <a:lnSpc>
                <a:spcPct val="120000"/>
              </a:lnSpc>
              <a:spcBef>
                <a:spcPts val="0"/>
              </a:spcBef>
              <a:defRPr sz="4000">
                <a:solidFill>
                  <a:srgbClr val="75DB3C"/>
                </a:solidFill>
                <a:latin typeface="Courier"/>
                <a:ea typeface="Courier"/>
                <a:cs typeface="Courier"/>
                <a:sym typeface="Courier"/>
              </a:defRPr>
            </a:pPr>
            <a:r>
              <a:t>      +</a:t>
            </a:r>
            <a:r>
              <a:rPr>
                <a:solidFill>
                  <a:srgbClr val="FFFFFF"/>
                </a:solidFill>
              </a:rPr>
              <a:t> placement_group        = (known after apply)</a:t>
            </a:r>
            <a:endParaRPr>
              <a:solidFill>
                <a:srgbClr val="FFFFFF"/>
              </a:solidFill>
            </a:endParaRPr>
          </a:p>
          <a:p>
            <a:pPr>
              <a:lnSpc>
                <a:spcPct val="120000"/>
              </a:lnSpc>
              <a:spcBef>
                <a:spcPts val="0"/>
              </a:spcBef>
              <a:defRPr sz="4000">
                <a:solidFill>
                  <a:srgbClr val="75DB3C"/>
                </a:solidFill>
                <a:latin typeface="Courier"/>
                <a:ea typeface="Courier"/>
                <a:cs typeface="Courier"/>
                <a:sym typeface="Courier"/>
              </a:defRPr>
            </a:pPr>
            <a:r>
              <a:t>      +</a:t>
            </a:r>
            <a:r>
              <a:rPr>
                <a:solidFill>
                  <a:srgbClr val="FFFFFF"/>
                </a:solidFill>
              </a:rPr>
              <a:t> private_ip             = (known after apply)</a:t>
            </a:r>
            <a:endParaRPr>
              <a:solidFill>
                <a:srgbClr val="FFFFFF"/>
              </a:solidFill>
            </a:endParaRPr>
          </a:p>
          <a:p>
            <a:pPr>
              <a:lnSpc>
                <a:spcPct val="120000"/>
              </a:lnSpc>
              <a:spcBef>
                <a:spcPts val="0"/>
              </a:spcBef>
              <a:defRPr sz="4000">
                <a:solidFill>
                  <a:srgbClr val="75DB3C"/>
                </a:solidFill>
                <a:latin typeface="Courier"/>
                <a:ea typeface="Courier"/>
                <a:cs typeface="Courier"/>
                <a:sym typeface="Courier"/>
              </a:defRPr>
            </a:pPr>
            <a:r>
              <a:t>      +</a:t>
            </a:r>
            <a:r>
              <a:rPr>
                <a:solidFill>
                  <a:srgbClr val="FFFFFF"/>
                </a:solidFill>
              </a:rPr>
              <a:t> public_dns             = (known after apply)</a:t>
            </a:r>
            <a:endParaRPr>
              <a:solidFill>
                <a:srgbClr val="FFFFFF"/>
              </a:solidFill>
            </a:endParaRPr>
          </a:p>
          <a:p>
            <a:pPr>
              <a:lnSpc>
                <a:spcPct val="120000"/>
              </a:lnSpc>
              <a:spcBef>
                <a:spcPts val="0"/>
              </a:spcBef>
              <a:defRPr sz="4000">
                <a:solidFill>
                  <a:srgbClr val="75DB3C"/>
                </a:solidFill>
                <a:latin typeface="Courier"/>
                <a:ea typeface="Courier"/>
                <a:cs typeface="Courier"/>
                <a:sym typeface="Courier"/>
              </a:defRPr>
            </a:pPr>
            <a:r>
              <a:t>      +</a:t>
            </a:r>
            <a:r>
              <a:rPr>
                <a:solidFill>
                  <a:srgbClr val="FFFFFF"/>
                </a:solidFill>
              </a:rPr>
              <a:t> public_ip              = (known after apply)</a:t>
            </a:r>
            <a:endParaRPr>
              <a:solidFill>
                <a:srgbClr val="FFFFFF"/>
              </a:solidFill>
            </a:endParaRPr>
          </a:p>
          <a:p>
            <a:pPr>
              <a:lnSpc>
                <a:spcPct val="120000"/>
              </a:lnSpc>
              <a:spcBef>
                <a:spcPts val="0"/>
              </a:spcBef>
              <a:defRPr sz="4000">
                <a:solidFill>
                  <a:srgbClr val="75DB3C"/>
                </a:solidFill>
                <a:latin typeface="Courier"/>
                <a:ea typeface="Courier"/>
                <a:cs typeface="Courier"/>
                <a:sym typeface="Courier"/>
              </a:defRPr>
            </a:pPr>
            <a:r>
              <a:t>      +</a:t>
            </a:r>
            <a:r>
              <a:rPr>
                <a:solidFill>
                  <a:srgbClr val="FFFFFF"/>
                </a:solidFill>
              </a:rPr>
              <a:t> security_groups        = (known after apply)</a:t>
            </a:r>
            <a:endParaRPr>
              <a:solidFill>
                <a:srgbClr val="FFFFFF"/>
              </a:solidFill>
            </a:endParaRPr>
          </a:p>
          <a:p>
            <a:pPr>
              <a:lnSpc>
                <a:spcPct val="120000"/>
              </a:lnSpc>
              <a:spcBef>
                <a:spcPts val="0"/>
              </a:spcBef>
              <a:defRPr sz="4000">
                <a:solidFill>
                  <a:srgbClr val="FFFFFF"/>
                </a:solidFill>
                <a:latin typeface="Courier"/>
                <a:ea typeface="Courier"/>
                <a:cs typeface="Courier"/>
                <a:sym typeface="Courier"/>
              </a:defRPr>
            </a:pPr>
            <a:r>
              <a:t># ...</a:t>
            </a:r>
          </a:p>
          <a:p>
            <a:pPr>
              <a:lnSpc>
                <a:spcPct val="120000"/>
              </a:lnSpc>
              <a:spcBef>
                <a:spcPts val="0"/>
              </a:spcBef>
              <a:defRPr sz="4000">
                <a:solidFill>
                  <a:srgbClr val="FFFFFF"/>
                </a:solidFill>
                <a:latin typeface="Courier"/>
                <a:ea typeface="Courier"/>
                <a:cs typeface="Courier"/>
                <a:sym typeface="Courier"/>
              </a:defRPr>
            </a:pPr>
            <a:r>
              <a:rPr b="1"/>
              <a:t>Plan</a:t>
            </a:r>
            <a:r>
              <a:t>: 1 to add, 0 to change, 0 to destroy.</a:t>
            </a:r>
          </a:p>
        </p:txBody>
      </p:sp>
      <p:sp>
        <p:nvSpPr>
          <p:cNvPr id="57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0" name="Command: terraform apply"/>
          <p:cNvSpPr txBox="1"/>
          <p:nvPr>
            <p:ph type="title"/>
          </p:nvPr>
        </p:nvSpPr>
        <p:spPr>
          <a:prstGeom prst="rect">
            <a:avLst/>
          </a:prstGeom>
        </p:spPr>
        <p:txBody>
          <a:bodyPr/>
          <a:lstStyle/>
          <a:p>
            <a:pPr/>
            <a:r>
              <a:t>Command: </a:t>
            </a:r>
            <a:r>
              <a:rPr>
                <a:latin typeface="Courier"/>
                <a:ea typeface="Courier"/>
                <a:cs typeface="Courier"/>
                <a:sym typeface="Courier"/>
              </a:rPr>
              <a:t>terraform apply</a:t>
            </a:r>
          </a:p>
        </p:txBody>
      </p:sp>
      <p:sp>
        <p:nvSpPr>
          <p:cNvPr id="581" name="Executes changes in order based on the resource graph…"/>
          <p:cNvSpPr txBox="1"/>
          <p:nvPr>
            <p:ph type="body" idx="1"/>
          </p:nvPr>
        </p:nvSpPr>
        <p:spPr>
          <a:prstGeom prst="rect">
            <a:avLst/>
          </a:prstGeom>
        </p:spPr>
        <p:txBody>
          <a:bodyPr/>
          <a:lstStyle/>
          <a:p>
            <a:pPr/>
            <a:r>
              <a:t>Executes changes in order based on the resource graph</a:t>
            </a:r>
          </a:p>
          <a:p>
            <a:pPr/>
            <a:r>
              <a:t>Parallelizes changes when possible</a:t>
            </a:r>
          </a:p>
          <a:p>
            <a:pPr/>
            <a:r>
              <a:t>Handles and recovers transient errors</a:t>
            </a:r>
          </a:p>
          <a:p>
            <a:pPr/>
            <a:r>
              <a:t>Runs </a:t>
            </a:r>
            <a:r>
              <a:rPr>
                <a:latin typeface="Courier"/>
                <a:ea typeface="Courier"/>
                <a:cs typeface="Courier"/>
                <a:sym typeface="Courier"/>
              </a:rPr>
              <a:t>plan</a:t>
            </a:r>
            <a:r>
              <a:t> first unless given a serialized plan file</a:t>
            </a:r>
          </a:p>
        </p:txBody>
      </p:sp>
      <p:sp>
        <p:nvSpPr>
          <p:cNvPr id="58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6" name="Command: terraform apply"/>
          <p:cNvSpPr txBox="1"/>
          <p:nvPr>
            <p:ph type="title"/>
          </p:nvPr>
        </p:nvSpPr>
        <p:spPr>
          <a:prstGeom prst="rect">
            <a:avLst/>
          </a:prstGeom>
        </p:spPr>
        <p:txBody>
          <a:bodyPr/>
          <a:lstStyle/>
          <a:p>
            <a:pPr/>
            <a:r>
              <a:t>Command: </a:t>
            </a:r>
            <a:r>
              <a:rPr>
                <a:latin typeface="Courier"/>
                <a:ea typeface="Courier"/>
                <a:cs typeface="Courier"/>
                <a:sym typeface="Courier"/>
              </a:rPr>
              <a:t>terraform apply</a:t>
            </a:r>
          </a:p>
        </p:txBody>
      </p:sp>
      <p:sp>
        <p:nvSpPr>
          <p:cNvPr id="587" name="Updates existing resources when updates are allowed…"/>
          <p:cNvSpPr txBox="1"/>
          <p:nvPr>
            <p:ph type="body" idx="1"/>
          </p:nvPr>
        </p:nvSpPr>
        <p:spPr>
          <a:prstGeom prst="rect">
            <a:avLst/>
          </a:prstGeom>
        </p:spPr>
        <p:txBody>
          <a:bodyPr/>
          <a:lstStyle/>
          <a:p>
            <a:pPr/>
            <a:r>
              <a:t>Updates existing resources when updates are allowed</a:t>
            </a:r>
          </a:p>
          <a:p>
            <a:pPr/>
            <a:r>
              <a:t>Re-creates existing resources when updates are not allowed</a:t>
            </a:r>
          </a:p>
        </p:txBody>
      </p:sp>
      <p:sp>
        <p:nvSpPr>
          <p:cNvPr id="58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Introduction"/>
          <p:cNvSpPr txBox="1"/>
          <p:nvPr>
            <p:ph type="title"/>
          </p:nvPr>
        </p:nvSpPr>
        <p:spPr>
          <a:prstGeom prst="rect">
            <a:avLst/>
          </a:prstGeom>
        </p:spPr>
        <p:txBody>
          <a:bodyPr/>
          <a:lstStyle/>
          <a:p>
            <a:pPr/>
            <a:r>
              <a:t>Introduction</a:t>
            </a:r>
          </a:p>
        </p:txBody>
      </p:sp>
      <p:sp>
        <p:nvSpPr>
          <p:cNvPr id="243" name="Slide Number"/>
          <p:cNvSpPr txBox="1"/>
          <p:nvPr>
            <p:ph type="sldNum" sz="quarter" idx="2"/>
          </p:nvPr>
        </p:nvSpPr>
        <p:spPr>
          <a:xfrm>
            <a:off x="12043742" y="13081000"/>
            <a:ext cx="28381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92" name="Apply the Configuration…"/>
          <p:cNvSpPr txBox="1"/>
          <p:nvPr>
            <p:ph type="body" idx="13"/>
          </p:nvPr>
        </p:nvSpPr>
        <p:spPr>
          <a:prstGeom prst="rect">
            <a:avLst/>
          </a:prstGeom>
        </p:spPr>
        <p:txBody>
          <a:bodyPr/>
          <a:lstStyle/>
          <a:p>
            <a:pPr>
              <a:defRPr>
                <a:solidFill>
                  <a:srgbClr val="FFFFFF"/>
                </a:solidFill>
              </a:defRPr>
            </a:pPr>
            <a:r>
              <a:t>Apply the Configuration</a:t>
            </a:r>
          </a:p>
          <a:p>
            <a:pPr>
              <a:defRPr>
                <a:solidFill>
                  <a:srgbClr val="B3BAC6"/>
                </a:solidFill>
              </a:defRPr>
            </a:pPr>
            <a:r>
              <a:t>Run </a:t>
            </a:r>
            <a:r>
              <a:rPr>
                <a:latin typeface="Courier"/>
                <a:ea typeface="Courier"/>
                <a:cs typeface="Courier"/>
                <a:sym typeface="Courier"/>
              </a:rPr>
              <a:t>terraform apply</a:t>
            </a:r>
            <a:r>
              <a:t> on the Terraform files created in the previous section. This will create real resources in AWS.</a:t>
            </a:r>
          </a:p>
        </p:txBody>
      </p:sp>
      <p:sp>
        <p:nvSpPr>
          <p:cNvPr id="593"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5" name="&gt; terraform apply…"/>
          <p:cNvSpPr txBox="1"/>
          <p:nvPr>
            <p:ph type="body" idx="13"/>
          </p:nvPr>
        </p:nvSpPr>
        <p:spPr>
          <a:xfrm>
            <a:off x="5634672" y="1698656"/>
            <a:ext cx="17650044" cy="11587481"/>
          </a:xfrm>
          <a:prstGeom prst="rect">
            <a:avLst/>
          </a:prstGeom>
          <a:extLst>
            <a:ext uri="{C572A759-6A51-4108-AA02-DFA0A04FC94B}">
              <ma14:wrappingTextBoxFlag xmlns:ma14="http://schemas.microsoft.com/office/mac/drawingml/2011/main" val="1"/>
            </a:ext>
          </a:extLst>
        </p:spPr>
        <p:txBody>
          <a:bodyPr/>
          <a:lstStyle/>
          <a:p>
            <a:pPr>
              <a:lnSpc>
                <a:spcPct val="120000"/>
              </a:lnSpc>
              <a:spcBef>
                <a:spcPts val="0"/>
              </a:spcBef>
              <a:defRPr sz="3200">
                <a:solidFill>
                  <a:srgbClr val="FFFFFF"/>
                </a:solidFill>
                <a:latin typeface="Courier"/>
                <a:ea typeface="Courier"/>
                <a:cs typeface="Courier"/>
                <a:sym typeface="Courier"/>
              </a:defRPr>
            </a:pPr>
            <a:r>
              <a:t>&gt; terraform apply</a:t>
            </a:r>
          </a:p>
          <a:p>
            <a:pPr>
              <a:lnSpc>
                <a:spcPct val="120000"/>
              </a:lnSpc>
              <a:spcBef>
                <a:spcPts val="0"/>
              </a:spcBef>
              <a:defRPr sz="3200">
                <a:solidFill>
                  <a:srgbClr val="FFFFFF"/>
                </a:solidFill>
                <a:latin typeface="Courier"/>
                <a:ea typeface="Courier"/>
                <a:cs typeface="Courier"/>
                <a:sym typeface="Courier"/>
              </a:defRPr>
            </a:pPr>
          </a:p>
          <a:p>
            <a:pPr>
              <a:lnSpc>
                <a:spcPct val="120000"/>
              </a:lnSpc>
              <a:spcBef>
                <a:spcPts val="0"/>
              </a:spcBef>
              <a:defRPr sz="3200">
                <a:solidFill>
                  <a:srgbClr val="FFFFFF"/>
                </a:solidFill>
                <a:latin typeface="Courier"/>
                <a:ea typeface="Courier"/>
                <a:cs typeface="Courier"/>
                <a:sym typeface="Courier"/>
              </a:defRPr>
            </a:pPr>
            <a:r>
              <a:t># ...</a:t>
            </a:r>
          </a:p>
          <a:p>
            <a:pPr>
              <a:lnSpc>
                <a:spcPct val="120000"/>
              </a:lnSpc>
              <a:spcBef>
                <a:spcPts val="0"/>
              </a:spcBef>
              <a:defRPr sz="3200">
                <a:solidFill>
                  <a:srgbClr val="FFFFFF"/>
                </a:solidFill>
                <a:latin typeface="Courier"/>
                <a:ea typeface="Courier"/>
                <a:cs typeface="Courier"/>
                <a:sym typeface="Courier"/>
              </a:defRPr>
            </a:pPr>
          </a:p>
          <a:p>
            <a:pPr>
              <a:lnSpc>
                <a:spcPct val="120000"/>
              </a:lnSpc>
              <a:spcBef>
                <a:spcPts val="0"/>
              </a:spcBef>
              <a:defRPr sz="3200">
                <a:solidFill>
                  <a:srgbClr val="FFFFFF"/>
                </a:solidFill>
                <a:latin typeface="Courier"/>
                <a:ea typeface="Courier"/>
                <a:cs typeface="Courier"/>
                <a:sym typeface="Courier"/>
              </a:defRPr>
            </a:pPr>
            <a:r>
              <a:rPr b="1"/>
              <a:t>Plan</a:t>
            </a:r>
            <a:r>
              <a:t>: 1 to add, 0 to change, 0 to destroy.</a:t>
            </a:r>
          </a:p>
          <a:p>
            <a:pPr>
              <a:lnSpc>
                <a:spcPct val="120000"/>
              </a:lnSpc>
              <a:spcBef>
                <a:spcPts val="0"/>
              </a:spcBef>
              <a:defRPr sz="3200">
                <a:solidFill>
                  <a:srgbClr val="FFFFFF"/>
                </a:solidFill>
                <a:latin typeface="Courier"/>
                <a:ea typeface="Courier"/>
                <a:cs typeface="Courier"/>
                <a:sym typeface="Courier"/>
              </a:defRPr>
            </a:pPr>
          </a:p>
          <a:p>
            <a:pPr>
              <a:lnSpc>
                <a:spcPct val="120000"/>
              </a:lnSpc>
              <a:spcBef>
                <a:spcPts val="0"/>
              </a:spcBef>
              <a:defRPr sz="3200">
                <a:solidFill>
                  <a:srgbClr val="FFFFFF"/>
                </a:solidFill>
                <a:latin typeface="Courier"/>
                <a:ea typeface="Courier"/>
                <a:cs typeface="Courier"/>
                <a:sym typeface="Courier"/>
              </a:defRPr>
            </a:pPr>
            <a:r>
              <a:t>Do you want to perform these actions?</a:t>
            </a:r>
          </a:p>
          <a:p>
            <a:pPr>
              <a:lnSpc>
                <a:spcPct val="120000"/>
              </a:lnSpc>
              <a:spcBef>
                <a:spcPts val="0"/>
              </a:spcBef>
              <a:defRPr sz="3200">
                <a:solidFill>
                  <a:srgbClr val="FFFFFF"/>
                </a:solidFill>
                <a:latin typeface="Courier"/>
                <a:ea typeface="Courier"/>
                <a:cs typeface="Courier"/>
                <a:sym typeface="Courier"/>
              </a:defRPr>
            </a:pPr>
            <a:r>
              <a:t>  Terraform will perform the actions described above.</a:t>
            </a:r>
          </a:p>
          <a:p>
            <a:pPr>
              <a:lnSpc>
                <a:spcPct val="120000"/>
              </a:lnSpc>
              <a:spcBef>
                <a:spcPts val="0"/>
              </a:spcBef>
              <a:defRPr sz="3200">
                <a:solidFill>
                  <a:srgbClr val="FFFFFF"/>
                </a:solidFill>
                <a:latin typeface="Courier"/>
                <a:ea typeface="Courier"/>
                <a:cs typeface="Courier"/>
                <a:sym typeface="Courier"/>
              </a:defRPr>
            </a:pPr>
            <a:r>
              <a:t>  Only 'yes' will be accepted to approve.</a:t>
            </a:r>
          </a:p>
          <a:p>
            <a:pPr>
              <a:lnSpc>
                <a:spcPct val="120000"/>
              </a:lnSpc>
              <a:spcBef>
                <a:spcPts val="0"/>
              </a:spcBef>
              <a:defRPr sz="3200">
                <a:solidFill>
                  <a:srgbClr val="FFFFFF"/>
                </a:solidFill>
                <a:latin typeface="Courier"/>
                <a:ea typeface="Courier"/>
                <a:cs typeface="Courier"/>
                <a:sym typeface="Courier"/>
              </a:defRPr>
            </a:pPr>
          </a:p>
          <a:p>
            <a:pPr>
              <a:lnSpc>
                <a:spcPct val="120000"/>
              </a:lnSpc>
              <a:spcBef>
                <a:spcPts val="0"/>
              </a:spcBef>
              <a:defRPr sz="3200">
                <a:solidFill>
                  <a:srgbClr val="FFFFFF"/>
                </a:solidFill>
                <a:latin typeface="Courier"/>
                <a:ea typeface="Courier"/>
                <a:cs typeface="Courier"/>
                <a:sym typeface="Courier"/>
              </a:defRPr>
            </a:pPr>
            <a:r>
              <a:t>  Enter a value: </a:t>
            </a:r>
            <a:r>
              <a:rPr b="1"/>
              <a:t>yes</a:t>
            </a:r>
          </a:p>
          <a:p>
            <a:pPr>
              <a:lnSpc>
                <a:spcPct val="120000"/>
              </a:lnSpc>
              <a:spcBef>
                <a:spcPts val="0"/>
              </a:spcBef>
              <a:defRPr sz="3200">
                <a:solidFill>
                  <a:srgbClr val="FFFFFF"/>
                </a:solidFill>
                <a:latin typeface="Courier"/>
                <a:ea typeface="Courier"/>
                <a:cs typeface="Courier"/>
                <a:sym typeface="Courier"/>
              </a:defRPr>
            </a:pPr>
          </a:p>
          <a:p>
            <a:pPr>
              <a:lnSpc>
                <a:spcPct val="120000"/>
              </a:lnSpc>
              <a:spcBef>
                <a:spcPts val="0"/>
              </a:spcBef>
              <a:defRPr sz="3200">
                <a:solidFill>
                  <a:srgbClr val="FFFFFF"/>
                </a:solidFill>
                <a:latin typeface="Courier"/>
                <a:ea typeface="Courier"/>
                <a:cs typeface="Courier"/>
                <a:sym typeface="Courier"/>
              </a:defRPr>
            </a:pPr>
            <a:r>
              <a:t>aws_instance.web: Creating...</a:t>
            </a:r>
          </a:p>
          <a:p>
            <a:pPr>
              <a:lnSpc>
                <a:spcPct val="120000"/>
              </a:lnSpc>
              <a:spcBef>
                <a:spcPts val="0"/>
              </a:spcBef>
              <a:defRPr sz="3200">
                <a:solidFill>
                  <a:srgbClr val="FFFFFF"/>
                </a:solidFill>
                <a:latin typeface="Courier"/>
                <a:ea typeface="Courier"/>
                <a:cs typeface="Courier"/>
                <a:sym typeface="Courier"/>
              </a:defRPr>
            </a:pPr>
            <a:r>
              <a:t>aws_instance.web: Still creating... [10s elapsed]</a:t>
            </a:r>
          </a:p>
          <a:p>
            <a:pPr>
              <a:lnSpc>
                <a:spcPct val="120000"/>
              </a:lnSpc>
              <a:spcBef>
                <a:spcPts val="0"/>
              </a:spcBef>
              <a:defRPr sz="3200">
                <a:solidFill>
                  <a:srgbClr val="FFFFFF"/>
                </a:solidFill>
                <a:latin typeface="Courier"/>
                <a:ea typeface="Courier"/>
                <a:cs typeface="Courier"/>
                <a:sym typeface="Courier"/>
              </a:defRPr>
            </a:pPr>
            <a:r>
              <a:t>aws_instance.web: Still creating... [20s elapsed]</a:t>
            </a:r>
          </a:p>
          <a:p>
            <a:pPr>
              <a:lnSpc>
                <a:spcPct val="120000"/>
              </a:lnSpc>
              <a:spcBef>
                <a:spcPts val="0"/>
              </a:spcBef>
              <a:defRPr sz="3200">
                <a:solidFill>
                  <a:srgbClr val="FFFFFF"/>
                </a:solidFill>
                <a:latin typeface="Courier"/>
                <a:ea typeface="Courier"/>
                <a:cs typeface="Courier"/>
                <a:sym typeface="Courier"/>
              </a:defRPr>
            </a:pPr>
            <a:r>
              <a:t>aws_instance.web: Still creating... [30s elapsed]</a:t>
            </a:r>
          </a:p>
          <a:p>
            <a:pPr>
              <a:lnSpc>
                <a:spcPct val="120000"/>
              </a:lnSpc>
              <a:spcBef>
                <a:spcPts val="0"/>
              </a:spcBef>
              <a:defRPr sz="3200">
                <a:solidFill>
                  <a:srgbClr val="FFFFFF"/>
                </a:solidFill>
                <a:latin typeface="Courier"/>
                <a:ea typeface="Courier"/>
                <a:cs typeface="Courier"/>
                <a:sym typeface="Courier"/>
              </a:defRPr>
            </a:pPr>
            <a:r>
              <a:t>aws_instance.web: Creation complete after 31s [id=i-0b8bf14603ebdc264]</a:t>
            </a:r>
          </a:p>
          <a:p>
            <a:pPr>
              <a:lnSpc>
                <a:spcPct val="120000"/>
              </a:lnSpc>
              <a:spcBef>
                <a:spcPts val="0"/>
              </a:spcBef>
              <a:defRPr sz="3200">
                <a:solidFill>
                  <a:srgbClr val="FFFFFF"/>
                </a:solidFill>
                <a:latin typeface="Courier"/>
                <a:ea typeface="Courier"/>
                <a:cs typeface="Courier"/>
                <a:sym typeface="Courier"/>
              </a:defRPr>
            </a:pPr>
          </a:p>
          <a:p>
            <a:pPr>
              <a:lnSpc>
                <a:spcPct val="120000"/>
              </a:lnSpc>
              <a:spcBef>
                <a:spcPts val="0"/>
              </a:spcBef>
              <a:defRPr sz="3200">
                <a:solidFill>
                  <a:srgbClr val="5EB440"/>
                </a:solidFill>
                <a:latin typeface="Courier"/>
                <a:ea typeface="Courier"/>
                <a:cs typeface="Courier"/>
                <a:sym typeface="Courier"/>
              </a:defRPr>
            </a:pPr>
            <a:r>
              <a:t>Apply complete! Resources: 1 added, 0 changed, 0 destroyed.</a:t>
            </a:r>
          </a:p>
        </p:txBody>
      </p:sp>
      <p:sp>
        <p:nvSpPr>
          <p:cNvPr id="59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0" name="Command: terraform show"/>
          <p:cNvSpPr txBox="1"/>
          <p:nvPr>
            <p:ph type="title"/>
          </p:nvPr>
        </p:nvSpPr>
        <p:spPr>
          <a:prstGeom prst="rect">
            <a:avLst/>
          </a:prstGeom>
        </p:spPr>
        <p:txBody>
          <a:bodyPr/>
          <a:lstStyle/>
          <a:p>
            <a:pPr/>
            <a:r>
              <a:t>Command: </a:t>
            </a:r>
            <a:r>
              <a:rPr>
                <a:latin typeface="Courier"/>
                <a:ea typeface="Courier"/>
                <a:cs typeface="Courier"/>
                <a:sym typeface="Courier"/>
              </a:rPr>
              <a:t>terraform show</a:t>
            </a:r>
          </a:p>
        </p:txBody>
      </p:sp>
      <p:sp>
        <p:nvSpPr>
          <p:cNvPr id="601" name="Displays human-friendly state…"/>
          <p:cNvSpPr txBox="1"/>
          <p:nvPr>
            <p:ph type="body" idx="1"/>
          </p:nvPr>
        </p:nvSpPr>
        <p:spPr>
          <a:prstGeom prst="rect">
            <a:avLst/>
          </a:prstGeom>
        </p:spPr>
        <p:txBody>
          <a:bodyPr/>
          <a:lstStyle/>
          <a:p>
            <a:pPr/>
            <a:r>
              <a:t>Displays human-friendly state</a:t>
            </a:r>
          </a:p>
          <a:p>
            <a:pPr/>
            <a:r>
              <a:t>Can be used to get on-the-fly information</a:t>
            </a:r>
          </a:p>
        </p:txBody>
      </p:sp>
      <p:sp>
        <p:nvSpPr>
          <p:cNvPr id="60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604" name="Show Details…"/>
          <p:cNvSpPr txBox="1"/>
          <p:nvPr>
            <p:ph type="body" idx="13"/>
          </p:nvPr>
        </p:nvSpPr>
        <p:spPr>
          <a:prstGeom prst="rect">
            <a:avLst/>
          </a:prstGeom>
        </p:spPr>
        <p:txBody>
          <a:bodyPr/>
          <a:lstStyle/>
          <a:p>
            <a:pPr>
              <a:defRPr>
                <a:solidFill>
                  <a:srgbClr val="FFFFFF"/>
                </a:solidFill>
              </a:defRPr>
            </a:pPr>
            <a:r>
              <a:t>Show Details</a:t>
            </a:r>
          </a:p>
          <a:p>
            <a:pPr>
              <a:defRPr>
                <a:solidFill>
                  <a:srgbClr val="B3BAC6"/>
                </a:solidFill>
              </a:defRPr>
            </a:pPr>
            <a:r>
              <a:t>Run </a:t>
            </a:r>
            <a:r>
              <a:rPr>
                <a:latin typeface="Courier"/>
                <a:ea typeface="Courier"/>
                <a:cs typeface="Courier"/>
                <a:sym typeface="Courier"/>
              </a:rPr>
              <a:t>terraform show</a:t>
            </a:r>
            <a:r>
              <a:t> and get the public IP address of the instance just created.</a:t>
            </a:r>
          </a:p>
          <a:p>
            <a:pPr>
              <a:defRPr>
                <a:solidFill>
                  <a:srgbClr val="B3BAC6"/>
                </a:solidFill>
              </a:defRPr>
            </a:pPr>
            <a:r>
              <a:t>Ping this IP to prove that the server is running.</a:t>
            </a:r>
          </a:p>
        </p:txBody>
      </p:sp>
      <p:sp>
        <p:nvSpPr>
          <p:cNvPr id="605"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9" name="&gt; terraform show…"/>
          <p:cNvSpPr txBox="1"/>
          <p:nvPr>
            <p:ph type="body" idx="13"/>
          </p:nvPr>
        </p:nvSpPr>
        <p:spPr>
          <a:xfrm>
            <a:off x="5634672" y="1698656"/>
            <a:ext cx="17650044" cy="12415521"/>
          </a:xfrm>
          <a:prstGeom prst="rect">
            <a:avLst/>
          </a:prstGeom>
          <a:extLst>
            <a:ext uri="{C572A759-6A51-4108-AA02-DFA0A04FC94B}">
              <ma14:wrappingTextBoxFlag xmlns:ma14="http://schemas.microsoft.com/office/mac/drawingml/2011/main" val="1"/>
            </a:ext>
          </a:extLst>
        </p:spPr>
        <p:txBody>
          <a:bodyPr/>
          <a:lstStyle/>
          <a:p>
            <a:pPr>
              <a:lnSpc>
                <a:spcPct val="120000"/>
              </a:lnSpc>
              <a:spcBef>
                <a:spcPts val="0"/>
              </a:spcBef>
              <a:defRPr sz="4000">
                <a:solidFill>
                  <a:srgbClr val="FFFFFF"/>
                </a:solidFill>
                <a:latin typeface="Courier"/>
                <a:ea typeface="Courier"/>
                <a:cs typeface="Courier"/>
                <a:sym typeface="Courier"/>
              </a:defRPr>
            </a:pPr>
            <a:r>
              <a:t>&gt; terraform show</a:t>
            </a:r>
          </a:p>
          <a:p>
            <a:pPr>
              <a:lnSpc>
                <a:spcPct val="120000"/>
              </a:lnSpc>
              <a:spcBef>
                <a:spcPts val="0"/>
              </a:spcBef>
              <a:defRPr sz="4000">
                <a:solidFill>
                  <a:srgbClr val="FFFFFF"/>
                </a:solidFill>
                <a:latin typeface="Courier"/>
                <a:ea typeface="Courier"/>
                <a:cs typeface="Courier"/>
                <a:sym typeface="Courier"/>
              </a:defRPr>
            </a:pPr>
            <a:r>
              <a:t># aws_instance.web: </a:t>
            </a:r>
          </a:p>
          <a:p>
            <a:pPr>
              <a:lnSpc>
                <a:spcPct val="120000"/>
              </a:lnSpc>
              <a:spcBef>
                <a:spcPts val="0"/>
              </a:spcBef>
              <a:defRPr sz="4000">
                <a:solidFill>
                  <a:srgbClr val="FFFFFF"/>
                </a:solidFill>
                <a:latin typeface="Courier"/>
                <a:ea typeface="Courier"/>
                <a:cs typeface="Courier"/>
                <a:sym typeface="Courier"/>
              </a:defRPr>
            </a:pPr>
            <a:r>
              <a:t>resource "aws_instance" "web" {</a:t>
            </a:r>
          </a:p>
          <a:p>
            <a:pPr>
              <a:lnSpc>
                <a:spcPct val="120000"/>
              </a:lnSpc>
              <a:spcBef>
                <a:spcPts val="0"/>
              </a:spcBef>
              <a:defRPr sz="4000">
                <a:solidFill>
                  <a:srgbClr val="FFFFFF"/>
                </a:solidFill>
                <a:latin typeface="Courier"/>
                <a:ea typeface="Courier"/>
                <a:cs typeface="Courier"/>
                <a:sym typeface="Courier"/>
              </a:defRPr>
            </a:pPr>
            <a:r>
              <a:t>    ami                         = "ami-0e63f50857fdc1f9f"</a:t>
            </a:r>
          </a:p>
          <a:p>
            <a:pPr>
              <a:lnSpc>
                <a:spcPct val="120000"/>
              </a:lnSpc>
              <a:spcBef>
                <a:spcPts val="0"/>
              </a:spcBef>
              <a:defRPr sz="4000">
                <a:solidFill>
                  <a:srgbClr val="FFFFFF"/>
                </a:solidFill>
                <a:latin typeface="Courier"/>
                <a:ea typeface="Courier"/>
                <a:cs typeface="Courier"/>
                <a:sym typeface="Courier"/>
              </a:defRPr>
            </a:pPr>
            <a:r>
              <a:t>    arn                         = "..."</a:t>
            </a:r>
          </a:p>
          <a:p>
            <a:pPr>
              <a:lnSpc>
                <a:spcPct val="120000"/>
              </a:lnSpc>
              <a:spcBef>
                <a:spcPts val="0"/>
              </a:spcBef>
              <a:defRPr sz="4000">
                <a:solidFill>
                  <a:srgbClr val="FFFFFF"/>
                </a:solidFill>
                <a:latin typeface="Courier"/>
                <a:ea typeface="Courier"/>
                <a:cs typeface="Courier"/>
                <a:sym typeface="Courier"/>
              </a:defRPr>
            </a:pPr>
            <a:r>
              <a:t>    associate_public_ip_address = true</a:t>
            </a:r>
          </a:p>
          <a:p>
            <a:pPr>
              <a:lnSpc>
                <a:spcPct val="120000"/>
              </a:lnSpc>
              <a:spcBef>
                <a:spcPts val="0"/>
              </a:spcBef>
              <a:defRPr sz="4000">
                <a:solidFill>
                  <a:srgbClr val="FFFFFF"/>
                </a:solidFill>
                <a:latin typeface="Courier"/>
                <a:ea typeface="Courier"/>
                <a:cs typeface="Courier"/>
                <a:sym typeface="Courier"/>
              </a:defRPr>
            </a:pPr>
            <a:r>
              <a:t>    availability_zone           = "us-west-2a"</a:t>
            </a:r>
          </a:p>
          <a:p>
            <a:pPr>
              <a:lnSpc>
                <a:spcPct val="120000"/>
              </a:lnSpc>
              <a:spcBef>
                <a:spcPts val="0"/>
              </a:spcBef>
              <a:defRPr sz="4000">
                <a:solidFill>
                  <a:srgbClr val="FFFFFF"/>
                </a:solidFill>
                <a:latin typeface="Courier"/>
                <a:ea typeface="Courier"/>
                <a:cs typeface="Courier"/>
                <a:sym typeface="Courier"/>
              </a:defRPr>
            </a:pPr>
            <a:r>
              <a:t>    cpu_core_count              = 1</a:t>
            </a:r>
          </a:p>
          <a:p>
            <a:pPr>
              <a:lnSpc>
                <a:spcPct val="120000"/>
              </a:lnSpc>
              <a:spcBef>
                <a:spcPts val="0"/>
              </a:spcBef>
              <a:defRPr sz="4000">
                <a:solidFill>
                  <a:srgbClr val="FFFFFF"/>
                </a:solidFill>
                <a:latin typeface="Courier"/>
                <a:ea typeface="Courier"/>
                <a:cs typeface="Courier"/>
                <a:sym typeface="Courier"/>
              </a:defRPr>
            </a:pPr>
            <a:r>
              <a:t>    cpu_threads_per_core        = 1</a:t>
            </a:r>
          </a:p>
          <a:p>
            <a:pPr>
              <a:lnSpc>
                <a:spcPct val="120000"/>
              </a:lnSpc>
              <a:spcBef>
                <a:spcPts val="0"/>
              </a:spcBef>
              <a:defRPr sz="4000">
                <a:solidFill>
                  <a:srgbClr val="FFFFFF"/>
                </a:solidFill>
                <a:latin typeface="Courier"/>
                <a:ea typeface="Courier"/>
                <a:cs typeface="Courier"/>
                <a:sym typeface="Courier"/>
              </a:defRPr>
            </a:pPr>
            <a:r>
              <a:t>    disable_api_termination     = false</a:t>
            </a:r>
          </a:p>
          <a:p>
            <a:pPr>
              <a:lnSpc>
                <a:spcPct val="120000"/>
              </a:lnSpc>
              <a:spcBef>
                <a:spcPts val="0"/>
              </a:spcBef>
              <a:defRPr sz="4000">
                <a:solidFill>
                  <a:srgbClr val="FFFFFF"/>
                </a:solidFill>
                <a:latin typeface="Courier"/>
                <a:ea typeface="Courier"/>
                <a:cs typeface="Courier"/>
                <a:sym typeface="Courier"/>
              </a:defRPr>
            </a:pPr>
            <a:r>
              <a:t>    ebs_optimized               = false</a:t>
            </a:r>
          </a:p>
          <a:p>
            <a:pPr>
              <a:lnSpc>
                <a:spcPct val="120000"/>
              </a:lnSpc>
              <a:spcBef>
                <a:spcPts val="0"/>
              </a:spcBef>
              <a:defRPr sz="4000">
                <a:solidFill>
                  <a:srgbClr val="FFFFFF"/>
                </a:solidFill>
                <a:latin typeface="Courier"/>
                <a:ea typeface="Courier"/>
                <a:cs typeface="Courier"/>
                <a:sym typeface="Courier"/>
              </a:defRPr>
            </a:pPr>
            <a:r>
              <a:t>    get_password_data           = false</a:t>
            </a:r>
          </a:p>
          <a:p>
            <a:pPr>
              <a:lnSpc>
                <a:spcPct val="120000"/>
              </a:lnSpc>
              <a:spcBef>
                <a:spcPts val="0"/>
              </a:spcBef>
              <a:defRPr sz="4000">
                <a:solidFill>
                  <a:srgbClr val="FFFFFF"/>
                </a:solidFill>
                <a:latin typeface="Courier"/>
                <a:ea typeface="Courier"/>
                <a:cs typeface="Courier"/>
                <a:sym typeface="Courier"/>
              </a:defRPr>
            </a:pPr>
            <a:r>
              <a:t>    id                          = "i-09c617e1c6d3514a8"</a:t>
            </a:r>
          </a:p>
          <a:p>
            <a:pPr>
              <a:lnSpc>
                <a:spcPct val="120000"/>
              </a:lnSpc>
              <a:spcBef>
                <a:spcPts val="0"/>
              </a:spcBef>
              <a:defRPr sz="4000">
                <a:solidFill>
                  <a:srgbClr val="FFFFFF"/>
                </a:solidFill>
                <a:latin typeface="Courier"/>
                <a:ea typeface="Courier"/>
                <a:cs typeface="Courier"/>
                <a:sym typeface="Courier"/>
              </a:defRPr>
            </a:pPr>
            <a:r>
              <a:t># ...</a:t>
            </a:r>
          </a:p>
          <a:p>
            <a:pPr>
              <a:lnSpc>
                <a:spcPct val="120000"/>
              </a:lnSpc>
              <a:spcBef>
                <a:spcPts val="0"/>
              </a:spcBef>
              <a:defRPr sz="4000">
                <a:solidFill>
                  <a:srgbClr val="FFFFFF"/>
                </a:solidFill>
                <a:latin typeface="Courier"/>
                <a:ea typeface="Courier"/>
                <a:cs typeface="Courier"/>
                <a:sym typeface="Courier"/>
              </a:defRPr>
            </a:pPr>
            <a:r>
              <a:t>    </a:t>
            </a:r>
            <a:r>
              <a:rPr b="1" u="sng"/>
              <a:t>public_ip</a:t>
            </a:r>
            <a:r>
              <a:t>                   = "34.214.210.211"</a:t>
            </a:r>
          </a:p>
          <a:p>
            <a:pPr>
              <a:lnSpc>
                <a:spcPct val="120000"/>
              </a:lnSpc>
              <a:spcBef>
                <a:spcPts val="0"/>
              </a:spcBef>
              <a:defRPr sz="4000">
                <a:solidFill>
                  <a:srgbClr val="FFFFFF"/>
                </a:solidFill>
                <a:latin typeface="Courier"/>
                <a:ea typeface="Courier"/>
                <a:cs typeface="Courier"/>
                <a:sym typeface="Courier"/>
              </a:defRPr>
            </a:pPr>
          </a:p>
        </p:txBody>
      </p:sp>
      <p:sp>
        <p:nvSpPr>
          <p:cNvPr id="61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4" name="$ ping 34.214.210.211…"/>
          <p:cNvSpPr txBox="1"/>
          <p:nvPr>
            <p:ph type="body" idx="13"/>
          </p:nvPr>
        </p:nvSpPr>
        <p:spPr>
          <a:xfrm>
            <a:off x="5634672" y="1698656"/>
            <a:ext cx="17650044" cy="5831841"/>
          </a:xfrm>
          <a:prstGeom prst="rect">
            <a:avLst/>
          </a:prstGeom>
          <a:extLst>
            <a:ext uri="{C572A759-6A51-4108-AA02-DFA0A04FC94B}">
              <ma14:wrappingTextBoxFlag xmlns:ma14="http://schemas.microsoft.com/office/mac/drawingml/2011/main" val="1"/>
            </a:ext>
          </a:extLst>
        </p:spPr>
        <p:txBody>
          <a:bodyPr/>
          <a:lstStyle/>
          <a:p>
            <a:pPr>
              <a:lnSpc>
                <a:spcPct val="120000"/>
              </a:lnSpc>
              <a:spcBef>
                <a:spcPts val="0"/>
              </a:spcBef>
              <a:defRPr sz="4000">
                <a:solidFill>
                  <a:srgbClr val="FFFFFF"/>
                </a:solidFill>
                <a:latin typeface="Courier"/>
                <a:ea typeface="Courier"/>
                <a:cs typeface="Courier"/>
                <a:sym typeface="Courier"/>
              </a:defRPr>
            </a:pPr>
            <a:r>
              <a:t>$ ping 34.214.210.211</a:t>
            </a:r>
          </a:p>
          <a:p>
            <a:pPr>
              <a:lnSpc>
                <a:spcPct val="120000"/>
              </a:lnSpc>
              <a:spcBef>
                <a:spcPts val="0"/>
              </a:spcBef>
              <a:defRPr sz="4000">
                <a:solidFill>
                  <a:srgbClr val="FFFFFF"/>
                </a:solidFill>
                <a:latin typeface="Courier"/>
                <a:ea typeface="Courier"/>
                <a:cs typeface="Courier"/>
                <a:sym typeface="Courier"/>
              </a:defRPr>
            </a:pPr>
            <a:r>
              <a:t>PING 34.214.210.211 (34.214.210.211) 56(84) bytes of data.</a:t>
            </a:r>
          </a:p>
          <a:p>
            <a:pPr>
              <a:lnSpc>
                <a:spcPct val="120000"/>
              </a:lnSpc>
              <a:spcBef>
                <a:spcPts val="0"/>
              </a:spcBef>
              <a:defRPr sz="4000">
                <a:solidFill>
                  <a:srgbClr val="FFFFFF"/>
                </a:solidFill>
                <a:latin typeface="Courier"/>
                <a:ea typeface="Courier"/>
                <a:cs typeface="Courier"/>
                <a:sym typeface="Courier"/>
              </a:defRPr>
            </a:pPr>
            <a:r>
              <a:t>64 bytes from 34.214.210.211: icmp_seq=1 ttl=63 time=0.807 ms</a:t>
            </a:r>
          </a:p>
          <a:p>
            <a:pPr>
              <a:lnSpc>
                <a:spcPct val="120000"/>
              </a:lnSpc>
              <a:spcBef>
                <a:spcPts val="0"/>
              </a:spcBef>
              <a:defRPr sz="4000">
                <a:solidFill>
                  <a:srgbClr val="FFFFFF"/>
                </a:solidFill>
                <a:latin typeface="Courier"/>
                <a:ea typeface="Courier"/>
                <a:cs typeface="Courier"/>
                <a:sym typeface="Courier"/>
              </a:defRPr>
            </a:pPr>
            <a:r>
              <a:t>64 bytes from 34.214.210.211: icmp_seq=2 ttl=63 time=0.770 ms</a:t>
            </a:r>
          </a:p>
          <a:p>
            <a:pPr>
              <a:lnSpc>
                <a:spcPct val="120000"/>
              </a:lnSpc>
              <a:spcBef>
                <a:spcPts val="0"/>
              </a:spcBef>
              <a:defRPr b="1" sz="4000">
                <a:solidFill>
                  <a:srgbClr val="FFFFFF"/>
                </a:solidFill>
                <a:latin typeface="Courier"/>
                <a:ea typeface="Courier"/>
                <a:cs typeface="Courier"/>
                <a:sym typeface="Courier"/>
              </a:defRPr>
            </a:pPr>
            <a:r>
              <a:t>&lt;Ctrl-C&gt;</a:t>
            </a:r>
          </a:p>
        </p:txBody>
      </p:sp>
      <p:sp>
        <p:nvSpPr>
          <p:cNvPr id="61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619" name="In-Place Update…"/>
          <p:cNvSpPr txBox="1"/>
          <p:nvPr>
            <p:ph type="body" idx="13"/>
          </p:nvPr>
        </p:nvSpPr>
        <p:spPr>
          <a:prstGeom prst="rect">
            <a:avLst/>
          </a:prstGeom>
        </p:spPr>
        <p:txBody>
          <a:bodyPr/>
          <a:lstStyle/>
          <a:p>
            <a:pPr>
              <a:defRPr>
                <a:solidFill>
                  <a:srgbClr val="FFFFFF"/>
                </a:solidFill>
              </a:defRPr>
            </a:pPr>
            <a:r>
              <a:t>In-Place Update</a:t>
            </a:r>
          </a:p>
          <a:p>
            <a:pPr>
              <a:defRPr>
                <a:solidFill>
                  <a:srgbClr val="B3BAC6"/>
                </a:solidFill>
              </a:defRPr>
            </a:pPr>
            <a:r>
              <a:t>Edit the </a:t>
            </a:r>
            <a:r>
              <a:rPr>
                <a:latin typeface="Courier"/>
                <a:ea typeface="Courier"/>
                <a:cs typeface="Courier"/>
                <a:sym typeface="Courier"/>
              </a:rPr>
              <a:t>main</a:t>
            </a:r>
            <a:r>
              <a:t> Terraform file and add at least two tags to the AWS instance.</a:t>
            </a:r>
          </a:p>
          <a:p>
            <a:pPr>
              <a:defRPr>
                <a:solidFill>
                  <a:srgbClr val="B3BAC6"/>
                </a:solidFill>
              </a:defRPr>
            </a:pPr>
            <a:r>
              <a:t>Consider using </a:t>
            </a:r>
            <a:r>
              <a:rPr>
                <a:latin typeface="Courier"/>
                <a:ea typeface="Courier"/>
                <a:cs typeface="Courier"/>
                <a:sym typeface="Courier"/>
              </a:rPr>
              <a:t>Name</a:t>
            </a:r>
            <a:r>
              <a:t> for one since it appears in the AWS console.</a:t>
            </a:r>
          </a:p>
          <a:p>
            <a:pPr>
              <a:defRPr>
                <a:solidFill>
                  <a:srgbClr val="B3BAC6"/>
                </a:solidFill>
              </a:defRPr>
            </a:pPr>
            <a:r>
              <a:t>HINT: You may need to look at Terraform's documentation for the syntax (terraform.io).</a:t>
            </a:r>
          </a:p>
        </p:txBody>
      </p:sp>
      <p:sp>
        <p:nvSpPr>
          <p:cNvPr id="620"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2" name="main.rf"/>
          <p:cNvSpPr txBox="1"/>
          <p:nvPr>
            <p:ph type="body" idx="14"/>
          </p:nvPr>
        </p:nvSpPr>
        <p:spPr>
          <a:prstGeom prst="rect">
            <a:avLst/>
          </a:prstGeom>
        </p:spPr>
        <p:txBody>
          <a:bodyPr/>
          <a:lstStyle/>
          <a:p>
            <a:pPr/>
            <a:r>
              <a:t>main.rf</a:t>
            </a:r>
          </a:p>
        </p:txBody>
      </p:sp>
      <p:sp>
        <p:nvSpPr>
          <p:cNvPr id="623" name="resource &quot;aws_instance&quot; &quot;web&quot; {…"/>
          <p:cNvSpPr txBox="1"/>
          <p:nvPr>
            <p:ph type="body" idx="13"/>
          </p:nvPr>
        </p:nvSpPr>
        <p:spPr>
          <a:xfrm>
            <a:off x="5672772" y="1673256"/>
            <a:ext cx="17649350" cy="8636001"/>
          </a:xfrm>
          <a:prstGeom prst="rect">
            <a:avLst/>
          </a:prstGeom>
          <a:extLst>
            <a:ext uri="{C572A759-6A51-4108-AA02-DFA0A04FC94B}">
              <ma14:wrappingTextBoxFlag xmlns:ma14="http://schemas.microsoft.com/office/mac/drawingml/2011/main" val="1"/>
            </a:ext>
          </a:extLst>
        </p:spPr>
        <p:txBody>
          <a:bodyPr/>
          <a:lstStyle/>
          <a:p>
            <a:pPr defTabSz="642937">
              <a:lnSpc>
                <a:spcPct val="100000"/>
              </a:lnSpc>
              <a:spcBef>
                <a:spcPts val="0"/>
              </a:spcBef>
              <a:defRPr sz="4000">
                <a:solidFill>
                  <a:srgbClr val="BA6900"/>
                </a:solidFill>
                <a:latin typeface="Courier"/>
                <a:ea typeface="Courier"/>
                <a:cs typeface="Courier"/>
                <a:sym typeface="Courier"/>
              </a:defRPr>
            </a:pPr>
            <a:r>
              <a:rPr>
                <a:solidFill>
                  <a:srgbClr val="0222B9"/>
                </a:solidFill>
              </a:rPr>
              <a:t>resource</a:t>
            </a:r>
            <a:r>
              <a:rPr>
                <a:solidFill>
                  <a:srgbClr val="000000"/>
                </a:solidFill>
              </a:rPr>
              <a:t> </a:t>
            </a:r>
            <a:r>
              <a:t>"aws_instance" "web"</a:t>
            </a:r>
            <a:r>
              <a:rPr>
                <a:solidFill>
                  <a:srgbClr val="000000"/>
                </a:solidFill>
              </a:rPr>
              <a:t> {</a:t>
            </a:r>
            <a:endParaRPr>
              <a:solidFill>
                <a:srgbClr val="000000"/>
              </a:solidFill>
            </a:endParaRPr>
          </a:p>
          <a:p>
            <a:pPr defTabSz="642937">
              <a:lnSpc>
                <a:spcPct val="100000"/>
              </a:lnSpc>
              <a:spcBef>
                <a:spcPts val="0"/>
              </a:spcBef>
              <a:defRPr sz="4000">
                <a:solidFill>
                  <a:srgbClr val="BA6900"/>
                </a:solidFill>
                <a:latin typeface="Courier"/>
                <a:ea typeface="Courier"/>
                <a:cs typeface="Courier"/>
                <a:sym typeface="Courier"/>
              </a:defRPr>
            </a:pPr>
            <a:r>
              <a:rPr>
                <a:solidFill>
                  <a:srgbClr val="1FA4FF"/>
                </a:solidFill>
              </a:rPr>
              <a:t>  ami</a:t>
            </a:r>
            <a:r>
              <a:rPr>
                <a:solidFill>
                  <a:srgbClr val="000000"/>
                </a:solidFill>
              </a:rPr>
              <a:t>           = </a:t>
            </a:r>
            <a:r>
              <a:t>"ami-0e63f50857fdc1f9f"</a:t>
            </a:r>
            <a:endParaRPr>
              <a:solidFill>
                <a:srgbClr val="000000"/>
              </a:solidFill>
            </a:endParaRPr>
          </a:p>
          <a:p>
            <a:pPr defTabSz="642937">
              <a:lnSpc>
                <a:spcPct val="100000"/>
              </a:lnSpc>
              <a:spcBef>
                <a:spcPts val="0"/>
              </a:spcBef>
              <a:defRPr sz="4000">
                <a:solidFill>
                  <a:srgbClr val="1FA4FF"/>
                </a:solidFill>
                <a:latin typeface="Courier"/>
                <a:ea typeface="Courier"/>
                <a:cs typeface="Courier"/>
                <a:sym typeface="Courier"/>
              </a:defRPr>
            </a:pPr>
            <a:r>
              <a:t>  instance_type</a:t>
            </a:r>
            <a:r>
              <a:rPr>
                <a:solidFill>
                  <a:srgbClr val="000000"/>
                </a:solidFill>
              </a:rPr>
              <a:t> = </a:t>
            </a:r>
            <a:r>
              <a:rPr>
                <a:solidFill>
                  <a:srgbClr val="BA6900"/>
                </a:solidFill>
              </a:rPr>
              <a:t>"t2.micro"</a:t>
            </a:r>
            <a:endParaRPr>
              <a:solidFill>
                <a:srgbClr val="000000"/>
              </a:solidFill>
            </a:endParaRPr>
          </a:p>
          <a:p>
            <a:pPr defTabSz="642937">
              <a:lnSpc>
                <a:spcPct val="100000"/>
              </a:lnSpc>
              <a:spcBef>
                <a:spcPts val="0"/>
              </a:spcBef>
              <a:defRPr sz="4000">
                <a:latin typeface="Courier"/>
                <a:ea typeface="Courier"/>
                <a:cs typeface="Courier"/>
                <a:sym typeface="Courier"/>
              </a:defRPr>
            </a:pPr>
          </a:p>
          <a:p>
            <a:pPr defTabSz="642937">
              <a:lnSpc>
                <a:spcPct val="100000"/>
              </a:lnSpc>
              <a:spcBef>
                <a:spcPts val="0"/>
              </a:spcBef>
              <a:defRPr sz="4000">
                <a:latin typeface="Courier"/>
                <a:ea typeface="Courier"/>
                <a:cs typeface="Courier"/>
                <a:sym typeface="Courier"/>
              </a:defRPr>
            </a:pPr>
            <a:r>
              <a:rPr>
                <a:solidFill>
                  <a:srgbClr val="1FA4FF"/>
                </a:solidFill>
              </a:rPr>
              <a:t>  subnet_id</a:t>
            </a:r>
            <a:r>
              <a:t>              = </a:t>
            </a:r>
            <a:r>
              <a:rPr>
                <a:solidFill>
                  <a:srgbClr val="BA6900"/>
                </a:solidFill>
              </a:rPr>
              <a:t>"subnet-0c5f00e7c2fe92579"</a:t>
            </a:r>
          </a:p>
          <a:p>
            <a:pPr defTabSz="642937">
              <a:lnSpc>
                <a:spcPct val="100000"/>
              </a:lnSpc>
              <a:spcBef>
                <a:spcPts val="0"/>
              </a:spcBef>
              <a:defRPr sz="4000">
                <a:solidFill>
                  <a:srgbClr val="1FA4FF"/>
                </a:solidFill>
                <a:latin typeface="Courier"/>
                <a:ea typeface="Courier"/>
                <a:cs typeface="Courier"/>
                <a:sym typeface="Courier"/>
              </a:defRPr>
            </a:pPr>
            <a:r>
              <a:t>  vpc_security_group_ids</a:t>
            </a:r>
            <a:r>
              <a:rPr>
                <a:solidFill>
                  <a:srgbClr val="000000"/>
                </a:solidFill>
              </a:rPr>
              <a:t> = [</a:t>
            </a:r>
            <a:r>
              <a:rPr>
                <a:solidFill>
                  <a:srgbClr val="BA6900"/>
                </a:solidFill>
              </a:rPr>
              <a:t>"sg-0e8be760e755de7cc"</a:t>
            </a:r>
            <a:r>
              <a:rPr>
                <a:solidFill>
                  <a:srgbClr val="000000"/>
                </a:solidFill>
              </a:rPr>
              <a:t>]</a:t>
            </a:r>
            <a:endParaRPr>
              <a:solidFill>
                <a:srgbClr val="000000"/>
              </a:solidFill>
            </a:endParaRPr>
          </a:p>
          <a:p>
            <a:pPr defTabSz="642937">
              <a:lnSpc>
                <a:spcPct val="100000"/>
              </a:lnSpc>
              <a:spcBef>
                <a:spcPts val="0"/>
              </a:spcBef>
              <a:defRPr sz="4000">
                <a:latin typeface="Courier"/>
                <a:ea typeface="Courier"/>
                <a:cs typeface="Courier"/>
                <a:sym typeface="Courier"/>
              </a:defRPr>
            </a:pPr>
          </a:p>
          <a:p>
            <a:pPr defTabSz="642937">
              <a:lnSpc>
                <a:spcPct val="100000"/>
              </a:lnSpc>
              <a:spcBef>
                <a:spcPts val="0"/>
              </a:spcBef>
              <a:defRPr sz="4000">
                <a:solidFill>
                  <a:srgbClr val="FF2600"/>
                </a:solidFill>
                <a:latin typeface="Courier"/>
                <a:ea typeface="Courier"/>
                <a:cs typeface="Courier"/>
                <a:sym typeface="Courier"/>
              </a:defRPr>
            </a:pPr>
            <a:r>
              <a:rPr>
                <a:solidFill>
                  <a:srgbClr val="000000"/>
                </a:solidFill>
              </a:rPr>
              <a:t>  </a:t>
            </a:r>
            <a:r>
              <a:rPr>
                <a:solidFill>
                  <a:srgbClr val="00397A"/>
                </a:solidFill>
              </a:rPr>
              <a:t>tags</a:t>
            </a:r>
            <a:r>
              <a:rPr>
                <a:solidFill>
                  <a:srgbClr val="000000"/>
                </a:solidFill>
              </a:rPr>
              <a:t> = {</a:t>
            </a:r>
            <a:endParaRPr>
              <a:solidFill>
                <a:srgbClr val="000000"/>
              </a:solidFill>
            </a:endParaRPr>
          </a:p>
          <a:p>
            <a:pPr defTabSz="642937">
              <a:lnSpc>
                <a:spcPct val="100000"/>
              </a:lnSpc>
              <a:spcBef>
                <a:spcPts val="0"/>
              </a:spcBef>
              <a:defRPr sz="4000">
                <a:solidFill>
                  <a:srgbClr val="1FA4FF"/>
                </a:solidFill>
                <a:latin typeface="Courier"/>
                <a:ea typeface="Courier"/>
                <a:cs typeface="Courier"/>
                <a:sym typeface="Courier"/>
              </a:defRPr>
            </a:pPr>
            <a:r>
              <a:t>    "Identity"</a:t>
            </a:r>
            <a:r>
              <a:rPr>
                <a:solidFill>
                  <a:srgbClr val="000000"/>
                </a:solidFill>
              </a:rPr>
              <a:t> = </a:t>
            </a:r>
            <a:r>
              <a:rPr>
                <a:solidFill>
                  <a:srgbClr val="BA6900"/>
                </a:solidFill>
              </a:rPr>
              <a:t>"..."</a:t>
            </a:r>
            <a:endParaRPr>
              <a:solidFill>
                <a:srgbClr val="000000"/>
              </a:solidFill>
            </a:endParaRPr>
          </a:p>
          <a:p>
            <a:pPr defTabSz="642937">
              <a:lnSpc>
                <a:spcPct val="100000"/>
              </a:lnSpc>
              <a:spcBef>
                <a:spcPts val="0"/>
              </a:spcBef>
              <a:defRPr sz="4000">
                <a:solidFill>
                  <a:srgbClr val="1FA4FF"/>
                </a:solidFill>
                <a:latin typeface="Courier"/>
                <a:ea typeface="Courier"/>
                <a:cs typeface="Courier"/>
                <a:sym typeface="Courier"/>
              </a:defRPr>
            </a:pPr>
            <a:r>
              <a:t>    "Name"</a:t>
            </a:r>
            <a:r>
              <a:rPr>
                <a:solidFill>
                  <a:srgbClr val="000000"/>
                </a:solidFill>
              </a:rPr>
              <a:t>     = </a:t>
            </a:r>
            <a:r>
              <a:rPr>
                <a:solidFill>
                  <a:srgbClr val="BA6900"/>
                </a:solidFill>
              </a:rPr>
              <a:t>"Moose”</a:t>
            </a:r>
            <a:endParaRPr>
              <a:solidFill>
                <a:srgbClr val="000000"/>
              </a:solidFill>
            </a:endParaRPr>
          </a:p>
          <a:p>
            <a:pPr defTabSz="642937">
              <a:lnSpc>
                <a:spcPct val="100000"/>
              </a:lnSpc>
              <a:spcBef>
                <a:spcPts val="0"/>
              </a:spcBef>
              <a:defRPr sz="4000">
                <a:solidFill>
                  <a:srgbClr val="1FA4FF"/>
                </a:solidFill>
                <a:latin typeface="Courier"/>
                <a:ea typeface="Courier"/>
                <a:cs typeface="Courier"/>
                <a:sym typeface="Courier"/>
              </a:defRPr>
            </a:pPr>
            <a:r>
              <a:t>    "Zip"</a:t>
            </a:r>
            <a:r>
              <a:rPr>
                <a:solidFill>
                  <a:srgbClr val="000000"/>
                </a:solidFill>
              </a:rPr>
              <a:t>      = </a:t>
            </a:r>
            <a:r>
              <a:rPr>
                <a:solidFill>
                  <a:srgbClr val="BA6900"/>
                </a:solidFill>
              </a:rPr>
              <a:t>"zap"</a:t>
            </a:r>
            <a:endParaRPr>
              <a:solidFill>
                <a:srgbClr val="000000"/>
              </a:solidFill>
            </a:endParaRPr>
          </a:p>
          <a:p>
            <a:pPr defTabSz="642937">
              <a:lnSpc>
                <a:spcPct val="100000"/>
              </a:lnSpc>
              <a:spcBef>
                <a:spcPts val="0"/>
              </a:spcBef>
              <a:defRPr sz="4000">
                <a:latin typeface="Courier"/>
                <a:ea typeface="Courier"/>
                <a:cs typeface="Courier"/>
                <a:sym typeface="Courier"/>
              </a:defRPr>
            </a:pPr>
            <a:r>
              <a:t>  }</a:t>
            </a:r>
          </a:p>
          <a:p>
            <a:pPr defTabSz="642937">
              <a:lnSpc>
                <a:spcPct val="100000"/>
              </a:lnSpc>
              <a:spcBef>
                <a:spcPts val="0"/>
              </a:spcBef>
              <a:defRPr sz="4000">
                <a:latin typeface="Courier"/>
                <a:ea typeface="Courier"/>
                <a:cs typeface="Courier"/>
                <a:sym typeface="Courier"/>
              </a:defRPr>
            </a:pPr>
            <a:r>
              <a:t>}</a:t>
            </a:r>
          </a:p>
        </p:txBody>
      </p:sp>
      <p:sp>
        <p:nvSpPr>
          <p:cNvPr id="62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8" name="&gt; terraform plan…"/>
          <p:cNvSpPr txBox="1"/>
          <p:nvPr>
            <p:ph type="body" idx="13"/>
          </p:nvPr>
        </p:nvSpPr>
        <p:spPr>
          <a:xfrm>
            <a:off x="5634672" y="1698656"/>
            <a:ext cx="17650044" cy="10220961"/>
          </a:xfrm>
          <a:prstGeom prst="rect">
            <a:avLst/>
          </a:prstGeom>
          <a:extLst>
            <a:ext uri="{C572A759-6A51-4108-AA02-DFA0A04FC94B}">
              <ma14:wrappingTextBoxFlag xmlns:ma14="http://schemas.microsoft.com/office/mac/drawingml/2011/main" val="1"/>
            </a:ext>
          </a:extLst>
        </p:spPr>
        <p:txBody>
          <a:bodyPr/>
          <a:lstStyle/>
          <a:p>
            <a:pPr>
              <a:lnSpc>
                <a:spcPct val="120000"/>
              </a:lnSpc>
              <a:spcBef>
                <a:spcPts val="0"/>
              </a:spcBef>
              <a:defRPr sz="4000">
                <a:solidFill>
                  <a:srgbClr val="FFFFFF"/>
                </a:solidFill>
                <a:latin typeface="Courier"/>
                <a:ea typeface="Courier"/>
                <a:cs typeface="Courier"/>
                <a:sym typeface="Courier"/>
              </a:defRPr>
            </a:pPr>
            <a:r>
              <a:t>&gt; terraform plan</a:t>
            </a:r>
          </a:p>
          <a:p>
            <a:pPr>
              <a:lnSpc>
                <a:spcPct val="120000"/>
              </a:lnSpc>
              <a:spcBef>
                <a:spcPts val="0"/>
              </a:spcBef>
              <a:defRPr sz="4000">
                <a:solidFill>
                  <a:srgbClr val="FFFFFF"/>
                </a:solidFill>
                <a:latin typeface="Courier"/>
                <a:ea typeface="Courier"/>
                <a:cs typeface="Courier"/>
                <a:sym typeface="Courier"/>
              </a:defRPr>
            </a:pPr>
            <a:r>
              <a:t>aws_instance.web: Refreshing state... [id=i-0b8bf14603ebdc264]</a:t>
            </a:r>
          </a:p>
          <a:p>
            <a:pPr>
              <a:lnSpc>
                <a:spcPct val="120000"/>
              </a:lnSpc>
              <a:spcBef>
                <a:spcPts val="0"/>
              </a:spcBef>
              <a:defRPr sz="4000">
                <a:solidFill>
                  <a:srgbClr val="FFFFFF"/>
                </a:solidFill>
                <a:latin typeface="Courier"/>
                <a:ea typeface="Courier"/>
                <a:cs typeface="Courier"/>
                <a:sym typeface="Courier"/>
              </a:defRPr>
            </a:pPr>
            <a:r>
              <a:t># ...</a:t>
            </a:r>
          </a:p>
          <a:p>
            <a:pPr>
              <a:lnSpc>
                <a:spcPct val="120000"/>
              </a:lnSpc>
              <a:spcBef>
                <a:spcPts val="0"/>
              </a:spcBef>
              <a:defRPr sz="4000">
                <a:solidFill>
                  <a:srgbClr val="FFFFFF"/>
                </a:solidFill>
                <a:latin typeface="Courier"/>
                <a:ea typeface="Courier"/>
                <a:cs typeface="Courier"/>
                <a:sym typeface="Courier"/>
              </a:defRPr>
            </a:pPr>
            <a:r>
              <a:t>  # aws_instance.web will be updated in-place</a:t>
            </a:r>
          </a:p>
          <a:p>
            <a:pPr>
              <a:lnSpc>
                <a:spcPct val="120000"/>
              </a:lnSpc>
              <a:spcBef>
                <a:spcPts val="0"/>
              </a:spcBef>
              <a:defRPr sz="4000">
                <a:solidFill>
                  <a:srgbClr val="E8A433"/>
                </a:solidFill>
                <a:latin typeface="Courier"/>
                <a:ea typeface="Courier"/>
                <a:cs typeface="Courier"/>
                <a:sym typeface="Courier"/>
              </a:defRPr>
            </a:pPr>
            <a:r>
              <a:rPr>
                <a:solidFill>
                  <a:srgbClr val="C4A000"/>
                </a:solidFill>
              </a:rPr>
              <a:t>  ~</a:t>
            </a:r>
            <a:r>
              <a:rPr>
                <a:solidFill>
                  <a:srgbClr val="FFFFFF"/>
                </a:solidFill>
              </a:rPr>
              <a:t> resource "aws_instance" "web" {</a:t>
            </a:r>
            <a:endParaRPr>
              <a:solidFill>
                <a:srgbClr val="FFFFFF"/>
              </a:solidFill>
            </a:endParaRPr>
          </a:p>
          <a:p>
            <a:pPr>
              <a:lnSpc>
                <a:spcPct val="120000"/>
              </a:lnSpc>
              <a:spcBef>
                <a:spcPts val="0"/>
              </a:spcBef>
              <a:defRPr sz="4000">
                <a:solidFill>
                  <a:srgbClr val="FFFFFF"/>
                </a:solidFill>
                <a:latin typeface="Courier"/>
                <a:ea typeface="Courier"/>
                <a:cs typeface="Courier"/>
                <a:sym typeface="Courier"/>
              </a:defRPr>
            </a:pPr>
            <a:r>
              <a:t># ...</a:t>
            </a:r>
          </a:p>
          <a:p>
            <a:pPr>
              <a:lnSpc>
                <a:spcPct val="120000"/>
              </a:lnSpc>
              <a:spcBef>
                <a:spcPts val="0"/>
              </a:spcBef>
              <a:defRPr sz="4000">
                <a:solidFill>
                  <a:srgbClr val="FFFFFF"/>
                </a:solidFill>
                <a:latin typeface="Courier"/>
                <a:ea typeface="Courier"/>
                <a:cs typeface="Courier"/>
                <a:sym typeface="Courier"/>
              </a:defRPr>
            </a:pPr>
            <a:r>
              <a:t>    </a:t>
            </a:r>
            <a:r>
              <a:rPr>
                <a:solidFill>
                  <a:srgbClr val="C4A000"/>
                </a:solidFill>
              </a:rPr>
              <a:t>~</a:t>
            </a:r>
            <a:r>
              <a:t> tags     = {</a:t>
            </a:r>
          </a:p>
          <a:p>
            <a:pPr>
              <a:lnSpc>
                <a:spcPct val="120000"/>
              </a:lnSpc>
              <a:spcBef>
                <a:spcPts val="0"/>
              </a:spcBef>
              <a:defRPr sz="4000">
                <a:solidFill>
                  <a:srgbClr val="FFFFFF"/>
                </a:solidFill>
                <a:latin typeface="Courier"/>
                <a:ea typeface="Courier"/>
                <a:cs typeface="Courier"/>
                <a:sym typeface="Courier"/>
              </a:defRPr>
            </a:pPr>
            <a:r>
              <a:t>        "Identity" = “...”</a:t>
            </a:r>
          </a:p>
          <a:p>
            <a:pPr>
              <a:lnSpc>
                <a:spcPct val="120000"/>
              </a:lnSpc>
              <a:spcBef>
                <a:spcPts val="0"/>
              </a:spcBef>
              <a:defRPr sz="4000">
                <a:solidFill>
                  <a:srgbClr val="FFFFFF"/>
                </a:solidFill>
                <a:latin typeface="Courier"/>
                <a:ea typeface="Courier"/>
                <a:cs typeface="Courier"/>
                <a:sym typeface="Courier"/>
              </a:defRPr>
            </a:pPr>
            <a:r>
              <a:t>      </a:t>
            </a:r>
            <a:r>
              <a:rPr>
                <a:solidFill>
                  <a:srgbClr val="4E9A06"/>
                </a:solidFill>
              </a:rPr>
              <a:t>+</a:t>
            </a:r>
            <a:r>
              <a:t> "Name"     = “Moose”</a:t>
            </a:r>
          </a:p>
          <a:p>
            <a:pPr>
              <a:lnSpc>
                <a:spcPct val="120000"/>
              </a:lnSpc>
              <a:spcBef>
                <a:spcPts val="0"/>
              </a:spcBef>
              <a:defRPr sz="4000">
                <a:solidFill>
                  <a:srgbClr val="FFFFFF"/>
                </a:solidFill>
                <a:latin typeface="Courier"/>
                <a:ea typeface="Courier"/>
                <a:cs typeface="Courier"/>
                <a:sym typeface="Courier"/>
              </a:defRPr>
            </a:pPr>
            <a:r>
              <a:t>      </a:t>
            </a:r>
            <a:r>
              <a:rPr>
                <a:solidFill>
                  <a:srgbClr val="4E9A06"/>
                </a:solidFill>
              </a:rPr>
              <a:t>+</a:t>
            </a:r>
            <a:r>
              <a:t> "Zip"      = “zap”</a:t>
            </a:r>
          </a:p>
          <a:p>
            <a:pPr>
              <a:lnSpc>
                <a:spcPct val="120000"/>
              </a:lnSpc>
              <a:spcBef>
                <a:spcPts val="0"/>
              </a:spcBef>
              <a:defRPr sz="4000">
                <a:solidFill>
                  <a:srgbClr val="FFFFFF"/>
                </a:solidFill>
                <a:latin typeface="Courier"/>
                <a:ea typeface="Courier"/>
                <a:cs typeface="Courier"/>
                <a:sym typeface="Courier"/>
              </a:defRPr>
            </a:pPr>
            <a:r>
              <a:t>      }</a:t>
            </a:r>
          </a:p>
          <a:p>
            <a:pPr>
              <a:lnSpc>
                <a:spcPct val="120000"/>
              </a:lnSpc>
              <a:spcBef>
                <a:spcPts val="0"/>
              </a:spcBef>
              <a:defRPr sz="4000">
                <a:solidFill>
                  <a:srgbClr val="FFFFFF"/>
                </a:solidFill>
                <a:latin typeface="Courier"/>
                <a:ea typeface="Courier"/>
                <a:cs typeface="Courier"/>
                <a:sym typeface="Courier"/>
              </a:defRPr>
            </a:pPr>
            <a:r>
              <a:t># ...</a:t>
            </a:r>
          </a:p>
          <a:p>
            <a:pPr>
              <a:lnSpc>
                <a:spcPct val="120000"/>
              </a:lnSpc>
              <a:spcBef>
                <a:spcPts val="0"/>
              </a:spcBef>
              <a:defRPr sz="4000">
                <a:solidFill>
                  <a:srgbClr val="FFFFFF"/>
                </a:solidFill>
                <a:latin typeface="Courier"/>
                <a:ea typeface="Courier"/>
                <a:cs typeface="Courier"/>
                <a:sym typeface="Courier"/>
              </a:defRPr>
            </a:pPr>
            <a:r>
              <a:t>Plan: 0 to add, 1 to change, 0 to destroy.</a:t>
            </a:r>
          </a:p>
        </p:txBody>
      </p:sp>
      <p:sp>
        <p:nvSpPr>
          <p:cNvPr id="62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3" name="&gt; terraform apply…"/>
          <p:cNvSpPr txBox="1"/>
          <p:nvPr>
            <p:ph type="body" idx="13"/>
          </p:nvPr>
        </p:nvSpPr>
        <p:spPr>
          <a:xfrm>
            <a:off x="5634672" y="1698656"/>
            <a:ext cx="17650044" cy="11684001"/>
          </a:xfrm>
          <a:prstGeom prst="rect">
            <a:avLst/>
          </a:prstGeom>
          <a:extLst>
            <a:ext uri="{C572A759-6A51-4108-AA02-DFA0A04FC94B}">
              <ma14:wrappingTextBoxFlag xmlns:ma14="http://schemas.microsoft.com/office/mac/drawingml/2011/main" val="1"/>
            </a:ext>
          </a:extLst>
        </p:spPr>
        <p:txBody>
          <a:bodyPr/>
          <a:lstStyle/>
          <a:p>
            <a:pPr>
              <a:lnSpc>
                <a:spcPct val="120000"/>
              </a:lnSpc>
              <a:spcBef>
                <a:spcPts val="0"/>
              </a:spcBef>
              <a:defRPr sz="4000">
                <a:solidFill>
                  <a:srgbClr val="FFFFFF"/>
                </a:solidFill>
                <a:latin typeface="Courier"/>
                <a:ea typeface="Courier"/>
                <a:cs typeface="Courier"/>
                <a:sym typeface="Courier"/>
              </a:defRPr>
            </a:pPr>
            <a:r>
              <a:t>&gt; terraform apply</a:t>
            </a:r>
          </a:p>
          <a:p>
            <a:pPr>
              <a:lnSpc>
                <a:spcPct val="120000"/>
              </a:lnSpc>
              <a:spcBef>
                <a:spcPts val="0"/>
              </a:spcBef>
              <a:defRPr sz="4000">
                <a:solidFill>
                  <a:srgbClr val="FFFFFF"/>
                </a:solidFill>
                <a:latin typeface="Courier"/>
                <a:ea typeface="Courier"/>
                <a:cs typeface="Courier"/>
                <a:sym typeface="Courier"/>
              </a:defRPr>
            </a:pPr>
            <a:r>
              <a:t>aws_instance.web: Refreshing state... [id=i-0b8bf14603ebdc264]</a:t>
            </a:r>
          </a:p>
          <a:p>
            <a:pPr>
              <a:lnSpc>
                <a:spcPct val="120000"/>
              </a:lnSpc>
              <a:spcBef>
                <a:spcPts val="0"/>
              </a:spcBef>
              <a:defRPr sz="4000">
                <a:solidFill>
                  <a:srgbClr val="FFFFFF"/>
                </a:solidFill>
                <a:latin typeface="Courier"/>
                <a:ea typeface="Courier"/>
                <a:cs typeface="Courier"/>
                <a:sym typeface="Courier"/>
              </a:defRPr>
            </a:pPr>
            <a:r>
              <a:t># ...</a:t>
            </a:r>
          </a:p>
          <a:p>
            <a:pPr>
              <a:lnSpc>
                <a:spcPct val="120000"/>
              </a:lnSpc>
              <a:spcBef>
                <a:spcPts val="0"/>
              </a:spcBef>
              <a:defRPr sz="4000">
                <a:solidFill>
                  <a:srgbClr val="FFFFFF"/>
                </a:solidFill>
                <a:latin typeface="Courier"/>
                <a:ea typeface="Courier"/>
                <a:cs typeface="Courier"/>
                <a:sym typeface="Courier"/>
              </a:defRPr>
            </a:pPr>
            <a:r>
              <a:t>  # aws_instance.web will be updated in-place</a:t>
            </a:r>
          </a:p>
          <a:p>
            <a:pPr>
              <a:lnSpc>
                <a:spcPct val="120000"/>
              </a:lnSpc>
              <a:spcBef>
                <a:spcPts val="0"/>
              </a:spcBef>
              <a:defRPr sz="4000">
                <a:solidFill>
                  <a:srgbClr val="FFFFFF"/>
                </a:solidFill>
                <a:latin typeface="Courier"/>
                <a:ea typeface="Courier"/>
                <a:cs typeface="Courier"/>
                <a:sym typeface="Courier"/>
              </a:defRPr>
            </a:pPr>
            <a:r>
              <a:t>  </a:t>
            </a:r>
            <a:r>
              <a:rPr>
                <a:solidFill>
                  <a:srgbClr val="C4A000"/>
                </a:solidFill>
              </a:rPr>
              <a:t>~</a:t>
            </a:r>
            <a:r>
              <a:t> resource "aws_instance" "web" {</a:t>
            </a:r>
          </a:p>
          <a:p>
            <a:pPr>
              <a:lnSpc>
                <a:spcPct val="120000"/>
              </a:lnSpc>
              <a:spcBef>
                <a:spcPts val="0"/>
              </a:spcBef>
              <a:defRPr sz="4000">
                <a:solidFill>
                  <a:srgbClr val="FFFFFF"/>
                </a:solidFill>
                <a:latin typeface="Courier"/>
                <a:ea typeface="Courier"/>
                <a:cs typeface="Courier"/>
                <a:sym typeface="Courier"/>
              </a:defRPr>
            </a:pPr>
            <a:r>
              <a:t># ...</a:t>
            </a:r>
          </a:p>
          <a:p>
            <a:pPr>
              <a:lnSpc>
                <a:spcPct val="120000"/>
              </a:lnSpc>
              <a:spcBef>
                <a:spcPts val="0"/>
              </a:spcBef>
              <a:defRPr sz="4000">
                <a:solidFill>
                  <a:srgbClr val="FFFFFF"/>
                </a:solidFill>
                <a:latin typeface="Courier"/>
                <a:ea typeface="Courier"/>
                <a:cs typeface="Courier"/>
                <a:sym typeface="Courier"/>
              </a:defRPr>
            </a:pPr>
            <a:r>
              <a:t>    </a:t>
            </a:r>
            <a:r>
              <a:rPr>
                <a:solidFill>
                  <a:srgbClr val="C4A000"/>
                </a:solidFill>
              </a:rPr>
              <a:t>~</a:t>
            </a:r>
            <a:r>
              <a:t> tags     = {</a:t>
            </a:r>
          </a:p>
          <a:p>
            <a:pPr>
              <a:lnSpc>
                <a:spcPct val="120000"/>
              </a:lnSpc>
              <a:spcBef>
                <a:spcPts val="0"/>
              </a:spcBef>
              <a:defRPr sz="4000">
                <a:solidFill>
                  <a:srgbClr val="FFFFFF"/>
                </a:solidFill>
                <a:latin typeface="Courier"/>
                <a:ea typeface="Courier"/>
                <a:cs typeface="Courier"/>
                <a:sym typeface="Courier"/>
              </a:defRPr>
            </a:pPr>
            <a:r>
              <a:t>        "Identity" = “...”</a:t>
            </a:r>
          </a:p>
          <a:p>
            <a:pPr>
              <a:lnSpc>
                <a:spcPct val="120000"/>
              </a:lnSpc>
              <a:spcBef>
                <a:spcPts val="0"/>
              </a:spcBef>
              <a:defRPr sz="4000">
                <a:solidFill>
                  <a:srgbClr val="FFFFFF"/>
                </a:solidFill>
                <a:latin typeface="Courier"/>
                <a:ea typeface="Courier"/>
                <a:cs typeface="Courier"/>
                <a:sym typeface="Courier"/>
              </a:defRPr>
            </a:pPr>
            <a:r>
              <a:t>      </a:t>
            </a:r>
            <a:r>
              <a:rPr>
                <a:solidFill>
                  <a:srgbClr val="4E9A06"/>
                </a:solidFill>
              </a:rPr>
              <a:t>+</a:t>
            </a:r>
            <a:r>
              <a:t> "Name"     = “Moose”</a:t>
            </a:r>
          </a:p>
          <a:p>
            <a:pPr>
              <a:lnSpc>
                <a:spcPct val="120000"/>
              </a:lnSpc>
              <a:spcBef>
                <a:spcPts val="0"/>
              </a:spcBef>
              <a:defRPr sz="4000">
                <a:solidFill>
                  <a:srgbClr val="FFFFFF"/>
                </a:solidFill>
                <a:latin typeface="Courier"/>
                <a:ea typeface="Courier"/>
                <a:cs typeface="Courier"/>
                <a:sym typeface="Courier"/>
              </a:defRPr>
            </a:pPr>
            <a:r>
              <a:t>      </a:t>
            </a:r>
            <a:r>
              <a:rPr>
                <a:solidFill>
                  <a:srgbClr val="4E9A06"/>
                </a:solidFill>
              </a:rPr>
              <a:t>+</a:t>
            </a:r>
            <a:r>
              <a:t> "Zip"      = “zap”</a:t>
            </a:r>
          </a:p>
          <a:p>
            <a:pPr>
              <a:lnSpc>
                <a:spcPct val="120000"/>
              </a:lnSpc>
              <a:spcBef>
                <a:spcPts val="0"/>
              </a:spcBef>
              <a:defRPr sz="4000">
                <a:solidFill>
                  <a:srgbClr val="FFFFFF"/>
                </a:solidFill>
                <a:latin typeface="Courier"/>
                <a:ea typeface="Courier"/>
                <a:cs typeface="Courier"/>
                <a:sym typeface="Courier"/>
              </a:defRPr>
            </a:pPr>
            <a:r>
              <a:t>      }</a:t>
            </a:r>
          </a:p>
          <a:p>
            <a:pPr>
              <a:lnSpc>
                <a:spcPct val="120000"/>
              </a:lnSpc>
              <a:spcBef>
                <a:spcPts val="0"/>
              </a:spcBef>
              <a:defRPr sz="4000">
                <a:solidFill>
                  <a:srgbClr val="FFFFFF"/>
                </a:solidFill>
                <a:latin typeface="Courier"/>
                <a:ea typeface="Courier"/>
                <a:cs typeface="Courier"/>
                <a:sym typeface="Courier"/>
              </a:defRPr>
            </a:pPr>
            <a:r>
              <a:t># ...</a:t>
            </a:r>
          </a:p>
          <a:p>
            <a:pPr>
              <a:lnSpc>
                <a:spcPct val="120000"/>
              </a:lnSpc>
              <a:spcBef>
                <a:spcPts val="0"/>
              </a:spcBef>
              <a:defRPr sz="4000">
                <a:solidFill>
                  <a:srgbClr val="5EB440"/>
                </a:solidFill>
                <a:latin typeface="Courier"/>
                <a:ea typeface="Courier"/>
                <a:cs typeface="Courier"/>
                <a:sym typeface="Courier"/>
              </a:defRPr>
            </a:pPr>
            <a:r>
              <a:t>Apply complete! Resources: 0 added, 1 changed, 0 destroyed.</a:t>
            </a:r>
          </a:p>
        </p:txBody>
      </p:sp>
      <p:sp>
        <p:nvSpPr>
          <p:cNvPr id="63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45" name="Terraform Provisions Infrastructure Resources"/>
          <p:cNvSpPr txBox="1"/>
          <p:nvPr>
            <p:ph type="title"/>
          </p:nvPr>
        </p:nvSpPr>
        <p:spPr>
          <a:xfrm>
            <a:off x="1201619" y="596900"/>
            <a:ext cx="21391681" cy="3277281"/>
          </a:xfrm>
          <a:prstGeom prst="rect">
            <a:avLst/>
          </a:prstGeom>
        </p:spPr>
        <p:txBody>
          <a:bodyPr/>
          <a:lstStyle>
            <a:lvl1pPr>
              <a:defRPr sz="8000"/>
            </a:lvl1pPr>
          </a:lstStyle>
          <a:p>
            <a:pPr/>
            <a:r>
              <a:t>Terraform Provisions Infrastructure Resources</a:t>
            </a:r>
          </a:p>
        </p:txBody>
      </p:sp>
      <p:pic>
        <p:nvPicPr>
          <p:cNvPr id="246" name="Consul_VerticalLogo_FullColor.ai" descr="Consul_VerticalLogo_FullColor.ai"/>
          <p:cNvPicPr>
            <a:picLocks noChangeAspect="1"/>
          </p:cNvPicPr>
          <p:nvPr/>
        </p:nvPicPr>
        <p:blipFill>
          <a:blip r:embed="rId3">
            <a:extLst/>
          </a:blip>
          <a:srcRect l="0" t="0" r="0" b="31742"/>
          <a:stretch>
            <a:fillRect/>
          </a:stretch>
        </p:blipFill>
        <p:spPr>
          <a:xfrm>
            <a:off x="17913788" y="7727963"/>
            <a:ext cx="2615281" cy="2540001"/>
          </a:xfrm>
          <a:prstGeom prst="rect">
            <a:avLst/>
          </a:prstGeom>
          <a:ln w="12700">
            <a:miter lim="400000"/>
          </a:ln>
        </p:spPr>
      </p:pic>
      <p:pic>
        <p:nvPicPr>
          <p:cNvPr id="247" name="Nomad_VerticalLogo_FullColor.ai" descr="Nomad_VerticalLogo_FullColor.ai"/>
          <p:cNvPicPr>
            <a:picLocks noChangeAspect="1"/>
          </p:cNvPicPr>
          <p:nvPr/>
        </p:nvPicPr>
        <p:blipFill>
          <a:blip r:embed="rId4">
            <a:extLst/>
          </a:blip>
          <a:srcRect l="10982" t="0" r="10982" b="32138"/>
          <a:stretch>
            <a:fillRect/>
          </a:stretch>
        </p:blipFill>
        <p:spPr>
          <a:xfrm>
            <a:off x="13060986" y="5723530"/>
            <a:ext cx="2233963" cy="2540001"/>
          </a:xfrm>
          <a:prstGeom prst="rect">
            <a:avLst/>
          </a:prstGeom>
          <a:ln w="12700">
            <a:miter lim="400000"/>
          </a:ln>
        </p:spPr>
      </p:pic>
      <p:pic>
        <p:nvPicPr>
          <p:cNvPr id="248" name="Packer_VerticalLogo_FullColor.ai" descr="Packer_VerticalLogo_FullColor.ai"/>
          <p:cNvPicPr>
            <a:picLocks noChangeAspect="1"/>
          </p:cNvPicPr>
          <p:nvPr/>
        </p:nvPicPr>
        <p:blipFill>
          <a:blip r:embed="rId5">
            <a:extLst/>
          </a:blip>
          <a:srcRect l="20025" t="0" r="20025" b="32104"/>
          <a:stretch>
            <a:fillRect/>
          </a:stretch>
        </p:blipFill>
        <p:spPr>
          <a:xfrm>
            <a:off x="8874538" y="5723530"/>
            <a:ext cx="1567854" cy="2540001"/>
          </a:xfrm>
          <a:prstGeom prst="rect">
            <a:avLst/>
          </a:prstGeom>
          <a:ln w="12700">
            <a:miter lim="400000"/>
          </a:ln>
        </p:spPr>
      </p:pic>
      <p:pic>
        <p:nvPicPr>
          <p:cNvPr id="249" name="Terraform_VerticalLogo_FullColor.ai" descr="Terraform_VerticalLogo_FullColor.ai"/>
          <p:cNvPicPr>
            <a:picLocks noChangeAspect="1"/>
          </p:cNvPicPr>
          <p:nvPr/>
        </p:nvPicPr>
        <p:blipFill>
          <a:blip r:embed="rId6">
            <a:extLst/>
          </a:blip>
          <a:srcRect l="20533" t="0" r="20533" b="32359"/>
          <a:stretch>
            <a:fillRect/>
          </a:stretch>
        </p:blipFill>
        <p:spPr>
          <a:xfrm>
            <a:off x="18100717" y="4030557"/>
            <a:ext cx="2241711" cy="2540001"/>
          </a:xfrm>
          <a:prstGeom prst="rect">
            <a:avLst/>
          </a:prstGeom>
          <a:ln w="12700">
            <a:miter lim="400000"/>
          </a:ln>
        </p:spPr>
      </p:pic>
      <p:pic>
        <p:nvPicPr>
          <p:cNvPr id="250" name="Vagrant_VerticalLogo_FullColor.ai" descr="Vagrant_VerticalLogo_FullColor.ai"/>
          <p:cNvPicPr>
            <a:picLocks noChangeAspect="1"/>
          </p:cNvPicPr>
          <p:nvPr/>
        </p:nvPicPr>
        <p:blipFill>
          <a:blip r:embed="rId7">
            <a:extLst/>
          </a:blip>
          <a:srcRect l="10213" t="0" r="10213" b="35800"/>
          <a:stretch>
            <a:fillRect/>
          </a:stretch>
        </p:blipFill>
        <p:spPr>
          <a:xfrm>
            <a:off x="3905849" y="5723530"/>
            <a:ext cx="2465920" cy="2540001"/>
          </a:xfrm>
          <a:prstGeom prst="rect">
            <a:avLst/>
          </a:prstGeom>
          <a:ln w="12700">
            <a:miter lim="400000"/>
          </a:ln>
        </p:spPr>
      </p:pic>
      <p:pic>
        <p:nvPicPr>
          <p:cNvPr id="251" name="Vault_VerticalLogo_FullColor.ai" descr="Vault_VerticalLogo_FullColor.ai"/>
          <p:cNvPicPr>
            <a:picLocks noChangeAspect="1"/>
          </p:cNvPicPr>
          <p:nvPr/>
        </p:nvPicPr>
        <p:blipFill>
          <a:blip r:embed="rId8">
            <a:extLst/>
          </a:blip>
          <a:srcRect l="0" t="0" r="0" b="32278"/>
          <a:stretch>
            <a:fillRect/>
          </a:stretch>
        </p:blipFill>
        <p:spPr>
          <a:xfrm>
            <a:off x="8391938" y="10112880"/>
            <a:ext cx="2532785" cy="2540001"/>
          </a:xfrm>
          <a:prstGeom prst="rect">
            <a:avLst/>
          </a:prstGeom>
          <a:ln w="12700">
            <a:miter lim="400000"/>
          </a:ln>
        </p:spPr>
      </p:pic>
      <p:sp>
        <p:nvSpPr>
          <p:cNvPr id="260" name="Connection Line"/>
          <p:cNvSpPr/>
          <p:nvPr/>
        </p:nvSpPr>
        <p:spPr>
          <a:xfrm>
            <a:off x="6625633" y="6993530"/>
            <a:ext cx="1994906" cy="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63500">
            <a:solidFill>
              <a:srgbClr val="000000"/>
            </a:solidFill>
            <a:miter lim="400000"/>
            <a:headEnd type="triangle"/>
            <a:tailEnd type="triangle"/>
          </a:ln>
        </p:spPr>
        <p:txBody>
          <a:bodyPr/>
          <a:lstStyle/>
          <a:p>
            <a:pPr/>
          </a:p>
        </p:txBody>
      </p:sp>
      <p:sp>
        <p:nvSpPr>
          <p:cNvPr id="261" name="Connection Line"/>
          <p:cNvSpPr/>
          <p:nvPr/>
        </p:nvSpPr>
        <p:spPr>
          <a:xfrm>
            <a:off x="10696194" y="6993530"/>
            <a:ext cx="2110793" cy="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63500">
            <a:solidFill>
              <a:srgbClr val="000000"/>
            </a:solidFill>
            <a:miter lim="400000"/>
            <a:tailEnd type="triangle"/>
          </a:ln>
        </p:spPr>
        <p:txBody>
          <a:bodyPr/>
          <a:lstStyle/>
          <a:p>
            <a:pPr/>
          </a:p>
        </p:txBody>
      </p:sp>
      <p:sp>
        <p:nvSpPr>
          <p:cNvPr id="262" name="Connection Line"/>
          <p:cNvSpPr/>
          <p:nvPr/>
        </p:nvSpPr>
        <p:spPr>
          <a:xfrm>
            <a:off x="15548996" y="5762033"/>
            <a:ext cx="2297722" cy="7712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63500">
            <a:solidFill>
              <a:srgbClr val="000000"/>
            </a:solidFill>
            <a:miter lim="400000"/>
            <a:tailEnd type="triangle"/>
          </a:ln>
        </p:spPr>
        <p:txBody>
          <a:bodyPr/>
          <a:lstStyle/>
          <a:p>
            <a:pPr/>
          </a:p>
        </p:txBody>
      </p:sp>
      <p:sp>
        <p:nvSpPr>
          <p:cNvPr id="263" name="Connection Line"/>
          <p:cNvSpPr/>
          <p:nvPr/>
        </p:nvSpPr>
        <p:spPr>
          <a:xfrm>
            <a:off x="15548996" y="7538407"/>
            <a:ext cx="2110793" cy="8388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63500">
            <a:solidFill>
              <a:srgbClr val="000000"/>
            </a:solidFill>
            <a:miter lim="400000"/>
            <a:tailEnd type="triangle"/>
          </a:ln>
        </p:spPr>
        <p:txBody>
          <a:bodyPr/>
          <a:lstStyle/>
          <a:p>
            <a:pPr/>
          </a:p>
        </p:txBody>
      </p:sp>
      <p:sp>
        <p:nvSpPr>
          <p:cNvPr id="264" name="Connection Line"/>
          <p:cNvSpPr/>
          <p:nvPr/>
        </p:nvSpPr>
        <p:spPr>
          <a:xfrm>
            <a:off x="9658366" y="8517530"/>
            <a:ext cx="1" cy="13413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0"/>
                </a:lnTo>
              </a:path>
            </a:pathLst>
          </a:custGeom>
          <a:ln w="63500">
            <a:solidFill>
              <a:srgbClr val="000000"/>
            </a:solidFill>
            <a:miter lim="400000"/>
            <a:headEnd type="triangle"/>
            <a:tailEnd type="triangle"/>
          </a:ln>
        </p:spPr>
        <p:txBody>
          <a:bodyPr/>
          <a:lstStyle/>
          <a:p>
            <a:pPr/>
          </a:p>
        </p:txBody>
      </p:sp>
      <p:sp>
        <p:nvSpPr>
          <p:cNvPr id="265" name="Connection Line"/>
          <p:cNvSpPr/>
          <p:nvPr/>
        </p:nvSpPr>
        <p:spPr>
          <a:xfrm>
            <a:off x="5138420" y="8516620"/>
            <a:ext cx="2998471" cy="2865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path>
            </a:pathLst>
          </a:custGeom>
          <a:ln w="63500">
            <a:solidFill>
              <a:srgbClr val="000000"/>
            </a:solidFill>
            <a:miter lim="400000"/>
            <a:headEnd type="triangle"/>
            <a:tailEnd type="triangle"/>
          </a:ln>
        </p:spPr>
        <p:txBody>
          <a:bodyPr/>
          <a:lstStyle/>
          <a:p>
            <a:pPr/>
          </a:p>
        </p:txBody>
      </p:sp>
      <p:sp>
        <p:nvSpPr>
          <p:cNvPr id="266" name="Connection Line"/>
          <p:cNvSpPr/>
          <p:nvPr/>
        </p:nvSpPr>
        <p:spPr>
          <a:xfrm>
            <a:off x="11178540" y="8516620"/>
            <a:ext cx="2998470" cy="2865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path>
            </a:pathLst>
          </a:custGeom>
          <a:ln w="63500">
            <a:solidFill>
              <a:srgbClr val="000000"/>
            </a:solidFill>
            <a:miter lim="400000"/>
            <a:headEnd type="triangle"/>
            <a:tailEnd type="triangle"/>
          </a:ln>
        </p:spPr>
        <p:txBody>
          <a:bodyPr/>
          <a:lstStyle/>
          <a:p>
            <a:pPr/>
          </a:p>
        </p:txBody>
      </p:sp>
      <p:sp>
        <p:nvSpPr>
          <p:cNvPr id="259"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8" name="Terraform 0.12"/>
          <p:cNvSpPr txBox="1"/>
          <p:nvPr>
            <p:ph type="title"/>
          </p:nvPr>
        </p:nvSpPr>
        <p:spPr>
          <a:prstGeom prst="rect">
            <a:avLst/>
          </a:prstGeom>
        </p:spPr>
        <p:txBody>
          <a:bodyPr/>
          <a:lstStyle/>
          <a:p>
            <a:pPr/>
            <a:r>
              <a:t>Terraform 0.12</a:t>
            </a:r>
          </a:p>
        </p:txBody>
      </p:sp>
      <p:sp>
        <p:nvSpPr>
          <p:cNvPr id="639" name="Released in May of 2019…"/>
          <p:cNvSpPr txBox="1"/>
          <p:nvPr>
            <p:ph type="body" idx="1"/>
          </p:nvPr>
        </p:nvSpPr>
        <p:spPr>
          <a:prstGeom prst="rect">
            <a:avLst/>
          </a:prstGeom>
        </p:spPr>
        <p:txBody>
          <a:bodyPr/>
          <a:lstStyle/>
          <a:p>
            <a:pPr/>
            <a:r>
              <a:t>Released in May of 2019</a:t>
            </a:r>
          </a:p>
          <a:p>
            <a:pPr/>
            <a:r>
              <a:t>Better expression syntax, type support, iteration constructs, and many other improvements</a:t>
            </a:r>
          </a:p>
          <a:p>
            <a:pPr/>
            <a:r>
              <a:t>The command </a:t>
            </a:r>
            <a:r>
              <a:rPr>
                <a:latin typeface="Courier"/>
                <a:ea typeface="Courier"/>
                <a:cs typeface="Courier"/>
                <a:sym typeface="Courier"/>
              </a:rPr>
              <a:t>terraform 0.12upgrade</a:t>
            </a:r>
            <a:r>
              <a:t> will upgrade configuration to the new syntax</a:t>
            </a:r>
          </a:p>
        </p:txBody>
      </p:sp>
      <p:sp>
        <p:nvSpPr>
          <p:cNvPr id="64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4" name="Use Version Control Tools For Rollback…"/>
          <p:cNvSpPr txBox="1"/>
          <p:nvPr>
            <p:ph type="body" idx="13"/>
          </p:nvPr>
        </p:nvSpPr>
        <p:spPr>
          <a:prstGeom prst="rect">
            <a:avLst/>
          </a:prstGeom>
        </p:spPr>
        <p:txBody>
          <a:bodyPr/>
          <a:lstStyle/>
          <a:p>
            <a:pPr/>
            <a:r>
              <a:t>Use Version Control Tools For Rollback</a:t>
            </a:r>
          </a:p>
          <a:p>
            <a:pPr>
              <a:defRPr>
                <a:solidFill>
                  <a:schemeClr val="accent4">
                    <a:hueOff val="3786471"/>
                    <a:satOff val="-63055"/>
                    <a:lumOff val="-2821"/>
                  </a:schemeClr>
                </a:solidFill>
              </a:defRPr>
            </a:pPr>
            <a:r>
              <a:t>Terraform only knows about your configuration and the state of the infrastructure it has built.</a:t>
            </a:r>
          </a:p>
          <a:p>
            <a:pPr>
              <a:defRPr>
                <a:solidFill>
                  <a:schemeClr val="accent4">
                    <a:hueOff val="3786471"/>
                    <a:satOff val="-63055"/>
                    <a:lumOff val="-2821"/>
                  </a:schemeClr>
                </a:solidFill>
              </a:defRPr>
            </a:pPr>
            <a:r>
              <a:t>If you need to rollback, use the capabilities of your version control software to revert to an earlier version of </a:t>
            </a:r>
            <a:r>
              <a:rPr>
                <a:latin typeface="Courier"/>
                <a:ea typeface="Courier"/>
                <a:cs typeface="Courier"/>
                <a:sym typeface="Courier"/>
              </a:rPr>
              <a:t>main.tf</a:t>
            </a:r>
            <a:r>
              <a:t>, then run </a:t>
            </a:r>
            <a:r>
              <a:rPr>
                <a:latin typeface="Courier"/>
                <a:ea typeface="Courier"/>
                <a:cs typeface="Courier"/>
                <a:sym typeface="Courier"/>
              </a:rPr>
              <a:t>terraform apply</a:t>
            </a:r>
            <a:r>
              <a:t> on it.</a:t>
            </a:r>
          </a:p>
        </p:txBody>
      </p:sp>
      <p:sp>
        <p:nvSpPr>
          <p:cNvPr id="64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9" name="What You Learned"/>
          <p:cNvSpPr txBox="1"/>
          <p:nvPr>
            <p:ph type="title"/>
          </p:nvPr>
        </p:nvSpPr>
        <p:spPr>
          <a:prstGeom prst="rect">
            <a:avLst/>
          </a:prstGeom>
        </p:spPr>
        <p:txBody>
          <a:bodyPr/>
          <a:lstStyle/>
          <a:p>
            <a:pPr/>
            <a:r>
              <a:t>What You Learned</a:t>
            </a:r>
          </a:p>
        </p:txBody>
      </p:sp>
      <p:sp>
        <p:nvSpPr>
          <p:cNvPr id="650" name="Login to your workstation…"/>
          <p:cNvSpPr txBox="1"/>
          <p:nvPr>
            <p:ph type="body" idx="1"/>
          </p:nvPr>
        </p:nvSpPr>
        <p:spPr>
          <a:prstGeom prst="rect">
            <a:avLst/>
          </a:prstGeom>
        </p:spPr>
        <p:txBody>
          <a:bodyPr/>
          <a:lstStyle/>
          <a:p>
            <a:pPr marL="952500" indent="-952500">
              <a:buSzPct val="75000"/>
              <a:buBlip>
                <a:blip r:embed="rId2"/>
              </a:buBlip>
            </a:pPr>
            <a:r>
              <a:t>Login to your workstation</a:t>
            </a:r>
          </a:p>
          <a:p>
            <a:pPr marL="952500" indent="-952500">
              <a:buSzPct val="75000"/>
              <a:buBlip>
                <a:blip r:embed="rId2"/>
              </a:buBlip>
            </a:pPr>
            <a:r>
              <a:t>Create a basic Terraform configuration</a:t>
            </a:r>
          </a:p>
          <a:p>
            <a:pPr marL="952500" indent="-952500">
              <a:buSzPct val="75000"/>
              <a:buBlip>
                <a:blip r:embed="rId2"/>
              </a:buBlip>
            </a:pPr>
            <a:r>
              <a:t>Initialize and apply the configuration (create infrastructure)</a:t>
            </a:r>
          </a:p>
          <a:p>
            <a:pPr marL="952500" indent="-952500">
              <a:buSzPct val="75000"/>
              <a:buBlip>
                <a:blip r:embed="rId2"/>
              </a:buBlip>
            </a:pPr>
            <a:r>
              <a:t>Change and re-apply the configuration</a:t>
            </a:r>
          </a:p>
        </p:txBody>
      </p:sp>
      <p:grpSp>
        <p:nvGrpSpPr>
          <p:cNvPr id="654" name="Group"/>
          <p:cNvGrpSpPr/>
          <p:nvPr/>
        </p:nvGrpSpPr>
        <p:grpSpPr>
          <a:xfrm>
            <a:off x="-3678116" y="3521744"/>
            <a:ext cx="1103444" cy="1018894"/>
            <a:chOff x="0" y="0"/>
            <a:chExt cx="1103442" cy="1018892"/>
          </a:xfrm>
        </p:grpSpPr>
        <p:sp>
          <p:nvSpPr>
            <p:cNvPr id="651" name="Circle"/>
            <p:cNvSpPr/>
            <p:nvPr/>
          </p:nvSpPr>
          <p:spPr>
            <a:xfrm>
              <a:off x="0" y="4106"/>
              <a:ext cx="1014787" cy="1014787"/>
            </a:xfrm>
            <a:prstGeom prst="ellipse">
              <a:avLst/>
            </a:pr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652" name="Line"/>
            <p:cNvSpPr/>
            <p:nvPr/>
          </p:nvSpPr>
          <p:spPr>
            <a:xfrm>
              <a:off x="237635" y="0"/>
              <a:ext cx="865808" cy="63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07"/>
                  </a:moveTo>
                  <a:lnTo>
                    <a:pt x="6667" y="21600"/>
                  </a:lnTo>
                  <a:lnTo>
                    <a:pt x="21600" y="0"/>
                  </a:lnTo>
                </a:path>
              </a:pathLst>
            </a:custGeom>
            <a:noFill/>
            <a:ln w="4445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653" name="Line"/>
            <p:cNvSpPr/>
            <p:nvPr/>
          </p:nvSpPr>
          <p:spPr>
            <a:xfrm>
              <a:off x="260674" y="22245"/>
              <a:ext cx="819777" cy="625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062"/>
                  </a:moveTo>
                  <a:lnTo>
                    <a:pt x="5783" y="21600"/>
                  </a:lnTo>
                  <a:lnTo>
                    <a:pt x="21600" y="0"/>
                  </a:lnTo>
                </a:path>
              </a:pathLst>
            </a:cu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658" name="Group"/>
          <p:cNvGrpSpPr/>
          <p:nvPr/>
        </p:nvGrpSpPr>
        <p:grpSpPr>
          <a:xfrm>
            <a:off x="-3678116" y="5013311"/>
            <a:ext cx="1103444" cy="1018893"/>
            <a:chOff x="0" y="0"/>
            <a:chExt cx="1103442" cy="1018892"/>
          </a:xfrm>
        </p:grpSpPr>
        <p:sp>
          <p:nvSpPr>
            <p:cNvPr id="655" name="Circle"/>
            <p:cNvSpPr/>
            <p:nvPr/>
          </p:nvSpPr>
          <p:spPr>
            <a:xfrm>
              <a:off x="0" y="4106"/>
              <a:ext cx="1014787" cy="1014787"/>
            </a:xfrm>
            <a:prstGeom prst="ellipse">
              <a:avLst/>
            </a:pr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656" name="Line"/>
            <p:cNvSpPr/>
            <p:nvPr/>
          </p:nvSpPr>
          <p:spPr>
            <a:xfrm>
              <a:off x="237635" y="0"/>
              <a:ext cx="865808" cy="63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07"/>
                  </a:moveTo>
                  <a:lnTo>
                    <a:pt x="6667" y="21600"/>
                  </a:lnTo>
                  <a:lnTo>
                    <a:pt x="21600" y="0"/>
                  </a:lnTo>
                </a:path>
              </a:pathLst>
            </a:custGeom>
            <a:noFill/>
            <a:ln w="4445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657" name="Line"/>
            <p:cNvSpPr/>
            <p:nvPr/>
          </p:nvSpPr>
          <p:spPr>
            <a:xfrm>
              <a:off x="260674" y="22245"/>
              <a:ext cx="819777" cy="625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062"/>
                  </a:moveTo>
                  <a:lnTo>
                    <a:pt x="5783" y="21600"/>
                  </a:lnTo>
                  <a:lnTo>
                    <a:pt x="21600" y="0"/>
                  </a:lnTo>
                </a:path>
              </a:pathLst>
            </a:cu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662" name="Group"/>
          <p:cNvGrpSpPr/>
          <p:nvPr/>
        </p:nvGrpSpPr>
        <p:grpSpPr>
          <a:xfrm>
            <a:off x="-3678116" y="6504877"/>
            <a:ext cx="1103444" cy="1018894"/>
            <a:chOff x="0" y="0"/>
            <a:chExt cx="1103442" cy="1018892"/>
          </a:xfrm>
        </p:grpSpPr>
        <p:sp>
          <p:nvSpPr>
            <p:cNvPr id="659" name="Circle"/>
            <p:cNvSpPr/>
            <p:nvPr/>
          </p:nvSpPr>
          <p:spPr>
            <a:xfrm>
              <a:off x="0" y="4106"/>
              <a:ext cx="1014787" cy="1014787"/>
            </a:xfrm>
            <a:prstGeom prst="ellipse">
              <a:avLst/>
            </a:pr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660" name="Line"/>
            <p:cNvSpPr/>
            <p:nvPr/>
          </p:nvSpPr>
          <p:spPr>
            <a:xfrm>
              <a:off x="237635" y="0"/>
              <a:ext cx="865808" cy="63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07"/>
                  </a:moveTo>
                  <a:lnTo>
                    <a:pt x="6667" y="21600"/>
                  </a:lnTo>
                  <a:lnTo>
                    <a:pt x="21600" y="0"/>
                  </a:lnTo>
                </a:path>
              </a:pathLst>
            </a:custGeom>
            <a:noFill/>
            <a:ln w="4445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661" name="Line"/>
            <p:cNvSpPr/>
            <p:nvPr/>
          </p:nvSpPr>
          <p:spPr>
            <a:xfrm>
              <a:off x="260674" y="22245"/>
              <a:ext cx="819777" cy="625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062"/>
                  </a:moveTo>
                  <a:lnTo>
                    <a:pt x="5783" y="21600"/>
                  </a:lnTo>
                  <a:lnTo>
                    <a:pt x="21600" y="0"/>
                  </a:lnTo>
                </a:path>
              </a:pathLst>
            </a:cu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666" name="Group"/>
          <p:cNvGrpSpPr/>
          <p:nvPr/>
        </p:nvGrpSpPr>
        <p:grpSpPr>
          <a:xfrm>
            <a:off x="-3678116" y="7996442"/>
            <a:ext cx="1103444" cy="1018894"/>
            <a:chOff x="0" y="0"/>
            <a:chExt cx="1103442" cy="1018892"/>
          </a:xfrm>
        </p:grpSpPr>
        <p:sp>
          <p:nvSpPr>
            <p:cNvPr id="663" name="Circle"/>
            <p:cNvSpPr/>
            <p:nvPr/>
          </p:nvSpPr>
          <p:spPr>
            <a:xfrm>
              <a:off x="0" y="4106"/>
              <a:ext cx="1014787" cy="1014787"/>
            </a:xfrm>
            <a:prstGeom prst="ellipse">
              <a:avLst/>
            </a:pr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664" name="Line"/>
            <p:cNvSpPr/>
            <p:nvPr/>
          </p:nvSpPr>
          <p:spPr>
            <a:xfrm>
              <a:off x="237635" y="0"/>
              <a:ext cx="865808" cy="63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07"/>
                  </a:moveTo>
                  <a:lnTo>
                    <a:pt x="6667" y="21600"/>
                  </a:lnTo>
                  <a:lnTo>
                    <a:pt x="21600" y="0"/>
                  </a:lnTo>
                </a:path>
              </a:pathLst>
            </a:custGeom>
            <a:noFill/>
            <a:ln w="4445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665" name="Line"/>
            <p:cNvSpPr/>
            <p:nvPr/>
          </p:nvSpPr>
          <p:spPr>
            <a:xfrm>
              <a:off x="260674" y="22245"/>
              <a:ext cx="819777" cy="625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062"/>
                  </a:moveTo>
                  <a:lnTo>
                    <a:pt x="5783" y="21600"/>
                  </a:lnTo>
                  <a:lnTo>
                    <a:pt x="21600" y="0"/>
                  </a:lnTo>
                </a:path>
              </a:pathLst>
            </a:cu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sp>
        <p:nvSpPr>
          <p:cNvPr id="66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9" name="Lab 1: Lab Setup…"/>
          <p:cNvSpPr txBox="1"/>
          <p:nvPr>
            <p:ph type="body" idx="13"/>
          </p:nvPr>
        </p:nvSpPr>
        <p:spPr>
          <a:prstGeom prst="rect">
            <a:avLst/>
          </a:prstGeom>
        </p:spPr>
        <p:txBody>
          <a:bodyPr/>
          <a:lstStyle/>
          <a:p>
            <a:pPr>
              <a:defRPr>
                <a:solidFill>
                  <a:srgbClr val="FFFFFF"/>
                </a:solidFill>
              </a:defRPr>
            </a:pPr>
            <a:r>
              <a:t>Lab 1: Lab Setup</a:t>
            </a:r>
          </a:p>
          <a:p>
            <a:pPr>
              <a:defRPr>
                <a:solidFill>
                  <a:srgbClr val="B3BAC6"/>
                </a:solidFill>
              </a:defRPr>
            </a:pPr>
            <a:r>
              <a:t>Duration: 20 minutes</a:t>
            </a:r>
          </a:p>
          <a:p>
            <a:pPr>
              <a:defRPr>
                <a:solidFill>
                  <a:srgbClr val="B3BAC6"/>
                </a:solidFill>
              </a:defRPr>
            </a:pPr>
            <a:r>
              <a:t>Goal: Familiarize yourself with your workstation and the Terraform CLI</a:t>
            </a:r>
          </a:p>
        </p:txBody>
      </p:sp>
      <p:sp>
        <p:nvSpPr>
          <p:cNvPr id="67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2" name="Outputs"/>
          <p:cNvSpPr txBox="1"/>
          <p:nvPr>
            <p:ph type="title"/>
          </p:nvPr>
        </p:nvSpPr>
        <p:spPr>
          <a:prstGeom prst="rect">
            <a:avLst/>
          </a:prstGeom>
        </p:spPr>
        <p:txBody>
          <a:bodyPr/>
          <a:lstStyle/>
          <a:p>
            <a:pPr/>
            <a:r>
              <a:t>Outputs</a:t>
            </a:r>
          </a:p>
        </p:txBody>
      </p:sp>
      <p:sp>
        <p:nvSpPr>
          <p:cNvPr id="67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7" name="What You’ll Learn"/>
          <p:cNvSpPr txBox="1"/>
          <p:nvPr>
            <p:ph type="title"/>
          </p:nvPr>
        </p:nvSpPr>
        <p:spPr>
          <a:prstGeom prst="rect">
            <a:avLst/>
          </a:prstGeom>
        </p:spPr>
        <p:txBody>
          <a:bodyPr/>
          <a:lstStyle/>
          <a:p>
            <a:pPr/>
            <a:r>
              <a:t>What You’ll Learn</a:t>
            </a:r>
          </a:p>
        </p:txBody>
      </p:sp>
      <p:sp>
        <p:nvSpPr>
          <p:cNvPr id="678" name="Print dynamic data with an output…"/>
          <p:cNvSpPr txBox="1"/>
          <p:nvPr>
            <p:ph type="body" idx="1"/>
          </p:nvPr>
        </p:nvSpPr>
        <p:spPr>
          <a:prstGeom prst="rect">
            <a:avLst/>
          </a:prstGeom>
        </p:spPr>
        <p:txBody>
          <a:bodyPr/>
          <a:lstStyle/>
          <a:p>
            <a:pPr marL="952500" indent="-952500">
              <a:buSzPct val="75000"/>
              <a:buBlip>
                <a:blip r:embed="rId2"/>
              </a:buBlip>
            </a:pPr>
            <a:r>
              <a:t>Print dynamic data with an output</a:t>
            </a:r>
          </a:p>
          <a:p>
            <a:pPr marL="952500" indent="-952500">
              <a:buSzPct val="75000"/>
              <a:buBlip>
                <a:blip r:embed="rId2"/>
              </a:buBlip>
            </a:pPr>
            <a:r>
              <a:t>Query specific values from the output</a:t>
            </a:r>
          </a:p>
        </p:txBody>
      </p:sp>
      <p:grpSp>
        <p:nvGrpSpPr>
          <p:cNvPr id="682" name="Group"/>
          <p:cNvGrpSpPr/>
          <p:nvPr/>
        </p:nvGrpSpPr>
        <p:grpSpPr>
          <a:xfrm>
            <a:off x="-3678116" y="3521744"/>
            <a:ext cx="1103444" cy="1018894"/>
            <a:chOff x="0" y="0"/>
            <a:chExt cx="1103442" cy="1018892"/>
          </a:xfrm>
        </p:grpSpPr>
        <p:sp>
          <p:nvSpPr>
            <p:cNvPr id="679" name="Circle"/>
            <p:cNvSpPr/>
            <p:nvPr/>
          </p:nvSpPr>
          <p:spPr>
            <a:xfrm>
              <a:off x="0" y="4106"/>
              <a:ext cx="1014787" cy="1014787"/>
            </a:xfrm>
            <a:prstGeom prst="ellipse">
              <a:avLst/>
            </a:pr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680" name="Line"/>
            <p:cNvSpPr/>
            <p:nvPr/>
          </p:nvSpPr>
          <p:spPr>
            <a:xfrm>
              <a:off x="237635" y="0"/>
              <a:ext cx="865808" cy="63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07"/>
                  </a:moveTo>
                  <a:lnTo>
                    <a:pt x="6667" y="21600"/>
                  </a:lnTo>
                  <a:lnTo>
                    <a:pt x="21600" y="0"/>
                  </a:lnTo>
                </a:path>
              </a:pathLst>
            </a:custGeom>
            <a:noFill/>
            <a:ln w="4445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681" name="Line"/>
            <p:cNvSpPr/>
            <p:nvPr/>
          </p:nvSpPr>
          <p:spPr>
            <a:xfrm>
              <a:off x="260674" y="22245"/>
              <a:ext cx="819777" cy="625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062"/>
                  </a:moveTo>
                  <a:lnTo>
                    <a:pt x="5783" y="21600"/>
                  </a:lnTo>
                  <a:lnTo>
                    <a:pt x="21600" y="0"/>
                  </a:lnTo>
                </a:path>
              </a:pathLst>
            </a:cu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686" name="Group"/>
          <p:cNvGrpSpPr/>
          <p:nvPr/>
        </p:nvGrpSpPr>
        <p:grpSpPr>
          <a:xfrm>
            <a:off x="-3678116" y="5013311"/>
            <a:ext cx="1103444" cy="1018893"/>
            <a:chOff x="0" y="0"/>
            <a:chExt cx="1103442" cy="1018892"/>
          </a:xfrm>
        </p:grpSpPr>
        <p:sp>
          <p:nvSpPr>
            <p:cNvPr id="683" name="Circle"/>
            <p:cNvSpPr/>
            <p:nvPr/>
          </p:nvSpPr>
          <p:spPr>
            <a:xfrm>
              <a:off x="0" y="4106"/>
              <a:ext cx="1014787" cy="1014787"/>
            </a:xfrm>
            <a:prstGeom prst="ellipse">
              <a:avLst/>
            </a:pr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684" name="Line"/>
            <p:cNvSpPr/>
            <p:nvPr/>
          </p:nvSpPr>
          <p:spPr>
            <a:xfrm>
              <a:off x="237635" y="0"/>
              <a:ext cx="865808" cy="63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07"/>
                  </a:moveTo>
                  <a:lnTo>
                    <a:pt x="6667" y="21600"/>
                  </a:lnTo>
                  <a:lnTo>
                    <a:pt x="21600" y="0"/>
                  </a:lnTo>
                </a:path>
              </a:pathLst>
            </a:custGeom>
            <a:noFill/>
            <a:ln w="4445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685" name="Line"/>
            <p:cNvSpPr/>
            <p:nvPr/>
          </p:nvSpPr>
          <p:spPr>
            <a:xfrm>
              <a:off x="260674" y="22245"/>
              <a:ext cx="819777" cy="625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062"/>
                  </a:moveTo>
                  <a:lnTo>
                    <a:pt x="5783" y="21600"/>
                  </a:lnTo>
                  <a:lnTo>
                    <a:pt x="21600" y="0"/>
                  </a:lnTo>
                </a:path>
              </a:pathLst>
            </a:cu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690" name="Group"/>
          <p:cNvGrpSpPr/>
          <p:nvPr/>
        </p:nvGrpSpPr>
        <p:grpSpPr>
          <a:xfrm>
            <a:off x="-3678116" y="6504877"/>
            <a:ext cx="1103444" cy="1018894"/>
            <a:chOff x="0" y="0"/>
            <a:chExt cx="1103442" cy="1018892"/>
          </a:xfrm>
        </p:grpSpPr>
        <p:sp>
          <p:nvSpPr>
            <p:cNvPr id="687" name="Circle"/>
            <p:cNvSpPr/>
            <p:nvPr/>
          </p:nvSpPr>
          <p:spPr>
            <a:xfrm>
              <a:off x="0" y="4106"/>
              <a:ext cx="1014787" cy="1014787"/>
            </a:xfrm>
            <a:prstGeom prst="ellipse">
              <a:avLst/>
            </a:pr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688" name="Line"/>
            <p:cNvSpPr/>
            <p:nvPr/>
          </p:nvSpPr>
          <p:spPr>
            <a:xfrm>
              <a:off x="237635" y="0"/>
              <a:ext cx="865808" cy="63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07"/>
                  </a:moveTo>
                  <a:lnTo>
                    <a:pt x="6667" y="21600"/>
                  </a:lnTo>
                  <a:lnTo>
                    <a:pt x="21600" y="0"/>
                  </a:lnTo>
                </a:path>
              </a:pathLst>
            </a:custGeom>
            <a:noFill/>
            <a:ln w="4445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689" name="Line"/>
            <p:cNvSpPr/>
            <p:nvPr/>
          </p:nvSpPr>
          <p:spPr>
            <a:xfrm>
              <a:off x="260674" y="22245"/>
              <a:ext cx="819777" cy="625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062"/>
                  </a:moveTo>
                  <a:lnTo>
                    <a:pt x="5783" y="21600"/>
                  </a:lnTo>
                  <a:lnTo>
                    <a:pt x="21600" y="0"/>
                  </a:lnTo>
                </a:path>
              </a:pathLst>
            </a:cu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694" name="Group"/>
          <p:cNvGrpSpPr/>
          <p:nvPr/>
        </p:nvGrpSpPr>
        <p:grpSpPr>
          <a:xfrm>
            <a:off x="-3678116" y="7996442"/>
            <a:ext cx="1103444" cy="1018894"/>
            <a:chOff x="0" y="0"/>
            <a:chExt cx="1103442" cy="1018892"/>
          </a:xfrm>
        </p:grpSpPr>
        <p:sp>
          <p:nvSpPr>
            <p:cNvPr id="691" name="Circle"/>
            <p:cNvSpPr/>
            <p:nvPr/>
          </p:nvSpPr>
          <p:spPr>
            <a:xfrm>
              <a:off x="0" y="4106"/>
              <a:ext cx="1014787" cy="1014787"/>
            </a:xfrm>
            <a:prstGeom prst="ellipse">
              <a:avLst/>
            </a:pr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692" name="Line"/>
            <p:cNvSpPr/>
            <p:nvPr/>
          </p:nvSpPr>
          <p:spPr>
            <a:xfrm>
              <a:off x="237635" y="0"/>
              <a:ext cx="865808" cy="63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07"/>
                  </a:moveTo>
                  <a:lnTo>
                    <a:pt x="6667" y="21600"/>
                  </a:lnTo>
                  <a:lnTo>
                    <a:pt x="21600" y="0"/>
                  </a:lnTo>
                </a:path>
              </a:pathLst>
            </a:custGeom>
            <a:noFill/>
            <a:ln w="4445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693" name="Line"/>
            <p:cNvSpPr/>
            <p:nvPr/>
          </p:nvSpPr>
          <p:spPr>
            <a:xfrm>
              <a:off x="260674" y="22245"/>
              <a:ext cx="819777" cy="625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062"/>
                  </a:moveTo>
                  <a:lnTo>
                    <a:pt x="5783" y="21600"/>
                  </a:lnTo>
                  <a:lnTo>
                    <a:pt x="21600" y="0"/>
                  </a:lnTo>
                </a:path>
              </a:pathLst>
            </a:cu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sp>
        <p:nvSpPr>
          <p:cNvPr id="69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7" name="Outputs define useful values that will be highlighted to the user when Terraform applies: IP addresses, usernames, generated keys…"/>
          <p:cNvSpPr txBox="1"/>
          <p:nvPr>
            <p:ph type="body" idx="1"/>
          </p:nvPr>
        </p:nvSpPr>
        <p:spPr>
          <a:xfrm>
            <a:off x="6248400" y="3810000"/>
            <a:ext cx="17233966" cy="8677772"/>
          </a:xfrm>
          <a:prstGeom prst="rect">
            <a:avLst/>
          </a:prstGeom>
        </p:spPr>
        <p:txBody>
          <a:bodyPr/>
          <a:lstStyle/>
          <a:p>
            <a:pPr/>
            <a:r>
              <a:t>Outputs define useful values that will be highlighted to the user when Terraform applies: IP addresses, usernames, generated keys</a:t>
            </a:r>
          </a:p>
          <a:p>
            <a:pPr/>
            <a:r>
              <a:t>Outputs can be queried using the </a:t>
            </a:r>
            <a:r>
              <a:rPr>
                <a:latin typeface="Courier"/>
                <a:ea typeface="Courier"/>
                <a:cs typeface="Courier"/>
                <a:sym typeface="Courier"/>
              </a:rPr>
              <a:t>terraform output</a:t>
            </a:r>
            <a:r>
              <a:t> command</a:t>
            </a:r>
          </a:p>
          <a:p>
            <a:pPr/>
            <a:r>
              <a:t>Outputs are a way to easily extract and query information from all of Terraform's collected data</a:t>
            </a:r>
          </a:p>
        </p:txBody>
      </p:sp>
      <p:sp>
        <p:nvSpPr>
          <p:cNvPr id="698" name="Outputs"/>
          <p:cNvSpPr txBox="1"/>
          <p:nvPr>
            <p:ph type="title"/>
          </p:nvPr>
        </p:nvSpPr>
        <p:spPr>
          <a:prstGeom prst="rect">
            <a:avLst/>
          </a:prstGeom>
        </p:spPr>
        <p:txBody>
          <a:bodyPr/>
          <a:lstStyle/>
          <a:p>
            <a:pPr/>
            <a:r>
              <a:t>Outputs</a:t>
            </a:r>
          </a:p>
        </p:txBody>
      </p:sp>
      <p:sp>
        <p:nvSpPr>
          <p:cNvPr id="69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3" name="resource &quot;aws_instance&quot; &quot;web&quot; {…"/>
          <p:cNvSpPr txBox="1"/>
          <p:nvPr>
            <p:ph type="body" idx="13"/>
          </p:nvPr>
        </p:nvSpPr>
        <p:spPr>
          <a:xfrm>
            <a:off x="5672772" y="1673256"/>
            <a:ext cx="17649350" cy="9367521"/>
          </a:xfrm>
          <a:prstGeom prst="rect">
            <a:avLst/>
          </a:prstGeom>
          <a:extLst>
            <a:ext uri="{C572A759-6A51-4108-AA02-DFA0A04FC94B}">
              <ma14:wrappingTextBoxFlag xmlns:ma14="http://schemas.microsoft.com/office/mac/drawingml/2011/main" val="1"/>
            </a:ext>
          </a:extLst>
        </p:spPr>
        <p:txBody>
          <a:bodyPr/>
          <a:lstStyle/>
          <a:p>
            <a:pPr defTabSz="642937">
              <a:lnSpc>
                <a:spcPct val="100000"/>
              </a:lnSpc>
              <a:spcBef>
                <a:spcPts val="0"/>
              </a:spcBef>
              <a:defRPr sz="4000">
                <a:solidFill>
                  <a:srgbClr val="BA6900"/>
                </a:solidFill>
                <a:latin typeface="Courier"/>
                <a:ea typeface="Courier"/>
                <a:cs typeface="Courier"/>
                <a:sym typeface="Courier"/>
              </a:defRPr>
            </a:pPr>
            <a:r>
              <a:rPr>
                <a:solidFill>
                  <a:srgbClr val="0222B9"/>
                </a:solidFill>
              </a:rPr>
              <a:t>resource</a:t>
            </a:r>
            <a:r>
              <a:rPr>
                <a:solidFill>
                  <a:srgbClr val="000000"/>
                </a:solidFill>
              </a:rPr>
              <a:t> </a:t>
            </a:r>
            <a:r>
              <a:t>"aws_instance" "web"</a:t>
            </a:r>
            <a:r>
              <a:rPr>
                <a:solidFill>
                  <a:srgbClr val="000000"/>
                </a:solidFill>
              </a:rPr>
              <a:t> {</a:t>
            </a:r>
            <a:endParaRPr>
              <a:solidFill>
                <a:srgbClr val="000000"/>
              </a:solidFill>
            </a:endParaRPr>
          </a:p>
          <a:p>
            <a:pPr defTabSz="642937">
              <a:lnSpc>
                <a:spcPct val="100000"/>
              </a:lnSpc>
              <a:spcBef>
                <a:spcPts val="0"/>
              </a:spcBef>
              <a:defRPr i="1" sz="4000">
                <a:solidFill>
                  <a:srgbClr val="B8B8B8"/>
                </a:solidFill>
                <a:latin typeface="Courier"/>
                <a:ea typeface="Courier"/>
                <a:cs typeface="Courier"/>
                <a:sym typeface="Courier"/>
              </a:defRPr>
            </a:pPr>
            <a:r>
              <a:t># ...</a:t>
            </a:r>
          </a:p>
          <a:p>
            <a:pPr defTabSz="642937">
              <a:lnSpc>
                <a:spcPct val="100000"/>
              </a:lnSpc>
              <a:spcBef>
                <a:spcPts val="0"/>
              </a:spcBef>
              <a:defRPr sz="4000">
                <a:latin typeface="Courier"/>
                <a:ea typeface="Courier"/>
                <a:cs typeface="Courier"/>
                <a:sym typeface="Courier"/>
              </a:defRPr>
            </a:pPr>
            <a:r>
              <a:t>}</a:t>
            </a:r>
          </a:p>
          <a:p>
            <a:pPr defTabSz="642937">
              <a:lnSpc>
                <a:spcPct val="100000"/>
              </a:lnSpc>
              <a:spcBef>
                <a:spcPts val="0"/>
              </a:spcBef>
              <a:defRPr sz="4000">
                <a:latin typeface="Courier"/>
                <a:ea typeface="Courier"/>
                <a:cs typeface="Courier"/>
                <a:sym typeface="Courier"/>
              </a:defRPr>
            </a:pPr>
          </a:p>
          <a:p>
            <a:pPr defTabSz="642937">
              <a:lnSpc>
                <a:spcPct val="100000"/>
              </a:lnSpc>
              <a:spcBef>
                <a:spcPts val="0"/>
              </a:spcBef>
              <a:defRPr b="1" sz="4000">
                <a:solidFill>
                  <a:srgbClr val="BA6900"/>
                </a:solidFill>
                <a:latin typeface="Courier"/>
                <a:ea typeface="Courier"/>
                <a:cs typeface="Courier"/>
                <a:sym typeface="Courier"/>
              </a:defRPr>
            </a:pPr>
            <a:r>
              <a:rPr>
                <a:solidFill>
                  <a:srgbClr val="0222B9"/>
                </a:solidFill>
              </a:rPr>
              <a:t>output</a:t>
            </a:r>
            <a:r>
              <a:rPr>
                <a:solidFill>
                  <a:srgbClr val="000000"/>
                </a:solidFill>
              </a:rPr>
              <a:t> </a:t>
            </a:r>
            <a:r>
              <a:t>"public_ip"</a:t>
            </a:r>
            <a:r>
              <a:rPr>
                <a:solidFill>
                  <a:srgbClr val="000000"/>
                </a:solidFill>
              </a:rPr>
              <a:t> {</a:t>
            </a:r>
            <a:endParaRPr>
              <a:solidFill>
                <a:srgbClr val="000000"/>
              </a:solidFill>
            </a:endParaRPr>
          </a:p>
          <a:p>
            <a:pPr defTabSz="642937">
              <a:lnSpc>
                <a:spcPct val="100000"/>
              </a:lnSpc>
              <a:spcBef>
                <a:spcPts val="0"/>
              </a:spcBef>
              <a:defRPr b="1" sz="4000">
                <a:solidFill>
                  <a:srgbClr val="BA6900"/>
                </a:solidFill>
                <a:latin typeface="Courier"/>
                <a:ea typeface="Courier"/>
                <a:cs typeface="Courier"/>
                <a:sym typeface="Courier"/>
              </a:defRPr>
            </a:pPr>
            <a:r>
              <a:rPr>
                <a:solidFill>
                  <a:srgbClr val="1FA4FF"/>
                </a:solidFill>
              </a:rPr>
              <a:t>  value</a:t>
            </a:r>
            <a:r>
              <a:rPr>
                <a:solidFill>
                  <a:srgbClr val="000000"/>
                </a:solidFill>
              </a:rPr>
              <a:t> = </a:t>
            </a:r>
            <a:r>
              <a:t>aws_instance.web.public_ip</a:t>
            </a:r>
            <a:endParaRPr>
              <a:solidFill>
                <a:srgbClr val="000000"/>
              </a:solidFill>
            </a:endParaRPr>
          </a:p>
          <a:p>
            <a:pPr defTabSz="642937">
              <a:lnSpc>
                <a:spcPct val="100000"/>
              </a:lnSpc>
              <a:spcBef>
                <a:spcPts val="0"/>
              </a:spcBef>
              <a:defRPr b="1" sz="4000">
                <a:latin typeface="Courier"/>
                <a:ea typeface="Courier"/>
                <a:cs typeface="Courier"/>
                <a:sym typeface="Courier"/>
              </a:defRPr>
            </a:pPr>
            <a:r>
              <a:t>}</a:t>
            </a:r>
          </a:p>
          <a:p>
            <a:pPr>
              <a:spcBef>
                <a:spcPts val="0"/>
              </a:spcBef>
              <a:defRPr b="1" sz="4000">
                <a:latin typeface="Courier"/>
                <a:ea typeface="Courier"/>
                <a:cs typeface="Courier"/>
                <a:sym typeface="Courier"/>
              </a:defRPr>
            </a:pPr>
          </a:p>
          <a:p>
            <a:pPr defTabSz="642937">
              <a:lnSpc>
                <a:spcPct val="100000"/>
              </a:lnSpc>
              <a:spcBef>
                <a:spcPts val="0"/>
              </a:spcBef>
              <a:defRPr i="1" sz="4000">
                <a:solidFill>
                  <a:srgbClr val="B8B8B8"/>
                </a:solidFill>
                <a:latin typeface="Courier"/>
                <a:ea typeface="Courier"/>
                <a:cs typeface="Courier"/>
                <a:sym typeface="Courier"/>
              </a:defRPr>
            </a:pPr>
            <a:r>
              <a:t># Prior to Terraform 0.12 syntax:</a:t>
            </a:r>
          </a:p>
          <a:p>
            <a:pPr defTabSz="642937">
              <a:lnSpc>
                <a:spcPct val="100000"/>
              </a:lnSpc>
              <a:spcBef>
                <a:spcPts val="0"/>
              </a:spcBef>
              <a:defRPr i="1" sz="4000">
                <a:solidFill>
                  <a:srgbClr val="B8B8B8"/>
                </a:solidFill>
                <a:latin typeface="Courier"/>
                <a:ea typeface="Courier"/>
                <a:cs typeface="Courier"/>
                <a:sym typeface="Courier"/>
              </a:defRPr>
            </a:pPr>
          </a:p>
          <a:p>
            <a:pPr defTabSz="642937">
              <a:lnSpc>
                <a:spcPct val="100000"/>
              </a:lnSpc>
              <a:spcBef>
                <a:spcPts val="0"/>
              </a:spcBef>
              <a:defRPr b="1" sz="4000">
                <a:solidFill>
                  <a:srgbClr val="B8B8B9"/>
                </a:solidFill>
                <a:latin typeface="Courier"/>
                <a:ea typeface="Courier"/>
                <a:cs typeface="Courier"/>
                <a:sym typeface="Courier"/>
              </a:defRPr>
            </a:pPr>
            <a:r>
              <a:t>output "public_ip" {</a:t>
            </a:r>
          </a:p>
          <a:p>
            <a:pPr defTabSz="642937">
              <a:lnSpc>
                <a:spcPct val="100000"/>
              </a:lnSpc>
              <a:spcBef>
                <a:spcPts val="0"/>
              </a:spcBef>
              <a:defRPr b="1" sz="4000">
                <a:solidFill>
                  <a:srgbClr val="B8B8B9"/>
                </a:solidFill>
                <a:latin typeface="Courier"/>
                <a:ea typeface="Courier"/>
                <a:cs typeface="Courier"/>
                <a:sym typeface="Courier"/>
              </a:defRPr>
            </a:pPr>
            <a:r>
              <a:t>  value = "${aws_instance.web.public_ip}"</a:t>
            </a:r>
          </a:p>
          <a:p>
            <a:pPr defTabSz="642937">
              <a:lnSpc>
                <a:spcPct val="100000"/>
              </a:lnSpc>
              <a:spcBef>
                <a:spcPts val="0"/>
              </a:spcBef>
              <a:defRPr b="1" sz="4000">
                <a:solidFill>
                  <a:srgbClr val="B8B8B9"/>
                </a:solidFill>
                <a:latin typeface="Courier"/>
                <a:ea typeface="Courier"/>
                <a:cs typeface="Courier"/>
                <a:sym typeface="Courier"/>
              </a:defRPr>
            </a:pPr>
            <a:r>
              <a:t>}</a:t>
            </a:r>
          </a:p>
          <a:p>
            <a:pPr>
              <a:spcBef>
                <a:spcPts val="0"/>
              </a:spcBef>
              <a:defRPr b="1" sz="4000">
                <a:latin typeface="Courier"/>
                <a:ea typeface="Courier"/>
                <a:cs typeface="Courier"/>
                <a:sym typeface="Courier"/>
              </a:defRPr>
            </a:pPr>
          </a:p>
        </p:txBody>
      </p:sp>
      <p:sp>
        <p:nvSpPr>
          <p:cNvPr id="704" name="main.tf"/>
          <p:cNvSpPr txBox="1"/>
          <p:nvPr>
            <p:ph type="body" idx="14"/>
          </p:nvPr>
        </p:nvSpPr>
        <p:spPr>
          <a:prstGeom prst="rect">
            <a:avLst/>
          </a:prstGeom>
        </p:spPr>
        <p:txBody>
          <a:bodyPr/>
          <a:lstStyle/>
          <a:p>
            <a:pPr/>
            <a:r>
              <a:t>main.tf</a:t>
            </a:r>
          </a:p>
        </p:txBody>
      </p:sp>
      <p:sp>
        <p:nvSpPr>
          <p:cNvPr id="70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709" name="Create Output…"/>
          <p:cNvSpPr txBox="1"/>
          <p:nvPr>
            <p:ph type="body" idx="13"/>
          </p:nvPr>
        </p:nvSpPr>
        <p:spPr>
          <a:prstGeom prst="rect">
            <a:avLst/>
          </a:prstGeom>
        </p:spPr>
        <p:txBody>
          <a:bodyPr/>
          <a:lstStyle/>
          <a:p>
            <a:pPr>
              <a:defRPr>
                <a:solidFill>
                  <a:srgbClr val="FFFFFF"/>
                </a:solidFill>
              </a:defRPr>
            </a:pPr>
            <a:r>
              <a:t>Create Output</a:t>
            </a:r>
          </a:p>
          <a:p>
            <a:pPr>
              <a:defRPr>
                <a:solidFill>
                  <a:srgbClr val="B3BAC6"/>
                </a:solidFill>
              </a:defRPr>
            </a:pPr>
            <a:r>
              <a:t>Create a new output variable named "public_dns" which outputs the instance's </a:t>
            </a:r>
            <a:r>
              <a:rPr>
                <a:latin typeface="Courier"/>
                <a:ea typeface="Courier"/>
                <a:cs typeface="Courier"/>
                <a:sym typeface="Courier"/>
              </a:rPr>
              <a:t>public_dns</a:t>
            </a:r>
            <a:r>
              <a:t> attribute.</a:t>
            </a:r>
          </a:p>
        </p:txBody>
      </p:sp>
      <p:sp>
        <p:nvSpPr>
          <p:cNvPr id="710"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2" name="resource &quot;aws_instance&quot; &quot;web&quot; {…"/>
          <p:cNvSpPr txBox="1"/>
          <p:nvPr>
            <p:ph type="body" idx="13"/>
          </p:nvPr>
        </p:nvSpPr>
        <p:spPr>
          <a:xfrm>
            <a:off x="5672772" y="1673256"/>
            <a:ext cx="17649350" cy="7416801"/>
          </a:xfrm>
          <a:prstGeom prst="rect">
            <a:avLst/>
          </a:prstGeom>
          <a:extLst>
            <a:ext uri="{C572A759-6A51-4108-AA02-DFA0A04FC94B}">
              <ma14:wrappingTextBoxFlag xmlns:ma14="http://schemas.microsoft.com/office/mac/drawingml/2011/main" val="1"/>
            </a:ext>
          </a:extLst>
        </p:spPr>
        <p:txBody>
          <a:bodyPr/>
          <a:lstStyle/>
          <a:p>
            <a:pPr defTabSz="642937">
              <a:lnSpc>
                <a:spcPct val="100000"/>
              </a:lnSpc>
              <a:spcBef>
                <a:spcPts val="0"/>
              </a:spcBef>
              <a:defRPr sz="4000">
                <a:solidFill>
                  <a:srgbClr val="BA6900"/>
                </a:solidFill>
                <a:latin typeface="Courier"/>
                <a:ea typeface="Courier"/>
                <a:cs typeface="Courier"/>
                <a:sym typeface="Courier"/>
              </a:defRPr>
            </a:pPr>
            <a:r>
              <a:rPr>
                <a:solidFill>
                  <a:srgbClr val="0222B9"/>
                </a:solidFill>
              </a:rPr>
              <a:t>resource</a:t>
            </a:r>
            <a:r>
              <a:rPr>
                <a:solidFill>
                  <a:srgbClr val="000000"/>
                </a:solidFill>
              </a:rPr>
              <a:t> </a:t>
            </a:r>
            <a:r>
              <a:t>"aws_instance" "web"</a:t>
            </a:r>
            <a:r>
              <a:rPr>
                <a:solidFill>
                  <a:srgbClr val="000000"/>
                </a:solidFill>
              </a:rPr>
              <a:t> {</a:t>
            </a:r>
            <a:endParaRPr>
              <a:solidFill>
                <a:srgbClr val="000000"/>
              </a:solidFill>
            </a:endParaRPr>
          </a:p>
          <a:p>
            <a:pPr defTabSz="642937">
              <a:lnSpc>
                <a:spcPct val="100000"/>
              </a:lnSpc>
              <a:spcBef>
                <a:spcPts val="0"/>
              </a:spcBef>
              <a:defRPr i="1" sz="4000">
                <a:solidFill>
                  <a:srgbClr val="B8B9B8"/>
                </a:solidFill>
                <a:latin typeface="Courier"/>
                <a:ea typeface="Courier"/>
                <a:cs typeface="Courier"/>
                <a:sym typeface="Courier"/>
              </a:defRPr>
            </a:pPr>
            <a:r>
              <a:t># ...</a:t>
            </a:r>
          </a:p>
          <a:p>
            <a:pPr defTabSz="642937">
              <a:lnSpc>
                <a:spcPct val="100000"/>
              </a:lnSpc>
              <a:spcBef>
                <a:spcPts val="0"/>
              </a:spcBef>
              <a:defRPr sz="4000">
                <a:latin typeface="Courier"/>
                <a:ea typeface="Courier"/>
                <a:cs typeface="Courier"/>
                <a:sym typeface="Courier"/>
              </a:defRPr>
            </a:pPr>
            <a:r>
              <a:t>}</a:t>
            </a:r>
          </a:p>
          <a:p>
            <a:pPr defTabSz="642937">
              <a:lnSpc>
                <a:spcPct val="100000"/>
              </a:lnSpc>
              <a:spcBef>
                <a:spcPts val="0"/>
              </a:spcBef>
              <a:defRPr sz="4000">
                <a:latin typeface="Courier"/>
                <a:ea typeface="Courier"/>
                <a:cs typeface="Courier"/>
                <a:sym typeface="Courier"/>
              </a:defRPr>
            </a:pPr>
          </a:p>
          <a:p>
            <a:pPr defTabSz="642937">
              <a:lnSpc>
                <a:spcPct val="100000"/>
              </a:lnSpc>
              <a:spcBef>
                <a:spcPts val="0"/>
              </a:spcBef>
              <a:defRPr b="1" sz="4000">
                <a:solidFill>
                  <a:srgbClr val="BA6900"/>
                </a:solidFill>
                <a:latin typeface="Courier"/>
                <a:ea typeface="Courier"/>
                <a:cs typeface="Courier"/>
                <a:sym typeface="Courier"/>
              </a:defRPr>
            </a:pPr>
            <a:r>
              <a:rPr>
                <a:solidFill>
                  <a:srgbClr val="0222B9"/>
                </a:solidFill>
              </a:rPr>
              <a:t>output</a:t>
            </a:r>
            <a:r>
              <a:rPr>
                <a:solidFill>
                  <a:srgbClr val="000000"/>
                </a:solidFill>
              </a:rPr>
              <a:t> </a:t>
            </a:r>
            <a:r>
              <a:t>"public_ip"</a:t>
            </a:r>
            <a:r>
              <a:rPr>
                <a:solidFill>
                  <a:srgbClr val="000000"/>
                </a:solidFill>
              </a:rPr>
              <a:t> {</a:t>
            </a:r>
            <a:endParaRPr>
              <a:solidFill>
                <a:srgbClr val="000000"/>
              </a:solidFill>
            </a:endParaRPr>
          </a:p>
          <a:p>
            <a:pPr defTabSz="642937">
              <a:lnSpc>
                <a:spcPct val="100000"/>
              </a:lnSpc>
              <a:spcBef>
                <a:spcPts val="0"/>
              </a:spcBef>
              <a:defRPr b="1" sz="4000">
                <a:solidFill>
                  <a:srgbClr val="BA6900"/>
                </a:solidFill>
                <a:latin typeface="Courier"/>
                <a:ea typeface="Courier"/>
                <a:cs typeface="Courier"/>
                <a:sym typeface="Courier"/>
              </a:defRPr>
            </a:pPr>
            <a:r>
              <a:rPr>
                <a:solidFill>
                  <a:srgbClr val="1FA4FF"/>
                </a:solidFill>
              </a:rPr>
              <a:t>  value</a:t>
            </a:r>
            <a:r>
              <a:rPr>
                <a:solidFill>
                  <a:srgbClr val="000000"/>
                </a:solidFill>
              </a:rPr>
              <a:t> = </a:t>
            </a:r>
            <a:r>
              <a:t>aws_instance.web.public_ip</a:t>
            </a:r>
            <a:endParaRPr>
              <a:solidFill>
                <a:srgbClr val="000000"/>
              </a:solidFill>
            </a:endParaRPr>
          </a:p>
          <a:p>
            <a:pPr defTabSz="642937">
              <a:lnSpc>
                <a:spcPct val="100000"/>
              </a:lnSpc>
              <a:spcBef>
                <a:spcPts val="0"/>
              </a:spcBef>
              <a:defRPr b="1" sz="4000">
                <a:latin typeface="Courier"/>
                <a:ea typeface="Courier"/>
                <a:cs typeface="Courier"/>
                <a:sym typeface="Courier"/>
              </a:defRPr>
            </a:pPr>
            <a:r>
              <a:t>}</a:t>
            </a:r>
          </a:p>
          <a:p>
            <a:pPr defTabSz="642937">
              <a:lnSpc>
                <a:spcPct val="100000"/>
              </a:lnSpc>
              <a:spcBef>
                <a:spcPts val="0"/>
              </a:spcBef>
              <a:defRPr b="1" sz="4000">
                <a:latin typeface="Courier"/>
                <a:ea typeface="Courier"/>
                <a:cs typeface="Courier"/>
                <a:sym typeface="Courier"/>
              </a:defRPr>
            </a:pPr>
          </a:p>
          <a:p>
            <a:pPr defTabSz="642937">
              <a:lnSpc>
                <a:spcPct val="100000"/>
              </a:lnSpc>
              <a:spcBef>
                <a:spcPts val="0"/>
              </a:spcBef>
              <a:defRPr b="1" sz="4000">
                <a:solidFill>
                  <a:srgbClr val="BA6900"/>
                </a:solidFill>
                <a:latin typeface="Courier"/>
                <a:ea typeface="Courier"/>
                <a:cs typeface="Courier"/>
                <a:sym typeface="Courier"/>
              </a:defRPr>
            </a:pPr>
            <a:r>
              <a:rPr>
                <a:solidFill>
                  <a:srgbClr val="0222B9"/>
                </a:solidFill>
              </a:rPr>
              <a:t>output</a:t>
            </a:r>
            <a:r>
              <a:rPr>
                <a:solidFill>
                  <a:srgbClr val="000000"/>
                </a:solidFill>
              </a:rPr>
              <a:t> </a:t>
            </a:r>
            <a:r>
              <a:t>"public_dns"</a:t>
            </a:r>
            <a:r>
              <a:rPr>
                <a:solidFill>
                  <a:srgbClr val="000000"/>
                </a:solidFill>
              </a:rPr>
              <a:t> {</a:t>
            </a:r>
            <a:endParaRPr>
              <a:solidFill>
                <a:srgbClr val="000000"/>
              </a:solidFill>
            </a:endParaRPr>
          </a:p>
          <a:p>
            <a:pPr defTabSz="642937">
              <a:lnSpc>
                <a:spcPct val="100000"/>
              </a:lnSpc>
              <a:spcBef>
                <a:spcPts val="0"/>
              </a:spcBef>
              <a:defRPr b="1" sz="4000">
                <a:solidFill>
                  <a:srgbClr val="BA6900"/>
                </a:solidFill>
                <a:latin typeface="Courier"/>
                <a:ea typeface="Courier"/>
                <a:cs typeface="Courier"/>
                <a:sym typeface="Courier"/>
              </a:defRPr>
            </a:pPr>
            <a:r>
              <a:rPr>
                <a:solidFill>
                  <a:srgbClr val="1FA4FF"/>
                </a:solidFill>
              </a:rPr>
              <a:t>  value</a:t>
            </a:r>
            <a:r>
              <a:rPr>
                <a:solidFill>
                  <a:srgbClr val="000000"/>
                </a:solidFill>
              </a:rPr>
              <a:t> = </a:t>
            </a:r>
            <a:r>
              <a:t>aws_instance.web.public_dns</a:t>
            </a:r>
            <a:endParaRPr>
              <a:solidFill>
                <a:srgbClr val="000000"/>
              </a:solidFill>
            </a:endParaRPr>
          </a:p>
          <a:p>
            <a:pPr defTabSz="642937">
              <a:lnSpc>
                <a:spcPct val="100000"/>
              </a:lnSpc>
              <a:spcBef>
                <a:spcPts val="0"/>
              </a:spcBef>
              <a:defRPr b="1" sz="4000">
                <a:latin typeface="Courier"/>
                <a:ea typeface="Courier"/>
                <a:cs typeface="Courier"/>
                <a:sym typeface="Courier"/>
              </a:defRPr>
            </a:pPr>
            <a:r>
              <a:t>}</a:t>
            </a:r>
          </a:p>
        </p:txBody>
      </p:sp>
      <p:sp>
        <p:nvSpPr>
          <p:cNvPr id="713" name="main.tf"/>
          <p:cNvSpPr txBox="1"/>
          <p:nvPr>
            <p:ph type="body" idx="14"/>
          </p:nvPr>
        </p:nvSpPr>
        <p:spPr>
          <a:prstGeom prst="rect">
            <a:avLst/>
          </a:prstGeom>
        </p:spPr>
        <p:txBody>
          <a:bodyPr/>
          <a:lstStyle/>
          <a:p>
            <a:pPr/>
            <a:r>
              <a:t>main.tf</a:t>
            </a:r>
          </a:p>
        </p:txBody>
      </p:sp>
      <p:sp>
        <p:nvSpPr>
          <p:cNvPr id="71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76" name="Group"/>
          <p:cNvGrpSpPr/>
          <p:nvPr/>
        </p:nvGrpSpPr>
        <p:grpSpPr>
          <a:xfrm>
            <a:off x="2773986" y="3165364"/>
            <a:ext cx="17293356" cy="8879332"/>
            <a:chOff x="0" y="0"/>
            <a:chExt cx="17293355" cy="8879331"/>
          </a:xfrm>
        </p:grpSpPr>
        <p:pic>
          <p:nvPicPr>
            <p:cNvPr id="270" name="Consul_VerticalLogo_FullColor.ai" descr="Consul_VerticalLogo_FullColor.ai"/>
            <p:cNvPicPr>
              <a:picLocks noChangeAspect="1"/>
            </p:cNvPicPr>
            <p:nvPr/>
          </p:nvPicPr>
          <p:blipFill>
            <a:blip r:embed="rId3">
              <a:extLst/>
            </a:blip>
            <a:srcRect l="0" t="0" r="0" b="31742"/>
            <a:stretch>
              <a:fillRect/>
            </a:stretch>
          </p:blipFill>
          <p:spPr>
            <a:xfrm>
              <a:off x="839602" y="1404580"/>
              <a:ext cx="1270001" cy="1233445"/>
            </a:xfrm>
            <a:prstGeom prst="rect">
              <a:avLst/>
            </a:prstGeom>
            <a:ln w="12700" cap="flat">
              <a:noFill/>
              <a:miter lim="400000"/>
            </a:ln>
            <a:effectLst/>
          </p:spPr>
        </p:pic>
        <p:pic>
          <p:nvPicPr>
            <p:cNvPr id="271" name="Nomad_VerticalLogo_FullColor.ai" descr="Nomad_VerticalLogo_FullColor.ai"/>
            <p:cNvPicPr>
              <a:picLocks noChangeAspect="1"/>
            </p:cNvPicPr>
            <p:nvPr/>
          </p:nvPicPr>
          <p:blipFill>
            <a:blip r:embed="rId4">
              <a:extLst/>
            </a:blip>
            <a:srcRect l="10982" t="0" r="10982" b="32138"/>
            <a:stretch>
              <a:fillRect/>
            </a:stretch>
          </p:blipFill>
          <p:spPr>
            <a:xfrm>
              <a:off x="0" y="5910282"/>
              <a:ext cx="1270000" cy="1443983"/>
            </a:xfrm>
            <a:prstGeom prst="rect">
              <a:avLst/>
            </a:prstGeom>
            <a:ln w="12700" cap="flat">
              <a:noFill/>
              <a:miter lim="400000"/>
            </a:ln>
            <a:effectLst/>
          </p:spPr>
        </p:pic>
        <p:pic>
          <p:nvPicPr>
            <p:cNvPr id="272" name="Packer_VerticalLogo_FullColor.ai" descr="Packer_VerticalLogo_FullColor.ai"/>
            <p:cNvPicPr>
              <a:picLocks noChangeAspect="1"/>
            </p:cNvPicPr>
            <p:nvPr/>
          </p:nvPicPr>
          <p:blipFill>
            <a:blip r:embed="rId5">
              <a:extLst/>
            </a:blip>
            <a:srcRect l="20025" t="0" r="20025" b="32104"/>
            <a:stretch>
              <a:fillRect/>
            </a:stretch>
          </p:blipFill>
          <p:spPr>
            <a:xfrm>
              <a:off x="16509428" y="4048235"/>
              <a:ext cx="783928" cy="1270001"/>
            </a:xfrm>
            <a:prstGeom prst="rect">
              <a:avLst/>
            </a:prstGeom>
            <a:ln w="12700" cap="flat">
              <a:noFill/>
              <a:miter lim="400000"/>
            </a:ln>
            <a:effectLst/>
          </p:spPr>
        </p:pic>
        <p:pic>
          <p:nvPicPr>
            <p:cNvPr id="273" name="Terraform_VerticalLogo_FullColor.ai" descr="Terraform_VerticalLogo_FullColor.ai"/>
            <p:cNvPicPr>
              <a:picLocks noChangeAspect="1"/>
            </p:cNvPicPr>
            <p:nvPr/>
          </p:nvPicPr>
          <p:blipFill>
            <a:blip r:embed="rId6">
              <a:extLst/>
            </a:blip>
            <a:srcRect l="20533" t="0" r="20533" b="32359"/>
            <a:stretch>
              <a:fillRect/>
            </a:stretch>
          </p:blipFill>
          <p:spPr>
            <a:xfrm>
              <a:off x="10373730" y="7440341"/>
              <a:ext cx="1270001" cy="1438991"/>
            </a:xfrm>
            <a:prstGeom prst="rect">
              <a:avLst/>
            </a:prstGeom>
            <a:ln w="12700" cap="flat">
              <a:noFill/>
              <a:miter lim="400000"/>
            </a:ln>
            <a:effectLst/>
          </p:spPr>
        </p:pic>
        <p:pic>
          <p:nvPicPr>
            <p:cNvPr id="274" name="Vagrant_VerticalLogo_FullColor.ai" descr="Vagrant_VerticalLogo_FullColor.ai"/>
            <p:cNvPicPr>
              <a:picLocks noChangeAspect="1"/>
            </p:cNvPicPr>
            <p:nvPr/>
          </p:nvPicPr>
          <p:blipFill>
            <a:blip r:embed="rId7">
              <a:extLst/>
            </a:blip>
            <a:srcRect l="10213" t="0" r="10213" b="35800"/>
            <a:stretch>
              <a:fillRect/>
            </a:stretch>
          </p:blipFill>
          <p:spPr>
            <a:xfrm>
              <a:off x="10047263" y="0"/>
              <a:ext cx="1232960" cy="1270000"/>
            </a:xfrm>
            <a:prstGeom prst="rect">
              <a:avLst/>
            </a:prstGeom>
            <a:ln w="12700" cap="flat">
              <a:noFill/>
              <a:miter lim="400000"/>
            </a:ln>
            <a:effectLst/>
          </p:spPr>
        </p:pic>
        <p:pic>
          <p:nvPicPr>
            <p:cNvPr id="275" name="Vault_VerticalLogo_FullColor.ai" descr="Vault_VerticalLogo_FullColor.ai"/>
            <p:cNvPicPr>
              <a:picLocks noChangeAspect="1"/>
            </p:cNvPicPr>
            <p:nvPr/>
          </p:nvPicPr>
          <p:blipFill>
            <a:blip r:embed="rId8">
              <a:extLst/>
            </a:blip>
            <a:srcRect l="0" t="0" r="0" b="32278"/>
            <a:stretch>
              <a:fillRect/>
            </a:stretch>
          </p:blipFill>
          <p:spPr>
            <a:xfrm>
              <a:off x="10594616" y="4048235"/>
              <a:ext cx="1266257" cy="1269865"/>
            </a:xfrm>
            <a:prstGeom prst="rect">
              <a:avLst/>
            </a:prstGeom>
            <a:ln w="12700" cap="flat">
              <a:noFill/>
              <a:miter lim="400000"/>
            </a:ln>
            <a:effectLst/>
          </p:spPr>
        </p:pic>
      </p:grpSp>
      <p:sp>
        <p:nvSpPr>
          <p:cNvPr id="277" name="https://www.hashicorp.com/resources/application-delivery-hashicorp"/>
          <p:cNvSpPr txBox="1"/>
          <p:nvPr/>
        </p:nvSpPr>
        <p:spPr>
          <a:xfrm>
            <a:off x="2536465" y="12717462"/>
            <a:ext cx="11611993" cy="600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lgn="l">
              <a:defRPr sz="3000">
                <a:solidFill>
                  <a:srgbClr val="B3BAC6"/>
                </a:solidFill>
              </a:defRPr>
            </a:lvl1pPr>
          </a:lstStyle>
          <a:p>
            <a:pPr/>
            <a:r>
              <a:t>https://www.hashicorp.com/resources/application-delivery-hashicorp</a:t>
            </a:r>
          </a:p>
        </p:txBody>
      </p:sp>
      <p:sp>
        <p:nvSpPr>
          <p:cNvPr id="278" name="Oval"/>
          <p:cNvSpPr/>
          <p:nvPr/>
        </p:nvSpPr>
        <p:spPr>
          <a:xfrm>
            <a:off x="5876554" y="5922933"/>
            <a:ext cx="12041812" cy="3851334"/>
          </a:xfrm>
          <a:prstGeom prst="ellipse">
            <a:avLst/>
          </a:prstGeom>
          <a:ln w="63500">
            <a:solidFill>
              <a:srgbClr val="000000"/>
            </a:solidFill>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grpSp>
        <p:nvGrpSpPr>
          <p:cNvPr id="281" name="Group"/>
          <p:cNvGrpSpPr/>
          <p:nvPr/>
        </p:nvGrpSpPr>
        <p:grpSpPr>
          <a:xfrm>
            <a:off x="10921569" y="3144703"/>
            <a:ext cx="1345935" cy="2177717"/>
            <a:chOff x="11320" y="0"/>
            <a:chExt cx="1345934" cy="2177715"/>
          </a:xfrm>
        </p:grpSpPr>
        <p:pic>
          <p:nvPicPr>
            <p:cNvPr id="279" name="Image" descr="Image"/>
            <p:cNvPicPr>
              <a:picLocks noChangeAspect="1"/>
            </p:cNvPicPr>
            <p:nvPr/>
          </p:nvPicPr>
          <p:blipFill>
            <a:blip r:embed="rId9">
              <a:extLst/>
            </a:blip>
            <a:srcRect l="0" t="0" r="0" b="0"/>
            <a:stretch>
              <a:fillRect/>
            </a:stretch>
          </p:blipFill>
          <p:spPr>
            <a:xfrm>
              <a:off x="87254" y="0"/>
              <a:ext cx="1270001" cy="1243330"/>
            </a:xfrm>
            <a:prstGeom prst="rect">
              <a:avLst/>
            </a:prstGeom>
            <a:ln w="12700" cap="flat">
              <a:noFill/>
              <a:miter lim="400000"/>
            </a:ln>
            <a:effectLst/>
          </p:spPr>
        </p:pic>
        <p:sp>
          <p:nvSpPr>
            <p:cNvPr id="280" name="Write"/>
            <p:cNvSpPr txBox="1"/>
            <p:nvPr/>
          </p:nvSpPr>
          <p:spPr>
            <a:xfrm>
              <a:off x="11320" y="1425240"/>
              <a:ext cx="1331815" cy="752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4000">
                  <a:solidFill>
                    <a:srgbClr val="202831"/>
                  </a:solidFill>
                </a:defRPr>
              </a:lvl1pPr>
            </a:lstStyle>
            <a:p>
              <a:pPr/>
              <a:r>
                <a:t>Write</a:t>
              </a:r>
            </a:p>
          </p:txBody>
        </p:sp>
      </p:grpSp>
      <p:grpSp>
        <p:nvGrpSpPr>
          <p:cNvPr id="284" name="Group"/>
          <p:cNvGrpSpPr/>
          <p:nvPr/>
        </p:nvGrpSpPr>
        <p:grpSpPr>
          <a:xfrm>
            <a:off x="17549928" y="4567522"/>
            <a:ext cx="1743671" cy="3091842"/>
            <a:chOff x="69949" y="0"/>
            <a:chExt cx="1743670" cy="3091840"/>
          </a:xfrm>
        </p:grpSpPr>
        <p:pic>
          <p:nvPicPr>
            <p:cNvPr id="282" name="Image" descr="Image"/>
            <p:cNvPicPr>
              <a:picLocks noChangeAspect="1"/>
            </p:cNvPicPr>
            <p:nvPr/>
          </p:nvPicPr>
          <p:blipFill>
            <a:blip r:embed="rId10">
              <a:extLst/>
            </a:blip>
            <a:srcRect l="0" t="0" r="0" b="0"/>
            <a:stretch>
              <a:fillRect/>
            </a:stretch>
          </p:blipFill>
          <p:spPr>
            <a:xfrm>
              <a:off x="69949" y="0"/>
              <a:ext cx="947203" cy="1270000"/>
            </a:xfrm>
            <a:prstGeom prst="rect">
              <a:avLst/>
            </a:prstGeom>
            <a:ln w="12700" cap="flat">
              <a:noFill/>
              <a:miter lim="400000"/>
            </a:ln>
            <a:effectLst/>
          </p:spPr>
        </p:pic>
        <p:sp>
          <p:nvSpPr>
            <p:cNvPr id="283" name="Test"/>
            <p:cNvSpPr/>
            <p:nvPr/>
          </p:nvSpPr>
          <p:spPr>
            <a:xfrm>
              <a:off x="543619" y="1821840"/>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4000">
                  <a:solidFill>
                    <a:srgbClr val="202831"/>
                  </a:solidFill>
                </a:defRPr>
              </a:lvl1pPr>
            </a:lstStyle>
            <a:p>
              <a:pPr/>
              <a:r>
                <a:t>Test</a:t>
              </a:r>
            </a:p>
          </p:txBody>
        </p:sp>
      </p:grpSp>
      <p:grpSp>
        <p:nvGrpSpPr>
          <p:cNvPr id="287" name="Group"/>
          <p:cNvGrpSpPr/>
          <p:nvPr/>
        </p:nvGrpSpPr>
        <p:grpSpPr>
          <a:xfrm>
            <a:off x="17135417" y="9190777"/>
            <a:ext cx="1819129" cy="3179133"/>
            <a:chOff x="517126" y="0"/>
            <a:chExt cx="1819127" cy="3179131"/>
          </a:xfrm>
        </p:grpSpPr>
        <p:pic>
          <p:nvPicPr>
            <p:cNvPr id="285" name="Image" descr="Image"/>
            <p:cNvPicPr>
              <a:picLocks noChangeAspect="1"/>
            </p:cNvPicPr>
            <p:nvPr/>
          </p:nvPicPr>
          <p:blipFill>
            <a:blip r:embed="rId11">
              <a:extLst/>
            </a:blip>
            <a:stretch>
              <a:fillRect/>
            </a:stretch>
          </p:blipFill>
          <p:spPr>
            <a:xfrm>
              <a:off x="517126" y="0"/>
              <a:ext cx="1098256" cy="1270000"/>
            </a:xfrm>
            <a:prstGeom prst="rect">
              <a:avLst/>
            </a:prstGeom>
            <a:ln w="12700" cap="flat">
              <a:noFill/>
              <a:miter lim="400000"/>
            </a:ln>
            <a:effectLst/>
          </p:spPr>
        </p:pic>
        <p:sp>
          <p:nvSpPr>
            <p:cNvPr id="286" name="Package"/>
            <p:cNvSpPr/>
            <p:nvPr/>
          </p:nvSpPr>
          <p:spPr>
            <a:xfrm>
              <a:off x="1066254" y="1909131"/>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4000">
                  <a:solidFill>
                    <a:srgbClr val="202831"/>
                  </a:solidFill>
                </a:defRPr>
              </a:lvl1pPr>
            </a:lstStyle>
            <a:p>
              <a:pPr/>
              <a:r>
                <a:t>Package</a:t>
              </a:r>
            </a:p>
          </p:txBody>
        </p:sp>
      </p:grpSp>
      <p:grpSp>
        <p:nvGrpSpPr>
          <p:cNvPr id="290" name="Group"/>
          <p:cNvGrpSpPr/>
          <p:nvPr/>
        </p:nvGrpSpPr>
        <p:grpSpPr>
          <a:xfrm>
            <a:off x="10589578" y="10170782"/>
            <a:ext cx="2269299" cy="3202678"/>
            <a:chOff x="123139" y="0"/>
            <a:chExt cx="2269297" cy="3202677"/>
          </a:xfrm>
        </p:grpSpPr>
        <p:pic>
          <p:nvPicPr>
            <p:cNvPr id="288" name="Image" descr="Image"/>
            <p:cNvPicPr>
              <a:picLocks noChangeAspect="1"/>
            </p:cNvPicPr>
            <p:nvPr/>
          </p:nvPicPr>
          <p:blipFill>
            <a:blip r:embed="rId12">
              <a:extLst/>
            </a:blip>
            <a:stretch>
              <a:fillRect/>
            </a:stretch>
          </p:blipFill>
          <p:spPr>
            <a:xfrm>
              <a:off x="123139" y="0"/>
              <a:ext cx="1998597" cy="1270000"/>
            </a:xfrm>
            <a:prstGeom prst="rect">
              <a:avLst/>
            </a:prstGeom>
            <a:ln w="12700" cap="flat">
              <a:noFill/>
              <a:miter lim="400000"/>
            </a:ln>
            <a:effectLst/>
          </p:spPr>
        </p:pic>
        <p:sp>
          <p:nvSpPr>
            <p:cNvPr id="289" name="Provision"/>
            <p:cNvSpPr/>
            <p:nvPr/>
          </p:nvSpPr>
          <p:spPr>
            <a:xfrm>
              <a:off x="1122436" y="193267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4000">
                  <a:solidFill>
                    <a:srgbClr val="202831"/>
                  </a:solidFill>
                </a:defRPr>
              </a:lvl1pPr>
            </a:lstStyle>
            <a:p>
              <a:pPr/>
              <a:r>
                <a:t>Provision</a:t>
              </a:r>
            </a:p>
          </p:txBody>
        </p:sp>
      </p:grpSp>
      <p:grpSp>
        <p:nvGrpSpPr>
          <p:cNvPr id="293" name="Group"/>
          <p:cNvGrpSpPr/>
          <p:nvPr/>
        </p:nvGrpSpPr>
        <p:grpSpPr>
          <a:xfrm>
            <a:off x="4883580" y="9038097"/>
            <a:ext cx="1764165" cy="2285370"/>
            <a:chOff x="0" y="0"/>
            <a:chExt cx="1764163" cy="2285369"/>
          </a:xfrm>
        </p:grpSpPr>
        <p:pic>
          <p:nvPicPr>
            <p:cNvPr id="291" name="Image" descr="Image"/>
            <p:cNvPicPr>
              <a:picLocks noChangeAspect="1"/>
            </p:cNvPicPr>
            <p:nvPr/>
          </p:nvPicPr>
          <p:blipFill>
            <a:blip r:embed="rId13">
              <a:extLst/>
            </a:blip>
            <a:stretch>
              <a:fillRect/>
            </a:stretch>
          </p:blipFill>
          <p:spPr>
            <a:xfrm>
              <a:off x="0" y="0"/>
              <a:ext cx="1764164" cy="1270000"/>
            </a:xfrm>
            <a:prstGeom prst="rect">
              <a:avLst/>
            </a:prstGeom>
            <a:ln w="12700" cap="flat">
              <a:noFill/>
              <a:miter lim="400000"/>
            </a:ln>
            <a:effectLst/>
          </p:spPr>
        </p:pic>
        <p:sp>
          <p:nvSpPr>
            <p:cNvPr id="292" name="Deploy"/>
            <p:cNvSpPr txBox="1"/>
            <p:nvPr/>
          </p:nvSpPr>
          <p:spPr>
            <a:xfrm>
              <a:off x="13644" y="1532894"/>
              <a:ext cx="1736875" cy="752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4000">
                  <a:solidFill>
                    <a:srgbClr val="202831"/>
                  </a:solidFill>
                </a:defRPr>
              </a:lvl1pPr>
            </a:lstStyle>
            <a:p>
              <a:pPr/>
              <a:r>
                <a:t>Deploy</a:t>
              </a:r>
            </a:p>
          </p:txBody>
        </p:sp>
      </p:grpSp>
      <p:grpSp>
        <p:nvGrpSpPr>
          <p:cNvPr id="296" name="Group"/>
          <p:cNvGrpSpPr/>
          <p:nvPr/>
        </p:nvGrpSpPr>
        <p:grpSpPr>
          <a:xfrm>
            <a:off x="5503529" y="4445344"/>
            <a:ext cx="1858185" cy="3047656"/>
            <a:chOff x="435654" y="0"/>
            <a:chExt cx="1858183" cy="3047655"/>
          </a:xfrm>
        </p:grpSpPr>
        <p:pic>
          <p:nvPicPr>
            <p:cNvPr id="294" name="Image" descr="Image"/>
            <p:cNvPicPr>
              <a:picLocks noChangeAspect="1"/>
            </p:cNvPicPr>
            <p:nvPr/>
          </p:nvPicPr>
          <p:blipFill>
            <a:blip r:embed="rId14">
              <a:extLst/>
            </a:blip>
            <a:stretch>
              <a:fillRect/>
            </a:stretch>
          </p:blipFill>
          <p:spPr>
            <a:xfrm>
              <a:off x="435654" y="0"/>
              <a:ext cx="1176368" cy="1270000"/>
            </a:xfrm>
            <a:prstGeom prst="rect">
              <a:avLst/>
            </a:prstGeom>
            <a:ln w="12700" cap="flat">
              <a:noFill/>
              <a:miter lim="400000"/>
            </a:ln>
            <a:effectLst/>
          </p:spPr>
        </p:pic>
        <p:sp>
          <p:nvSpPr>
            <p:cNvPr id="295" name="Connect"/>
            <p:cNvSpPr/>
            <p:nvPr/>
          </p:nvSpPr>
          <p:spPr>
            <a:xfrm>
              <a:off x="1023838" y="1777655"/>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4000">
                  <a:solidFill>
                    <a:srgbClr val="202831"/>
                  </a:solidFill>
                </a:defRPr>
              </a:lvl1pPr>
            </a:lstStyle>
            <a:p>
              <a:pPr/>
              <a:r>
                <a:t>Connect</a:t>
              </a:r>
            </a:p>
          </p:txBody>
        </p:sp>
      </p:grpSp>
      <p:grpSp>
        <p:nvGrpSpPr>
          <p:cNvPr id="299" name="Group"/>
          <p:cNvGrpSpPr/>
          <p:nvPr/>
        </p:nvGrpSpPr>
        <p:grpSpPr>
          <a:xfrm>
            <a:off x="10143918" y="7041042"/>
            <a:ext cx="3372454" cy="1860154"/>
            <a:chOff x="0" y="0"/>
            <a:chExt cx="3372453" cy="1860153"/>
          </a:xfrm>
        </p:grpSpPr>
        <p:pic>
          <p:nvPicPr>
            <p:cNvPr id="297" name="Image" descr="Image"/>
            <p:cNvPicPr>
              <a:picLocks noChangeAspect="1"/>
            </p:cNvPicPr>
            <p:nvPr/>
          </p:nvPicPr>
          <p:blipFill>
            <a:blip r:embed="rId15">
              <a:extLst/>
            </a:blip>
            <a:stretch>
              <a:fillRect/>
            </a:stretch>
          </p:blipFill>
          <p:spPr>
            <a:xfrm>
              <a:off x="0" y="0"/>
              <a:ext cx="1119113" cy="1270000"/>
            </a:xfrm>
            <a:prstGeom prst="rect">
              <a:avLst/>
            </a:prstGeom>
            <a:ln w="12700" cap="flat">
              <a:noFill/>
              <a:miter lim="400000"/>
            </a:ln>
            <a:effectLst/>
          </p:spPr>
        </p:pic>
        <p:sp>
          <p:nvSpPr>
            <p:cNvPr id="298" name="Secure"/>
            <p:cNvSpPr/>
            <p:nvPr/>
          </p:nvSpPr>
          <p:spPr>
            <a:xfrm>
              <a:off x="2102453" y="590153"/>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4000">
                  <a:solidFill>
                    <a:srgbClr val="202831"/>
                  </a:solidFill>
                </a:defRPr>
              </a:lvl1pPr>
            </a:lstStyle>
            <a:p>
              <a:pPr/>
              <a:r>
                <a:t>Secure</a:t>
              </a:r>
            </a:p>
          </p:txBody>
        </p:sp>
      </p:grpSp>
      <p:sp>
        <p:nvSpPr>
          <p:cNvPr id="300" name="Circle"/>
          <p:cNvSpPr/>
          <p:nvPr/>
        </p:nvSpPr>
        <p:spPr>
          <a:xfrm>
            <a:off x="11385676" y="5709316"/>
            <a:ext cx="406401" cy="406401"/>
          </a:xfrm>
          <a:prstGeom prst="ellipse">
            <a:avLst/>
          </a:prstGeom>
          <a:solidFill>
            <a:schemeClr val="accent2">
              <a:satOff val="19198"/>
              <a:lumOff val="10156"/>
            </a:schemeClr>
          </a:solidFill>
          <a:ln w="12700">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301" name="Circle"/>
          <p:cNvSpPr/>
          <p:nvPr/>
        </p:nvSpPr>
        <p:spPr>
          <a:xfrm>
            <a:off x="16708130" y="6580998"/>
            <a:ext cx="406401" cy="406401"/>
          </a:xfrm>
          <a:prstGeom prst="ellipse">
            <a:avLst/>
          </a:prstGeom>
          <a:solidFill>
            <a:schemeClr val="accent2">
              <a:satOff val="19198"/>
              <a:lumOff val="10156"/>
            </a:schemeClr>
          </a:solidFill>
          <a:ln w="12700">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302" name="Circle"/>
          <p:cNvSpPr/>
          <p:nvPr/>
        </p:nvSpPr>
        <p:spPr>
          <a:xfrm>
            <a:off x="16708130" y="8711134"/>
            <a:ext cx="406401" cy="406401"/>
          </a:xfrm>
          <a:prstGeom prst="ellipse">
            <a:avLst/>
          </a:prstGeom>
          <a:solidFill>
            <a:schemeClr val="accent2">
              <a:satOff val="19198"/>
              <a:lumOff val="10156"/>
            </a:schemeClr>
          </a:solidFill>
          <a:ln w="12700">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303" name="Circle"/>
          <p:cNvSpPr/>
          <p:nvPr/>
        </p:nvSpPr>
        <p:spPr>
          <a:xfrm>
            <a:off x="11485901" y="9594362"/>
            <a:ext cx="406401" cy="406401"/>
          </a:xfrm>
          <a:prstGeom prst="ellipse">
            <a:avLst/>
          </a:prstGeom>
          <a:solidFill>
            <a:schemeClr val="accent2">
              <a:satOff val="19198"/>
              <a:lumOff val="10156"/>
            </a:schemeClr>
          </a:solidFill>
          <a:ln w="12700">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304" name="Circle"/>
          <p:cNvSpPr/>
          <p:nvPr/>
        </p:nvSpPr>
        <p:spPr>
          <a:xfrm>
            <a:off x="6265267" y="8485998"/>
            <a:ext cx="406401" cy="406401"/>
          </a:xfrm>
          <a:prstGeom prst="ellipse">
            <a:avLst/>
          </a:prstGeom>
          <a:solidFill>
            <a:schemeClr val="accent2">
              <a:satOff val="19198"/>
              <a:lumOff val="10156"/>
            </a:schemeClr>
          </a:solidFill>
          <a:ln w="12700">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305" name="Circle"/>
          <p:cNvSpPr/>
          <p:nvPr/>
        </p:nvSpPr>
        <p:spPr>
          <a:xfrm>
            <a:off x="7096539" y="6390498"/>
            <a:ext cx="406401" cy="406401"/>
          </a:xfrm>
          <a:prstGeom prst="ellipse">
            <a:avLst/>
          </a:prstGeom>
          <a:solidFill>
            <a:schemeClr val="accent2">
              <a:satOff val="19198"/>
              <a:lumOff val="10156"/>
            </a:schemeClr>
          </a:solidFill>
          <a:ln w="12700">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306" name="Application Delivery Lifecycle"/>
          <p:cNvSpPr txBox="1"/>
          <p:nvPr>
            <p:ph type="title"/>
          </p:nvPr>
        </p:nvSpPr>
        <p:spPr>
          <a:xfrm>
            <a:off x="1189566" y="701650"/>
            <a:ext cx="17233967" cy="1892400"/>
          </a:xfrm>
          <a:prstGeom prst="rect">
            <a:avLst/>
          </a:prstGeom>
        </p:spPr>
        <p:txBody>
          <a:bodyPr/>
          <a:lstStyle>
            <a:lvl1pPr algn="l">
              <a:defRPr sz="8000">
                <a:solidFill>
                  <a:srgbClr val="000000"/>
                </a:solidFill>
              </a:defRPr>
            </a:lvl1pPr>
          </a:lstStyle>
          <a:p>
            <a:pPr/>
            <a:r>
              <a:t>Application Delivery Lifecycle</a:t>
            </a:r>
          </a:p>
        </p:txBody>
      </p:sp>
      <p:sp>
        <p:nvSpPr>
          <p:cNvPr id="307" name="Line"/>
          <p:cNvSpPr/>
          <p:nvPr/>
        </p:nvSpPr>
        <p:spPr>
          <a:xfrm>
            <a:off x="1193694" y="2517125"/>
            <a:ext cx="1125430" cy="1"/>
          </a:xfrm>
          <a:prstGeom prst="line">
            <a:avLst/>
          </a:prstGeom>
          <a:ln w="127000">
            <a:solidFill>
              <a:schemeClr val="accent1">
                <a:satOff val="24038"/>
                <a:lumOff val="11059"/>
              </a:schemeClr>
            </a:solidFill>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308" name="Slide Number"/>
          <p:cNvSpPr txBox="1"/>
          <p:nvPr>
            <p:ph type="sldNum" sz="quarter" idx="2"/>
          </p:nvPr>
        </p:nvSpPr>
        <p:spPr>
          <a:xfrm>
            <a:off x="12043742" y="13081000"/>
            <a:ext cx="28381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6" grpId="1"/>
    </p:bldLst>
  </p:timing>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718" name="Refresh Computed Values…"/>
          <p:cNvSpPr txBox="1"/>
          <p:nvPr>
            <p:ph type="body" idx="13"/>
          </p:nvPr>
        </p:nvSpPr>
        <p:spPr>
          <a:prstGeom prst="rect">
            <a:avLst/>
          </a:prstGeom>
        </p:spPr>
        <p:txBody>
          <a:bodyPr/>
          <a:lstStyle/>
          <a:p>
            <a:pPr>
              <a:defRPr>
                <a:solidFill>
                  <a:srgbClr val="FFFFFF"/>
                </a:solidFill>
              </a:defRPr>
            </a:pPr>
            <a:r>
              <a:t>Refresh Computed Values</a:t>
            </a:r>
          </a:p>
          <a:p>
            <a:pPr>
              <a:defRPr>
                <a:solidFill>
                  <a:srgbClr val="B3BAC6"/>
                </a:solidFill>
              </a:defRPr>
            </a:pPr>
            <a:r>
              <a:t>Run </a:t>
            </a:r>
            <a:r>
              <a:rPr>
                <a:latin typeface="Courier"/>
                <a:ea typeface="Courier"/>
                <a:cs typeface="Courier"/>
                <a:sym typeface="Courier"/>
              </a:rPr>
              <a:t>terraform refresh</a:t>
            </a:r>
            <a:r>
              <a:t> to pick up the new output values.</a:t>
            </a:r>
          </a:p>
          <a:p>
            <a:pPr>
              <a:defRPr>
                <a:solidFill>
                  <a:srgbClr val="B3BAC6"/>
                </a:solidFill>
              </a:defRPr>
            </a:pPr>
            <a:r>
              <a:t>The refresh command will compare your local state against real resources and update the local state if needed. It won't apply any configuration changes to your resources, though.</a:t>
            </a:r>
          </a:p>
        </p:txBody>
      </p:sp>
      <p:sp>
        <p:nvSpPr>
          <p:cNvPr id="719"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3" name="&gt; terraform refresh…"/>
          <p:cNvSpPr txBox="1"/>
          <p:nvPr>
            <p:ph type="body" idx="13"/>
          </p:nvPr>
        </p:nvSpPr>
        <p:spPr>
          <a:xfrm>
            <a:off x="5634672" y="1698656"/>
            <a:ext cx="17650044" cy="5354321"/>
          </a:xfrm>
          <a:prstGeom prst="rect">
            <a:avLst/>
          </a:prstGeom>
          <a:extLst>
            <a:ext uri="{C572A759-6A51-4108-AA02-DFA0A04FC94B}">
              <ma14:wrappingTextBoxFlag xmlns:ma14="http://schemas.microsoft.com/office/mac/drawingml/2011/main" val="1"/>
            </a:ext>
          </a:extLst>
        </p:spPr>
        <p:txBody>
          <a:bodyPr/>
          <a:lstStyle/>
          <a:p>
            <a:pPr>
              <a:lnSpc>
                <a:spcPct val="120000"/>
              </a:lnSpc>
              <a:spcBef>
                <a:spcPts val="0"/>
              </a:spcBef>
              <a:defRPr sz="3700">
                <a:solidFill>
                  <a:srgbClr val="FFFFFF"/>
                </a:solidFill>
                <a:latin typeface="Courier"/>
                <a:ea typeface="Courier"/>
                <a:cs typeface="Courier"/>
                <a:sym typeface="Courier"/>
              </a:defRPr>
            </a:pPr>
            <a:r>
              <a:t>&gt; terraform refresh</a:t>
            </a:r>
          </a:p>
          <a:p>
            <a:pPr>
              <a:lnSpc>
                <a:spcPct val="120000"/>
              </a:lnSpc>
              <a:spcBef>
                <a:spcPts val="0"/>
              </a:spcBef>
              <a:defRPr b="1" sz="3700">
                <a:solidFill>
                  <a:srgbClr val="FFFFFF"/>
                </a:solidFill>
                <a:latin typeface="Courier"/>
                <a:ea typeface="Courier"/>
                <a:cs typeface="Courier"/>
                <a:sym typeface="Courier"/>
              </a:defRPr>
            </a:pPr>
            <a:r>
              <a:t>aws_instance.web: Refreshing state... [id=i-0b8bf14603ebdc264]</a:t>
            </a:r>
          </a:p>
          <a:p>
            <a:pPr>
              <a:lnSpc>
                <a:spcPct val="120000"/>
              </a:lnSpc>
              <a:spcBef>
                <a:spcPts val="0"/>
              </a:spcBef>
              <a:defRPr sz="3700">
                <a:solidFill>
                  <a:srgbClr val="FFFFFF"/>
                </a:solidFill>
                <a:latin typeface="Courier"/>
                <a:ea typeface="Courier"/>
                <a:cs typeface="Courier"/>
                <a:sym typeface="Courier"/>
              </a:defRPr>
            </a:pPr>
          </a:p>
          <a:p>
            <a:pPr>
              <a:lnSpc>
                <a:spcPct val="120000"/>
              </a:lnSpc>
              <a:spcBef>
                <a:spcPts val="0"/>
              </a:spcBef>
              <a:defRPr sz="3700">
                <a:solidFill>
                  <a:srgbClr val="5EB440"/>
                </a:solidFill>
                <a:latin typeface="Courier"/>
                <a:ea typeface="Courier"/>
                <a:cs typeface="Courier"/>
                <a:sym typeface="Courier"/>
              </a:defRPr>
            </a:pPr>
            <a:r>
              <a:t>Outputs:</a:t>
            </a:r>
          </a:p>
          <a:p>
            <a:pPr>
              <a:lnSpc>
                <a:spcPct val="120000"/>
              </a:lnSpc>
              <a:spcBef>
                <a:spcPts val="0"/>
              </a:spcBef>
              <a:defRPr sz="3700">
                <a:solidFill>
                  <a:srgbClr val="5EB440"/>
                </a:solidFill>
                <a:latin typeface="Courier"/>
                <a:ea typeface="Courier"/>
                <a:cs typeface="Courier"/>
                <a:sym typeface="Courier"/>
              </a:defRPr>
            </a:pPr>
          </a:p>
          <a:p>
            <a:pPr>
              <a:lnSpc>
                <a:spcPct val="120000"/>
              </a:lnSpc>
              <a:spcBef>
                <a:spcPts val="0"/>
              </a:spcBef>
              <a:defRPr sz="3700">
                <a:solidFill>
                  <a:srgbClr val="5EB440"/>
                </a:solidFill>
                <a:latin typeface="Courier"/>
                <a:ea typeface="Courier"/>
                <a:cs typeface="Courier"/>
                <a:sym typeface="Courier"/>
              </a:defRPr>
            </a:pPr>
            <a:r>
              <a:t>public_dns = ec2-34-222-156-11.us-west-2.compute.amazonaws.com</a:t>
            </a:r>
          </a:p>
          <a:p>
            <a:pPr>
              <a:lnSpc>
                <a:spcPct val="120000"/>
              </a:lnSpc>
              <a:spcBef>
                <a:spcPts val="0"/>
              </a:spcBef>
              <a:defRPr sz="3700">
                <a:solidFill>
                  <a:srgbClr val="5EB440"/>
                </a:solidFill>
                <a:latin typeface="Courier"/>
                <a:ea typeface="Courier"/>
                <a:cs typeface="Courier"/>
                <a:sym typeface="Courier"/>
              </a:defRPr>
            </a:pPr>
            <a:r>
              <a:t>public_ip = 34.222.156.11</a:t>
            </a:r>
          </a:p>
        </p:txBody>
      </p:sp>
      <p:sp>
        <p:nvSpPr>
          <p:cNvPr id="72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728" name="Query Output…"/>
          <p:cNvSpPr txBox="1"/>
          <p:nvPr>
            <p:ph type="body" idx="13"/>
          </p:nvPr>
        </p:nvSpPr>
        <p:spPr>
          <a:prstGeom prst="rect">
            <a:avLst/>
          </a:prstGeom>
        </p:spPr>
        <p:txBody>
          <a:bodyPr/>
          <a:lstStyle/>
          <a:p>
            <a:pPr>
              <a:defRPr>
                <a:solidFill>
                  <a:srgbClr val="FFFFFF"/>
                </a:solidFill>
              </a:defRPr>
            </a:pPr>
            <a:r>
              <a:t>Query Output</a:t>
            </a:r>
          </a:p>
          <a:p>
            <a:pPr>
              <a:defRPr>
                <a:solidFill>
                  <a:srgbClr val="B3BAC6"/>
                </a:solidFill>
              </a:defRPr>
            </a:pPr>
            <a:r>
              <a:t>Use the </a:t>
            </a:r>
            <a:r>
              <a:rPr>
                <a:latin typeface="Courier"/>
                <a:ea typeface="Courier"/>
                <a:cs typeface="Courier"/>
                <a:sym typeface="Courier"/>
              </a:rPr>
              <a:t>terraform output</a:t>
            </a:r>
            <a:r>
              <a:t> command to query for all outputs.</a:t>
            </a:r>
          </a:p>
          <a:p>
            <a:pPr>
              <a:defRPr>
                <a:solidFill>
                  <a:srgbClr val="B3BAC6"/>
                </a:solidFill>
              </a:defRPr>
            </a:pPr>
            <a:r>
              <a:t>Use the </a:t>
            </a:r>
            <a:r>
              <a:rPr>
                <a:latin typeface="Courier"/>
                <a:ea typeface="Courier"/>
                <a:cs typeface="Courier"/>
                <a:sym typeface="Courier"/>
              </a:rPr>
              <a:t>terraform output</a:t>
            </a:r>
            <a:r>
              <a:t> command to query for a single output.</a:t>
            </a:r>
          </a:p>
        </p:txBody>
      </p:sp>
      <p:sp>
        <p:nvSpPr>
          <p:cNvPr id="729"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1" name="&gt; terraform output…"/>
          <p:cNvSpPr txBox="1"/>
          <p:nvPr>
            <p:ph type="body" idx="13"/>
          </p:nvPr>
        </p:nvSpPr>
        <p:spPr>
          <a:xfrm>
            <a:off x="5634672" y="1698656"/>
            <a:ext cx="17650044" cy="2672081"/>
          </a:xfrm>
          <a:prstGeom prst="rect">
            <a:avLst/>
          </a:prstGeom>
          <a:extLst>
            <a:ext uri="{C572A759-6A51-4108-AA02-DFA0A04FC94B}">
              <ma14:wrappingTextBoxFlag xmlns:ma14="http://schemas.microsoft.com/office/mac/drawingml/2011/main" val="1"/>
            </a:ext>
          </a:extLst>
        </p:spPr>
        <p:txBody>
          <a:bodyPr/>
          <a:lstStyle/>
          <a:p>
            <a:pPr>
              <a:lnSpc>
                <a:spcPct val="120000"/>
              </a:lnSpc>
              <a:spcBef>
                <a:spcPts val="0"/>
              </a:spcBef>
              <a:defRPr sz="3700">
                <a:solidFill>
                  <a:srgbClr val="FFFFFF"/>
                </a:solidFill>
                <a:latin typeface="Courier"/>
                <a:ea typeface="Courier"/>
                <a:cs typeface="Courier"/>
                <a:sym typeface="Courier"/>
              </a:defRPr>
            </a:pPr>
            <a:r>
              <a:t>&gt; terraform output</a:t>
            </a:r>
          </a:p>
          <a:p>
            <a:pPr>
              <a:lnSpc>
                <a:spcPct val="120000"/>
              </a:lnSpc>
              <a:spcBef>
                <a:spcPts val="0"/>
              </a:spcBef>
              <a:defRPr sz="3700">
                <a:solidFill>
                  <a:srgbClr val="FFFFFF"/>
                </a:solidFill>
                <a:latin typeface="Courier"/>
                <a:ea typeface="Courier"/>
                <a:cs typeface="Courier"/>
                <a:sym typeface="Courier"/>
              </a:defRPr>
            </a:pPr>
            <a:r>
              <a:t>public_dns = ec2-34-222-156-11.us-west-2.compute.amazonaws.com</a:t>
            </a:r>
          </a:p>
          <a:p>
            <a:pPr>
              <a:lnSpc>
                <a:spcPct val="120000"/>
              </a:lnSpc>
              <a:spcBef>
                <a:spcPts val="0"/>
              </a:spcBef>
              <a:defRPr sz="3700">
                <a:solidFill>
                  <a:srgbClr val="FFFFFF"/>
                </a:solidFill>
                <a:latin typeface="Courier"/>
                <a:ea typeface="Courier"/>
                <a:cs typeface="Courier"/>
                <a:sym typeface="Courier"/>
              </a:defRPr>
            </a:pPr>
            <a:r>
              <a:t>public_ip = 34.222.156.11</a:t>
            </a:r>
          </a:p>
        </p:txBody>
      </p:sp>
      <p:sp>
        <p:nvSpPr>
          <p:cNvPr id="73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4" name="&gt; terraform output public_dns…"/>
          <p:cNvSpPr txBox="1"/>
          <p:nvPr>
            <p:ph type="body" idx="13"/>
          </p:nvPr>
        </p:nvSpPr>
        <p:spPr>
          <a:xfrm>
            <a:off x="5634672" y="1698656"/>
            <a:ext cx="17650044" cy="1442721"/>
          </a:xfrm>
          <a:prstGeom prst="rect">
            <a:avLst/>
          </a:prstGeom>
          <a:extLst>
            <a:ext uri="{C572A759-6A51-4108-AA02-DFA0A04FC94B}">
              <ma14:wrappingTextBoxFlag xmlns:ma14="http://schemas.microsoft.com/office/mac/drawingml/2011/main" val="1"/>
            </a:ext>
          </a:extLst>
        </p:spPr>
        <p:txBody>
          <a:bodyPr/>
          <a:lstStyle/>
          <a:p>
            <a:pPr>
              <a:lnSpc>
                <a:spcPct val="120000"/>
              </a:lnSpc>
              <a:spcBef>
                <a:spcPts val="0"/>
              </a:spcBef>
              <a:defRPr sz="4000">
                <a:solidFill>
                  <a:srgbClr val="FFFFFF"/>
                </a:solidFill>
                <a:latin typeface="Courier"/>
                <a:ea typeface="Courier"/>
                <a:cs typeface="Courier"/>
                <a:sym typeface="Courier"/>
              </a:defRPr>
            </a:pPr>
            <a:r>
              <a:t>&gt; terraform output public_dns</a:t>
            </a:r>
          </a:p>
          <a:p>
            <a:pPr>
              <a:lnSpc>
                <a:spcPct val="120000"/>
              </a:lnSpc>
              <a:spcBef>
                <a:spcPts val="0"/>
              </a:spcBef>
              <a:defRPr sz="4000">
                <a:solidFill>
                  <a:srgbClr val="FFFFFF"/>
                </a:solidFill>
                <a:latin typeface="Courier"/>
                <a:ea typeface="Courier"/>
                <a:cs typeface="Courier"/>
                <a:sym typeface="Courier"/>
              </a:defRPr>
            </a:pPr>
            <a:r>
              <a:t>ec2-34-222-156-11.us-west-2.compute.amazonaws.com</a:t>
            </a:r>
          </a:p>
        </p:txBody>
      </p:sp>
      <p:sp>
        <p:nvSpPr>
          <p:cNvPr id="73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9" name="&gt; terraform output public_dns…"/>
          <p:cNvSpPr txBox="1"/>
          <p:nvPr>
            <p:ph type="body" idx="13"/>
          </p:nvPr>
        </p:nvSpPr>
        <p:spPr>
          <a:xfrm>
            <a:off x="5634672" y="1698656"/>
            <a:ext cx="17650044" cy="8757921"/>
          </a:xfrm>
          <a:prstGeom prst="rect">
            <a:avLst/>
          </a:prstGeom>
          <a:extLst>
            <a:ext uri="{C572A759-6A51-4108-AA02-DFA0A04FC94B}">
              <ma14:wrappingTextBoxFlag xmlns:ma14="http://schemas.microsoft.com/office/mac/drawingml/2011/main" val="1"/>
            </a:ext>
          </a:extLst>
        </p:spPr>
        <p:txBody>
          <a:bodyPr/>
          <a:lstStyle/>
          <a:p>
            <a:pPr>
              <a:lnSpc>
                <a:spcPct val="120000"/>
              </a:lnSpc>
              <a:spcBef>
                <a:spcPts val="0"/>
              </a:spcBef>
              <a:defRPr sz="4000">
                <a:solidFill>
                  <a:srgbClr val="FFFFFF"/>
                </a:solidFill>
                <a:latin typeface="Courier"/>
                <a:ea typeface="Courier"/>
                <a:cs typeface="Courier"/>
                <a:sym typeface="Courier"/>
              </a:defRPr>
            </a:pPr>
            <a:r>
              <a:t>&gt; terraform output public_dns</a:t>
            </a:r>
          </a:p>
          <a:p>
            <a:pPr>
              <a:lnSpc>
                <a:spcPct val="120000"/>
              </a:lnSpc>
              <a:spcBef>
                <a:spcPts val="0"/>
              </a:spcBef>
              <a:defRPr sz="4000">
                <a:solidFill>
                  <a:srgbClr val="FFFFFF"/>
                </a:solidFill>
                <a:latin typeface="Courier"/>
                <a:ea typeface="Courier"/>
                <a:cs typeface="Courier"/>
                <a:sym typeface="Courier"/>
              </a:defRPr>
            </a:pPr>
            <a:r>
              <a:t>ec2-34-222-156-11.us-west-2.compute.amazonaws.com</a:t>
            </a:r>
          </a:p>
          <a:p>
            <a:pPr>
              <a:lnSpc>
                <a:spcPct val="120000"/>
              </a:lnSpc>
              <a:spcBef>
                <a:spcPts val="0"/>
              </a:spcBef>
              <a:defRPr sz="4000">
                <a:solidFill>
                  <a:srgbClr val="FFFFFF"/>
                </a:solidFill>
                <a:latin typeface="Courier"/>
                <a:ea typeface="Courier"/>
                <a:cs typeface="Courier"/>
                <a:sym typeface="Courier"/>
              </a:defRPr>
            </a:pPr>
            <a:r>
              <a:t>&gt; ping $(terraform output public_dns)</a:t>
            </a:r>
          </a:p>
          <a:p>
            <a:pPr>
              <a:lnSpc>
                <a:spcPct val="120000"/>
              </a:lnSpc>
              <a:spcBef>
                <a:spcPts val="0"/>
              </a:spcBef>
              <a:defRPr sz="4000">
                <a:solidFill>
                  <a:srgbClr val="FFFFFF"/>
                </a:solidFill>
                <a:latin typeface="Courier"/>
                <a:ea typeface="Courier"/>
                <a:cs typeface="Courier"/>
                <a:sym typeface="Courier"/>
              </a:defRPr>
            </a:pPr>
            <a:r>
              <a:t>PING ec2-34-222-156-11.us-west-2.compute.amazonaws.com (34.222.156.11) 56(84) bytes of data.</a:t>
            </a:r>
          </a:p>
          <a:p>
            <a:pPr>
              <a:lnSpc>
                <a:spcPct val="120000"/>
              </a:lnSpc>
              <a:spcBef>
                <a:spcPts val="0"/>
              </a:spcBef>
              <a:defRPr sz="4000">
                <a:solidFill>
                  <a:srgbClr val="FFFFFF"/>
                </a:solidFill>
                <a:latin typeface="Courier"/>
                <a:ea typeface="Courier"/>
                <a:cs typeface="Courier"/>
                <a:sym typeface="Courier"/>
              </a:defRPr>
            </a:pPr>
            <a:r>
              <a:t>64 bytes from ec2-34-222-156-11.us-west-2.compute.amazonaws.com (34.222.156.11): icmp_seq=1 ttl=63 time=0.440 ms</a:t>
            </a:r>
          </a:p>
          <a:p>
            <a:pPr>
              <a:lnSpc>
                <a:spcPct val="120000"/>
              </a:lnSpc>
              <a:spcBef>
                <a:spcPts val="0"/>
              </a:spcBef>
              <a:defRPr sz="4000">
                <a:solidFill>
                  <a:srgbClr val="FFFFFF"/>
                </a:solidFill>
                <a:latin typeface="Courier"/>
                <a:ea typeface="Courier"/>
                <a:cs typeface="Courier"/>
                <a:sym typeface="Courier"/>
              </a:defRPr>
            </a:pPr>
            <a:r>
              <a:t>64 bytes from ec2-34-222-156-11.us-west-2.compute.amazonaws.com (34.222.156.11): icmp_seq=2 ttl=63 time=0.570 ms</a:t>
            </a:r>
          </a:p>
          <a:p>
            <a:pPr>
              <a:lnSpc>
                <a:spcPct val="120000"/>
              </a:lnSpc>
              <a:spcBef>
                <a:spcPts val="0"/>
              </a:spcBef>
              <a:defRPr b="1" sz="4000">
                <a:solidFill>
                  <a:srgbClr val="FFFFFF"/>
                </a:solidFill>
                <a:latin typeface="Courier"/>
                <a:ea typeface="Courier"/>
                <a:cs typeface="Courier"/>
                <a:sym typeface="Courier"/>
              </a:defRPr>
            </a:pPr>
            <a:r>
              <a:t>&lt;Ctrl-C&gt;</a:t>
            </a:r>
          </a:p>
        </p:txBody>
      </p:sp>
      <p:sp>
        <p:nvSpPr>
          <p:cNvPr id="74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4" name="What You Learned"/>
          <p:cNvSpPr txBox="1"/>
          <p:nvPr>
            <p:ph type="title"/>
          </p:nvPr>
        </p:nvSpPr>
        <p:spPr>
          <a:prstGeom prst="rect">
            <a:avLst/>
          </a:prstGeom>
        </p:spPr>
        <p:txBody>
          <a:bodyPr/>
          <a:lstStyle/>
          <a:p>
            <a:pPr/>
            <a:r>
              <a:t>What You Learned</a:t>
            </a:r>
          </a:p>
        </p:txBody>
      </p:sp>
      <p:sp>
        <p:nvSpPr>
          <p:cNvPr id="745" name="Print dynamic data with an output…"/>
          <p:cNvSpPr txBox="1"/>
          <p:nvPr>
            <p:ph type="body" idx="1"/>
          </p:nvPr>
        </p:nvSpPr>
        <p:spPr>
          <a:prstGeom prst="rect">
            <a:avLst/>
          </a:prstGeom>
        </p:spPr>
        <p:txBody>
          <a:bodyPr/>
          <a:lstStyle/>
          <a:p>
            <a:pPr marL="952500" indent="-952500">
              <a:buSzPct val="75000"/>
              <a:buBlip>
                <a:blip r:embed="rId2"/>
              </a:buBlip>
            </a:pPr>
            <a:r>
              <a:t>Print dynamic data with an output</a:t>
            </a:r>
          </a:p>
          <a:p>
            <a:pPr marL="952500" indent="-952500">
              <a:buSzPct val="75000"/>
              <a:buBlip>
                <a:blip r:embed="rId2"/>
              </a:buBlip>
            </a:pPr>
            <a:r>
              <a:t>Query specific values from the output</a:t>
            </a:r>
          </a:p>
        </p:txBody>
      </p:sp>
      <p:grpSp>
        <p:nvGrpSpPr>
          <p:cNvPr id="749" name="Group"/>
          <p:cNvGrpSpPr/>
          <p:nvPr/>
        </p:nvGrpSpPr>
        <p:grpSpPr>
          <a:xfrm>
            <a:off x="-3678116" y="3521744"/>
            <a:ext cx="1103444" cy="1018894"/>
            <a:chOff x="0" y="0"/>
            <a:chExt cx="1103442" cy="1018892"/>
          </a:xfrm>
        </p:grpSpPr>
        <p:sp>
          <p:nvSpPr>
            <p:cNvPr id="746" name="Circle"/>
            <p:cNvSpPr/>
            <p:nvPr/>
          </p:nvSpPr>
          <p:spPr>
            <a:xfrm>
              <a:off x="0" y="4106"/>
              <a:ext cx="1014787" cy="1014787"/>
            </a:xfrm>
            <a:prstGeom prst="ellipse">
              <a:avLst/>
            </a:pr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747" name="Line"/>
            <p:cNvSpPr/>
            <p:nvPr/>
          </p:nvSpPr>
          <p:spPr>
            <a:xfrm>
              <a:off x="237635" y="0"/>
              <a:ext cx="865808" cy="63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07"/>
                  </a:moveTo>
                  <a:lnTo>
                    <a:pt x="6667" y="21600"/>
                  </a:lnTo>
                  <a:lnTo>
                    <a:pt x="21600" y="0"/>
                  </a:lnTo>
                </a:path>
              </a:pathLst>
            </a:custGeom>
            <a:noFill/>
            <a:ln w="4445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748" name="Line"/>
            <p:cNvSpPr/>
            <p:nvPr/>
          </p:nvSpPr>
          <p:spPr>
            <a:xfrm>
              <a:off x="260674" y="22245"/>
              <a:ext cx="819777" cy="625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062"/>
                  </a:moveTo>
                  <a:lnTo>
                    <a:pt x="5783" y="21600"/>
                  </a:lnTo>
                  <a:lnTo>
                    <a:pt x="21600" y="0"/>
                  </a:lnTo>
                </a:path>
              </a:pathLst>
            </a:cu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753" name="Group"/>
          <p:cNvGrpSpPr/>
          <p:nvPr/>
        </p:nvGrpSpPr>
        <p:grpSpPr>
          <a:xfrm>
            <a:off x="-3678116" y="5013311"/>
            <a:ext cx="1103444" cy="1018893"/>
            <a:chOff x="0" y="0"/>
            <a:chExt cx="1103442" cy="1018892"/>
          </a:xfrm>
        </p:grpSpPr>
        <p:sp>
          <p:nvSpPr>
            <p:cNvPr id="750" name="Circle"/>
            <p:cNvSpPr/>
            <p:nvPr/>
          </p:nvSpPr>
          <p:spPr>
            <a:xfrm>
              <a:off x="0" y="4106"/>
              <a:ext cx="1014787" cy="1014787"/>
            </a:xfrm>
            <a:prstGeom prst="ellipse">
              <a:avLst/>
            </a:pr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751" name="Line"/>
            <p:cNvSpPr/>
            <p:nvPr/>
          </p:nvSpPr>
          <p:spPr>
            <a:xfrm>
              <a:off x="237635" y="0"/>
              <a:ext cx="865808" cy="63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07"/>
                  </a:moveTo>
                  <a:lnTo>
                    <a:pt x="6667" y="21600"/>
                  </a:lnTo>
                  <a:lnTo>
                    <a:pt x="21600" y="0"/>
                  </a:lnTo>
                </a:path>
              </a:pathLst>
            </a:custGeom>
            <a:noFill/>
            <a:ln w="4445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752" name="Line"/>
            <p:cNvSpPr/>
            <p:nvPr/>
          </p:nvSpPr>
          <p:spPr>
            <a:xfrm>
              <a:off x="260674" y="22245"/>
              <a:ext cx="819777" cy="625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062"/>
                  </a:moveTo>
                  <a:lnTo>
                    <a:pt x="5783" y="21600"/>
                  </a:lnTo>
                  <a:lnTo>
                    <a:pt x="21600" y="0"/>
                  </a:lnTo>
                </a:path>
              </a:pathLst>
            </a:cu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757" name="Group"/>
          <p:cNvGrpSpPr/>
          <p:nvPr/>
        </p:nvGrpSpPr>
        <p:grpSpPr>
          <a:xfrm>
            <a:off x="-3678116" y="6504877"/>
            <a:ext cx="1103444" cy="1018894"/>
            <a:chOff x="0" y="0"/>
            <a:chExt cx="1103442" cy="1018892"/>
          </a:xfrm>
        </p:grpSpPr>
        <p:sp>
          <p:nvSpPr>
            <p:cNvPr id="754" name="Circle"/>
            <p:cNvSpPr/>
            <p:nvPr/>
          </p:nvSpPr>
          <p:spPr>
            <a:xfrm>
              <a:off x="0" y="4106"/>
              <a:ext cx="1014787" cy="1014787"/>
            </a:xfrm>
            <a:prstGeom prst="ellipse">
              <a:avLst/>
            </a:pr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755" name="Line"/>
            <p:cNvSpPr/>
            <p:nvPr/>
          </p:nvSpPr>
          <p:spPr>
            <a:xfrm>
              <a:off x="237635" y="0"/>
              <a:ext cx="865808" cy="63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07"/>
                  </a:moveTo>
                  <a:lnTo>
                    <a:pt x="6667" y="21600"/>
                  </a:lnTo>
                  <a:lnTo>
                    <a:pt x="21600" y="0"/>
                  </a:lnTo>
                </a:path>
              </a:pathLst>
            </a:custGeom>
            <a:noFill/>
            <a:ln w="4445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756" name="Line"/>
            <p:cNvSpPr/>
            <p:nvPr/>
          </p:nvSpPr>
          <p:spPr>
            <a:xfrm>
              <a:off x="260674" y="22245"/>
              <a:ext cx="819777" cy="625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062"/>
                  </a:moveTo>
                  <a:lnTo>
                    <a:pt x="5783" y="21600"/>
                  </a:lnTo>
                  <a:lnTo>
                    <a:pt x="21600" y="0"/>
                  </a:lnTo>
                </a:path>
              </a:pathLst>
            </a:cu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761" name="Group"/>
          <p:cNvGrpSpPr/>
          <p:nvPr/>
        </p:nvGrpSpPr>
        <p:grpSpPr>
          <a:xfrm>
            <a:off x="-3678116" y="7996442"/>
            <a:ext cx="1103444" cy="1018894"/>
            <a:chOff x="0" y="0"/>
            <a:chExt cx="1103442" cy="1018892"/>
          </a:xfrm>
        </p:grpSpPr>
        <p:sp>
          <p:nvSpPr>
            <p:cNvPr id="758" name="Circle"/>
            <p:cNvSpPr/>
            <p:nvPr/>
          </p:nvSpPr>
          <p:spPr>
            <a:xfrm>
              <a:off x="0" y="4106"/>
              <a:ext cx="1014787" cy="1014787"/>
            </a:xfrm>
            <a:prstGeom prst="ellipse">
              <a:avLst/>
            </a:pr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759" name="Line"/>
            <p:cNvSpPr/>
            <p:nvPr/>
          </p:nvSpPr>
          <p:spPr>
            <a:xfrm>
              <a:off x="237635" y="0"/>
              <a:ext cx="865808" cy="63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07"/>
                  </a:moveTo>
                  <a:lnTo>
                    <a:pt x="6667" y="21600"/>
                  </a:lnTo>
                  <a:lnTo>
                    <a:pt x="21600" y="0"/>
                  </a:lnTo>
                </a:path>
              </a:pathLst>
            </a:custGeom>
            <a:noFill/>
            <a:ln w="4445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760" name="Line"/>
            <p:cNvSpPr/>
            <p:nvPr/>
          </p:nvSpPr>
          <p:spPr>
            <a:xfrm>
              <a:off x="260674" y="22245"/>
              <a:ext cx="819777" cy="625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062"/>
                  </a:moveTo>
                  <a:lnTo>
                    <a:pt x="5783" y="21600"/>
                  </a:lnTo>
                  <a:lnTo>
                    <a:pt x="21600" y="0"/>
                  </a:lnTo>
                </a:path>
              </a:pathLst>
            </a:cu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sp>
        <p:nvSpPr>
          <p:cNvPr id="76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4" name="Lab 2: Outputs…"/>
          <p:cNvSpPr txBox="1"/>
          <p:nvPr>
            <p:ph type="body" idx="13"/>
          </p:nvPr>
        </p:nvSpPr>
        <p:spPr>
          <a:prstGeom prst="rect">
            <a:avLst/>
          </a:prstGeom>
        </p:spPr>
        <p:txBody>
          <a:bodyPr/>
          <a:lstStyle/>
          <a:p>
            <a:pPr>
              <a:defRPr>
                <a:solidFill>
                  <a:srgbClr val="FFFFFF"/>
                </a:solidFill>
              </a:defRPr>
            </a:pPr>
            <a:r>
              <a:t>Lab 2: Outputs</a:t>
            </a:r>
          </a:p>
          <a:p>
            <a:pPr>
              <a:defRPr>
                <a:solidFill>
                  <a:srgbClr val="B3BAC6"/>
                </a:solidFill>
              </a:defRPr>
            </a:pPr>
            <a:r>
              <a:t>Duration: 10 minutes</a:t>
            </a:r>
          </a:p>
          <a:p>
            <a:pPr>
              <a:defRPr>
                <a:solidFill>
                  <a:srgbClr val="B3BAC6"/>
                </a:solidFill>
              </a:defRPr>
            </a:pPr>
            <a:r>
              <a:t>Goal: Configure specific outputs and learn to query your configuration for those.</a:t>
            </a:r>
          </a:p>
        </p:txBody>
      </p:sp>
      <p:sp>
        <p:nvSpPr>
          <p:cNvPr id="76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7" name="Console"/>
          <p:cNvSpPr txBox="1"/>
          <p:nvPr>
            <p:ph type="title"/>
          </p:nvPr>
        </p:nvSpPr>
        <p:spPr>
          <a:prstGeom prst="rect">
            <a:avLst/>
          </a:prstGeom>
        </p:spPr>
        <p:txBody>
          <a:bodyPr/>
          <a:lstStyle/>
          <a:p>
            <a:pPr/>
            <a:r>
              <a:t>Console</a:t>
            </a:r>
          </a:p>
        </p:txBody>
      </p:sp>
      <p:sp>
        <p:nvSpPr>
          <p:cNvPr id="76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0" name="What You’ll Learn"/>
          <p:cNvSpPr txBox="1"/>
          <p:nvPr>
            <p:ph type="title"/>
          </p:nvPr>
        </p:nvSpPr>
        <p:spPr>
          <a:prstGeom prst="rect">
            <a:avLst/>
          </a:prstGeom>
        </p:spPr>
        <p:txBody>
          <a:bodyPr/>
          <a:lstStyle/>
          <a:p>
            <a:pPr/>
            <a:r>
              <a:t>What You’ll Learn</a:t>
            </a:r>
          </a:p>
        </p:txBody>
      </p:sp>
      <p:sp>
        <p:nvSpPr>
          <p:cNvPr id="771" name="Interact with live data in the console…"/>
          <p:cNvSpPr txBox="1"/>
          <p:nvPr>
            <p:ph type="body" idx="1"/>
          </p:nvPr>
        </p:nvSpPr>
        <p:spPr>
          <a:prstGeom prst="rect">
            <a:avLst/>
          </a:prstGeom>
        </p:spPr>
        <p:txBody>
          <a:bodyPr/>
          <a:lstStyle/>
          <a:p>
            <a:pPr marL="952500" indent="-952500">
              <a:buSzPct val="75000"/>
              <a:buBlip>
                <a:blip r:embed="rId2"/>
              </a:buBlip>
            </a:pPr>
            <a:r>
              <a:t>Interact with live data in the console</a:t>
            </a:r>
          </a:p>
          <a:p>
            <a:pPr marL="952500" indent="-952500">
              <a:buSzPct val="75000"/>
              <a:buBlip>
                <a:blip r:embed="rId2"/>
              </a:buBlip>
            </a:pPr>
            <a:r>
              <a:t>Use the console from the command line</a:t>
            </a:r>
          </a:p>
        </p:txBody>
      </p:sp>
      <p:grpSp>
        <p:nvGrpSpPr>
          <p:cNvPr id="775" name="Group"/>
          <p:cNvGrpSpPr/>
          <p:nvPr/>
        </p:nvGrpSpPr>
        <p:grpSpPr>
          <a:xfrm>
            <a:off x="-3678116" y="3521744"/>
            <a:ext cx="1103444" cy="1018894"/>
            <a:chOff x="0" y="0"/>
            <a:chExt cx="1103442" cy="1018892"/>
          </a:xfrm>
        </p:grpSpPr>
        <p:sp>
          <p:nvSpPr>
            <p:cNvPr id="772" name="Circle"/>
            <p:cNvSpPr/>
            <p:nvPr/>
          </p:nvSpPr>
          <p:spPr>
            <a:xfrm>
              <a:off x="0" y="4106"/>
              <a:ext cx="1014787" cy="1014787"/>
            </a:xfrm>
            <a:prstGeom prst="ellipse">
              <a:avLst/>
            </a:pr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773" name="Line"/>
            <p:cNvSpPr/>
            <p:nvPr/>
          </p:nvSpPr>
          <p:spPr>
            <a:xfrm>
              <a:off x="237635" y="0"/>
              <a:ext cx="865808" cy="63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07"/>
                  </a:moveTo>
                  <a:lnTo>
                    <a:pt x="6667" y="21600"/>
                  </a:lnTo>
                  <a:lnTo>
                    <a:pt x="21600" y="0"/>
                  </a:lnTo>
                </a:path>
              </a:pathLst>
            </a:custGeom>
            <a:noFill/>
            <a:ln w="4445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774" name="Line"/>
            <p:cNvSpPr/>
            <p:nvPr/>
          </p:nvSpPr>
          <p:spPr>
            <a:xfrm>
              <a:off x="260674" y="22245"/>
              <a:ext cx="819777" cy="625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062"/>
                  </a:moveTo>
                  <a:lnTo>
                    <a:pt x="5783" y="21600"/>
                  </a:lnTo>
                  <a:lnTo>
                    <a:pt x="21600" y="0"/>
                  </a:lnTo>
                </a:path>
              </a:pathLst>
            </a:cu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779" name="Group"/>
          <p:cNvGrpSpPr/>
          <p:nvPr/>
        </p:nvGrpSpPr>
        <p:grpSpPr>
          <a:xfrm>
            <a:off x="-3678116" y="5013311"/>
            <a:ext cx="1103444" cy="1018893"/>
            <a:chOff x="0" y="0"/>
            <a:chExt cx="1103442" cy="1018892"/>
          </a:xfrm>
        </p:grpSpPr>
        <p:sp>
          <p:nvSpPr>
            <p:cNvPr id="776" name="Circle"/>
            <p:cNvSpPr/>
            <p:nvPr/>
          </p:nvSpPr>
          <p:spPr>
            <a:xfrm>
              <a:off x="0" y="4106"/>
              <a:ext cx="1014787" cy="1014787"/>
            </a:xfrm>
            <a:prstGeom prst="ellipse">
              <a:avLst/>
            </a:pr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777" name="Line"/>
            <p:cNvSpPr/>
            <p:nvPr/>
          </p:nvSpPr>
          <p:spPr>
            <a:xfrm>
              <a:off x="237635" y="0"/>
              <a:ext cx="865808" cy="63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07"/>
                  </a:moveTo>
                  <a:lnTo>
                    <a:pt x="6667" y="21600"/>
                  </a:lnTo>
                  <a:lnTo>
                    <a:pt x="21600" y="0"/>
                  </a:lnTo>
                </a:path>
              </a:pathLst>
            </a:custGeom>
            <a:noFill/>
            <a:ln w="4445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778" name="Line"/>
            <p:cNvSpPr/>
            <p:nvPr/>
          </p:nvSpPr>
          <p:spPr>
            <a:xfrm>
              <a:off x="260674" y="22245"/>
              <a:ext cx="819777" cy="625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062"/>
                  </a:moveTo>
                  <a:lnTo>
                    <a:pt x="5783" y="21600"/>
                  </a:lnTo>
                  <a:lnTo>
                    <a:pt x="21600" y="0"/>
                  </a:lnTo>
                </a:path>
              </a:pathLst>
            </a:cu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783" name="Group"/>
          <p:cNvGrpSpPr/>
          <p:nvPr/>
        </p:nvGrpSpPr>
        <p:grpSpPr>
          <a:xfrm>
            <a:off x="-3678116" y="6504877"/>
            <a:ext cx="1103444" cy="1018894"/>
            <a:chOff x="0" y="0"/>
            <a:chExt cx="1103442" cy="1018892"/>
          </a:xfrm>
        </p:grpSpPr>
        <p:sp>
          <p:nvSpPr>
            <p:cNvPr id="780" name="Circle"/>
            <p:cNvSpPr/>
            <p:nvPr/>
          </p:nvSpPr>
          <p:spPr>
            <a:xfrm>
              <a:off x="0" y="4106"/>
              <a:ext cx="1014787" cy="1014787"/>
            </a:xfrm>
            <a:prstGeom prst="ellipse">
              <a:avLst/>
            </a:pr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781" name="Line"/>
            <p:cNvSpPr/>
            <p:nvPr/>
          </p:nvSpPr>
          <p:spPr>
            <a:xfrm>
              <a:off x="237635" y="0"/>
              <a:ext cx="865808" cy="63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07"/>
                  </a:moveTo>
                  <a:lnTo>
                    <a:pt x="6667" y="21600"/>
                  </a:lnTo>
                  <a:lnTo>
                    <a:pt x="21600" y="0"/>
                  </a:lnTo>
                </a:path>
              </a:pathLst>
            </a:custGeom>
            <a:noFill/>
            <a:ln w="4445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782" name="Line"/>
            <p:cNvSpPr/>
            <p:nvPr/>
          </p:nvSpPr>
          <p:spPr>
            <a:xfrm>
              <a:off x="260674" y="22245"/>
              <a:ext cx="819777" cy="625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062"/>
                  </a:moveTo>
                  <a:lnTo>
                    <a:pt x="5783" y="21600"/>
                  </a:lnTo>
                  <a:lnTo>
                    <a:pt x="21600" y="0"/>
                  </a:lnTo>
                </a:path>
              </a:pathLst>
            </a:cu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787" name="Group"/>
          <p:cNvGrpSpPr/>
          <p:nvPr/>
        </p:nvGrpSpPr>
        <p:grpSpPr>
          <a:xfrm>
            <a:off x="-3678116" y="7996442"/>
            <a:ext cx="1103444" cy="1018894"/>
            <a:chOff x="0" y="0"/>
            <a:chExt cx="1103442" cy="1018892"/>
          </a:xfrm>
        </p:grpSpPr>
        <p:sp>
          <p:nvSpPr>
            <p:cNvPr id="784" name="Circle"/>
            <p:cNvSpPr/>
            <p:nvPr/>
          </p:nvSpPr>
          <p:spPr>
            <a:xfrm>
              <a:off x="0" y="4106"/>
              <a:ext cx="1014787" cy="1014787"/>
            </a:xfrm>
            <a:prstGeom prst="ellipse">
              <a:avLst/>
            </a:pr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785" name="Line"/>
            <p:cNvSpPr/>
            <p:nvPr/>
          </p:nvSpPr>
          <p:spPr>
            <a:xfrm>
              <a:off x="237635" y="0"/>
              <a:ext cx="865808" cy="63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07"/>
                  </a:moveTo>
                  <a:lnTo>
                    <a:pt x="6667" y="21600"/>
                  </a:lnTo>
                  <a:lnTo>
                    <a:pt x="21600" y="0"/>
                  </a:lnTo>
                </a:path>
              </a:pathLst>
            </a:custGeom>
            <a:noFill/>
            <a:ln w="4445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786" name="Line"/>
            <p:cNvSpPr/>
            <p:nvPr/>
          </p:nvSpPr>
          <p:spPr>
            <a:xfrm>
              <a:off x="260674" y="22245"/>
              <a:ext cx="819777" cy="625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062"/>
                  </a:moveTo>
                  <a:lnTo>
                    <a:pt x="5783" y="21600"/>
                  </a:lnTo>
                  <a:lnTo>
                    <a:pt x="21600" y="0"/>
                  </a:lnTo>
                </a:path>
              </a:pathLst>
            </a:cu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sp>
        <p:nvSpPr>
          <p:cNvPr id="78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Terraform's Goals"/>
          <p:cNvSpPr txBox="1"/>
          <p:nvPr>
            <p:ph type="title"/>
          </p:nvPr>
        </p:nvSpPr>
        <p:spPr>
          <a:prstGeom prst="rect">
            <a:avLst/>
          </a:prstGeom>
        </p:spPr>
        <p:txBody>
          <a:bodyPr/>
          <a:lstStyle/>
          <a:p>
            <a:pPr/>
            <a:r>
              <a:t>Terraform's Goals</a:t>
            </a:r>
          </a:p>
        </p:txBody>
      </p:sp>
      <p:sp>
        <p:nvSpPr>
          <p:cNvPr id="313" name="Unify the view of resources using infrastructure as code…"/>
          <p:cNvSpPr txBox="1"/>
          <p:nvPr>
            <p:ph type="body" idx="1"/>
          </p:nvPr>
        </p:nvSpPr>
        <p:spPr>
          <a:prstGeom prst="rect">
            <a:avLst/>
          </a:prstGeom>
        </p:spPr>
        <p:txBody>
          <a:bodyPr/>
          <a:lstStyle/>
          <a:p>
            <a:pPr defTabSz="792479">
              <a:spcBef>
                <a:spcPts val="3800"/>
              </a:spcBef>
              <a:defRPr sz="5760"/>
            </a:pPr>
            <a:r>
              <a:t>Unify the view of resources using infrastructure as code</a:t>
            </a:r>
          </a:p>
          <a:p>
            <a:pPr defTabSz="792479">
              <a:spcBef>
                <a:spcPts val="3800"/>
              </a:spcBef>
              <a:defRPr sz="5760"/>
            </a:pPr>
            <a:r>
              <a:t>Support the modern data center (IaaS, PaaS, SaaS)</a:t>
            </a:r>
          </a:p>
          <a:p>
            <a:pPr defTabSz="792479">
              <a:spcBef>
                <a:spcPts val="3800"/>
              </a:spcBef>
              <a:defRPr sz="5760"/>
            </a:pPr>
            <a:r>
              <a:t>Expose a way for individuals and teams to safely and predictably change infrastructure</a:t>
            </a:r>
          </a:p>
          <a:p>
            <a:pPr defTabSz="792479">
              <a:spcBef>
                <a:spcPts val="3800"/>
              </a:spcBef>
              <a:defRPr sz="5760"/>
            </a:pPr>
            <a:r>
              <a:t>Provide a workflow that is technology agnostic</a:t>
            </a:r>
          </a:p>
          <a:p>
            <a:pPr defTabSz="792479">
              <a:spcBef>
                <a:spcPts val="3800"/>
              </a:spcBef>
              <a:defRPr sz="5760"/>
            </a:pPr>
            <a:r>
              <a:t>Manage anything with an API</a:t>
            </a:r>
          </a:p>
        </p:txBody>
      </p:sp>
      <p:sp>
        <p:nvSpPr>
          <p:cNvPr id="314" name="Slide Number"/>
          <p:cNvSpPr txBox="1"/>
          <p:nvPr>
            <p:ph type="sldNum" sz="quarter" idx="2"/>
          </p:nvPr>
        </p:nvSpPr>
        <p:spPr>
          <a:xfrm>
            <a:off x="12043742" y="13081000"/>
            <a:ext cx="28381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0" name="REPL"/>
          <p:cNvSpPr txBox="1"/>
          <p:nvPr>
            <p:ph type="title"/>
          </p:nvPr>
        </p:nvSpPr>
        <p:spPr>
          <a:prstGeom prst="rect">
            <a:avLst/>
          </a:prstGeom>
        </p:spPr>
        <p:txBody>
          <a:bodyPr/>
          <a:lstStyle/>
          <a:p>
            <a:pPr/>
            <a:r>
              <a:t>REPL</a:t>
            </a:r>
          </a:p>
        </p:txBody>
      </p:sp>
      <p:sp>
        <p:nvSpPr>
          <p:cNvPr id="791" name="A REPL is a Read-Evaluate-Print-Loop…"/>
          <p:cNvSpPr txBox="1"/>
          <p:nvPr>
            <p:ph type="body" idx="1"/>
          </p:nvPr>
        </p:nvSpPr>
        <p:spPr>
          <a:prstGeom prst="rect">
            <a:avLst/>
          </a:prstGeom>
        </p:spPr>
        <p:txBody>
          <a:bodyPr/>
          <a:lstStyle/>
          <a:p>
            <a:pPr/>
            <a:r>
              <a:t>A REPL is a Read-Evaluate-Print-Loop</a:t>
            </a:r>
          </a:p>
          <a:p>
            <a:pPr/>
            <a:r>
              <a:t>The Terraform console provides an interactive REPL for writing, executing, and querying Terraform configuration</a:t>
            </a:r>
          </a:p>
        </p:txBody>
      </p:sp>
      <p:sp>
        <p:nvSpPr>
          <p:cNvPr id="79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4" name="Command: terraform console"/>
          <p:cNvSpPr txBox="1"/>
          <p:nvPr>
            <p:ph type="title"/>
          </p:nvPr>
        </p:nvSpPr>
        <p:spPr>
          <a:prstGeom prst="rect">
            <a:avLst/>
          </a:prstGeom>
        </p:spPr>
        <p:txBody>
          <a:bodyPr/>
          <a:lstStyle/>
          <a:p>
            <a:pPr/>
            <a:r>
              <a:t>Command: </a:t>
            </a:r>
            <a:r>
              <a:rPr>
                <a:latin typeface="Courier"/>
                <a:ea typeface="Courier"/>
                <a:cs typeface="Courier"/>
                <a:sym typeface="Courier"/>
              </a:rPr>
              <a:t>terraform console</a:t>
            </a:r>
          </a:p>
        </p:txBody>
      </p:sp>
      <p:sp>
        <p:nvSpPr>
          <p:cNvPr id="795" name="The terraform console command creates an interactive console for interacting with Terraform…"/>
          <p:cNvSpPr txBox="1"/>
          <p:nvPr>
            <p:ph type="body" idx="1"/>
          </p:nvPr>
        </p:nvSpPr>
        <p:spPr>
          <a:prstGeom prst="rect">
            <a:avLst/>
          </a:prstGeom>
        </p:spPr>
        <p:txBody>
          <a:bodyPr/>
          <a:lstStyle/>
          <a:p>
            <a:pPr/>
            <a:r>
              <a:t>The </a:t>
            </a:r>
            <a:r>
              <a:rPr>
                <a:latin typeface="Courier"/>
                <a:ea typeface="Courier"/>
                <a:cs typeface="Courier"/>
                <a:sym typeface="Courier"/>
              </a:rPr>
              <a:t>terraform console</a:t>
            </a:r>
            <a:r>
              <a:t> command creates an interactive console for interacting with Terraform</a:t>
            </a:r>
          </a:p>
          <a:p>
            <a:pPr/>
            <a:r>
              <a:t>This is useful for experimenting with interpolations and interacting with Terraform state</a:t>
            </a:r>
          </a:p>
        </p:txBody>
      </p:sp>
      <p:sp>
        <p:nvSpPr>
          <p:cNvPr id="79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798" name="Find the AMI ID in the Console…"/>
          <p:cNvSpPr txBox="1"/>
          <p:nvPr>
            <p:ph type="body" idx="13"/>
          </p:nvPr>
        </p:nvSpPr>
        <p:spPr>
          <a:prstGeom prst="rect">
            <a:avLst/>
          </a:prstGeom>
        </p:spPr>
        <p:txBody>
          <a:bodyPr/>
          <a:lstStyle/>
          <a:p>
            <a:pPr>
              <a:defRPr>
                <a:solidFill>
                  <a:srgbClr val="FFFFFF"/>
                </a:solidFill>
              </a:defRPr>
            </a:pPr>
            <a:r>
              <a:t>Find the AMI ID in the Console</a:t>
            </a:r>
          </a:p>
          <a:p>
            <a:pPr>
              <a:defRPr>
                <a:solidFill>
                  <a:srgbClr val="B3BAC6"/>
                </a:solidFill>
              </a:defRPr>
            </a:pPr>
            <a:r>
              <a:t>Run the </a:t>
            </a:r>
            <a:r>
              <a:rPr>
                <a:latin typeface="Courier"/>
                <a:ea typeface="Courier"/>
                <a:cs typeface="Courier"/>
                <a:sym typeface="Courier"/>
              </a:rPr>
              <a:t>terraform console</a:t>
            </a:r>
            <a:r>
              <a:t> command and query for the AMI ID (</a:t>
            </a:r>
            <a:r>
              <a:rPr>
                <a:latin typeface="Courier"/>
                <a:ea typeface="Courier"/>
                <a:cs typeface="Courier"/>
                <a:sym typeface="Courier"/>
              </a:rPr>
              <a:t>ami</a:t>
            </a:r>
            <a:r>
              <a:t>) of the </a:t>
            </a:r>
            <a:r>
              <a:rPr>
                <a:latin typeface="Courier"/>
                <a:ea typeface="Courier"/>
                <a:cs typeface="Courier"/>
                <a:sym typeface="Courier"/>
              </a:rPr>
              <a:t>web</a:t>
            </a:r>
            <a:r>
              <a:t> instance.</a:t>
            </a:r>
          </a:p>
          <a:p>
            <a:pPr>
              <a:defRPr>
                <a:solidFill>
                  <a:srgbClr val="B3BAC6"/>
                </a:solidFill>
              </a:defRPr>
            </a:pPr>
            <a:r>
              <a:t>Also query for the </a:t>
            </a:r>
            <a:r>
              <a:rPr>
                <a:latin typeface="Courier"/>
                <a:ea typeface="Courier"/>
                <a:cs typeface="Courier"/>
                <a:sym typeface="Courier"/>
              </a:rPr>
              <a:t>public_ip</a:t>
            </a:r>
            <a:r>
              <a:t> of the </a:t>
            </a:r>
            <a:r>
              <a:rPr>
                <a:latin typeface="Courier"/>
                <a:ea typeface="Courier"/>
                <a:cs typeface="Courier"/>
                <a:sym typeface="Courier"/>
              </a:rPr>
              <a:t>web</a:t>
            </a:r>
            <a:r>
              <a:t> instance.</a:t>
            </a:r>
          </a:p>
        </p:txBody>
      </p:sp>
      <p:sp>
        <p:nvSpPr>
          <p:cNvPr id="799"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1" name="&gt; terraform console…"/>
          <p:cNvSpPr txBox="1"/>
          <p:nvPr>
            <p:ph type="body" idx="13"/>
          </p:nvPr>
        </p:nvSpPr>
        <p:spPr>
          <a:xfrm>
            <a:off x="5634672" y="1698656"/>
            <a:ext cx="17650044" cy="8757921"/>
          </a:xfrm>
          <a:prstGeom prst="rect">
            <a:avLst/>
          </a:prstGeom>
          <a:extLst>
            <a:ext uri="{C572A759-6A51-4108-AA02-DFA0A04FC94B}">
              <ma14:wrappingTextBoxFlag xmlns:ma14="http://schemas.microsoft.com/office/mac/drawingml/2011/main" val="1"/>
            </a:ext>
          </a:extLst>
        </p:spPr>
        <p:txBody>
          <a:bodyPr/>
          <a:lstStyle/>
          <a:p>
            <a:pPr>
              <a:lnSpc>
                <a:spcPct val="120000"/>
              </a:lnSpc>
              <a:spcBef>
                <a:spcPts val="0"/>
              </a:spcBef>
              <a:defRPr sz="4000">
                <a:solidFill>
                  <a:srgbClr val="FFFFFF"/>
                </a:solidFill>
                <a:latin typeface="Courier"/>
                <a:ea typeface="Courier"/>
                <a:cs typeface="Courier"/>
                <a:sym typeface="Courier"/>
              </a:defRPr>
            </a:pPr>
            <a:r>
              <a:t>&gt; terraform console</a:t>
            </a:r>
          </a:p>
          <a:p>
            <a:pPr>
              <a:lnSpc>
                <a:spcPct val="120000"/>
              </a:lnSpc>
              <a:spcBef>
                <a:spcPts val="0"/>
              </a:spcBef>
              <a:defRPr sz="4000">
                <a:solidFill>
                  <a:srgbClr val="FFFFFF"/>
                </a:solidFill>
                <a:latin typeface="Courier"/>
                <a:ea typeface="Courier"/>
                <a:cs typeface="Courier"/>
                <a:sym typeface="Courier"/>
              </a:defRPr>
            </a:pPr>
            <a:r>
              <a:t>&gt; aws_instance.web.ami</a:t>
            </a:r>
          </a:p>
          <a:p>
            <a:pPr>
              <a:lnSpc>
                <a:spcPct val="120000"/>
              </a:lnSpc>
              <a:spcBef>
                <a:spcPts val="0"/>
              </a:spcBef>
              <a:defRPr sz="4000">
                <a:solidFill>
                  <a:srgbClr val="FFFFFF"/>
                </a:solidFill>
                <a:latin typeface="Courier"/>
                <a:ea typeface="Courier"/>
                <a:cs typeface="Courier"/>
                <a:sym typeface="Courier"/>
              </a:defRPr>
            </a:pPr>
            <a:r>
              <a:t>ami-0e63f50857fdc1f9f</a:t>
            </a:r>
          </a:p>
          <a:p>
            <a:pPr>
              <a:lnSpc>
                <a:spcPct val="120000"/>
              </a:lnSpc>
              <a:spcBef>
                <a:spcPts val="0"/>
              </a:spcBef>
              <a:defRPr sz="4000">
                <a:solidFill>
                  <a:srgbClr val="FFFFFF"/>
                </a:solidFill>
                <a:latin typeface="Courier"/>
                <a:ea typeface="Courier"/>
                <a:cs typeface="Courier"/>
                <a:sym typeface="Courier"/>
              </a:defRPr>
            </a:pPr>
            <a:r>
              <a:t>&gt; aws_instance.web.public_ip</a:t>
            </a:r>
          </a:p>
          <a:p>
            <a:pPr>
              <a:lnSpc>
                <a:spcPct val="120000"/>
              </a:lnSpc>
              <a:spcBef>
                <a:spcPts val="0"/>
              </a:spcBef>
              <a:defRPr sz="4000">
                <a:solidFill>
                  <a:srgbClr val="FFFFFF"/>
                </a:solidFill>
                <a:latin typeface="Courier"/>
                <a:ea typeface="Courier"/>
                <a:cs typeface="Courier"/>
                <a:sym typeface="Courier"/>
              </a:defRPr>
            </a:pPr>
            <a:r>
              <a:t>54.174.40.55</a:t>
            </a:r>
          </a:p>
          <a:p>
            <a:pPr>
              <a:lnSpc>
                <a:spcPct val="120000"/>
              </a:lnSpc>
              <a:spcBef>
                <a:spcPts val="0"/>
              </a:spcBef>
              <a:defRPr sz="4000">
                <a:solidFill>
                  <a:srgbClr val="FFFFFF"/>
                </a:solidFill>
                <a:latin typeface="Courier"/>
                <a:ea typeface="Courier"/>
                <a:cs typeface="Courier"/>
                <a:sym typeface="Courier"/>
              </a:defRPr>
            </a:pPr>
            <a:r>
              <a:t>&gt; aws_instance.web.tags</a:t>
            </a:r>
          </a:p>
          <a:p>
            <a:pPr>
              <a:lnSpc>
                <a:spcPct val="120000"/>
              </a:lnSpc>
              <a:spcBef>
                <a:spcPts val="0"/>
              </a:spcBef>
              <a:defRPr sz="4000">
                <a:solidFill>
                  <a:srgbClr val="FFFFFF"/>
                </a:solidFill>
                <a:latin typeface="Courier"/>
                <a:ea typeface="Courier"/>
                <a:cs typeface="Courier"/>
                <a:sym typeface="Courier"/>
              </a:defRPr>
            </a:pPr>
            <a:r>
              <a:t>{</a:t>
            </a:r>
          </a:p>
          <a:p>
            <a:pPr>
              <a:lnSpc>
                <a:spcPct val="120000"/>
              </a:lnSpc>
              <a:spcBef>
                <a:spcPts val="0"/>
              </a:spcBef>
              <a:defRPr sz="4000">
                <a:solidFill>
                  <a:srgbClr val="FFFFFF"/>
                </a:solidFill>
                <a:latin typeface="Courier"/>
                <a:ea typeface="Courier"/>
                <a:cs typeface="Courier"/>
                <a:sym typeface="Courier"/>
              </a:defRPr>
            </a:pPr>
            <a:r>
              <a:t>  "Identity" = "robin-training-env-ant"</a:t>
            </a:r>
          </a:p>
          <a:p>
            <a:pPr>
              <a:lnSpc>
                <a:spcPct val="120000"/>
              </a:lnSpc>
              <a:spcBef>
                <a:spcPts val="0"/>
              </a:spcBef>
              <a:defRPr sz="4000">
                <a:solidFill>
                  <a:srgbClr val="FFFFFF"/>
                </a:solidFill>
                <a:latin typeface="Courier"/>
                <a:ea typeface="Courier"/>
                <a:cs typeface="Courier"/>
                <a:sym typeface="Courier"/>
              </a:defRPr>
            </a:pPr>
            <a:r>
              <a:t>  "Name" = "Moose"</a:t>
            </a:r>
          </a:p>
          <a:p>
            <a:pPr>
              <a:lnSpc>
                <a:spcPct val="120000"/>
              </a:lnSpc>
              <a:spcBef>
                <a:spcPts val="0"/>
              </a:spcBef>
              <a:defRPr sz="4000">
                <a:solidFill>
                  <a:srgbClr val="FFFFFF"/>
                </a:solidFill>
                <a:latin typeface="Courier"/>
                <a:ea typeface="Courier"/>
                <a:cs typeface="Courier"/>
                <a:sym typeface="Courier"/>
              </a:defRPr>
            </a:pPr>
            <a:r>
              <a:t>  "Zip" = "zap"</a:t>
            </a:r>
          </a:p>
          <a:p>
            <a:pPr>
              <a:lnSpc>
                <a:spcPct val="120000"/>
              </a:lnSpc>
              <a:spcBef>
                <a:spcPts val="0"/>
              </a:spcBef>
              <a:defRPr sz="4000">
                <a:solidFill>
                  <a:srgbClr val="FFFFFF"/>
                </a:solidFill>
                <a:latin typeface="Courier"/>
                <a:ea typeface="Courier"/>
                <a:cs typeface="Courier"/>
                <a:sym typeface="Courier"/>
              </a:defRPr>
            </a:pPr>
            <a:r>
              <a:t>}</a:t>
            </a:r>
          </a:p>
          <a:p>
            <a:pPr>
              <a:lnSpc>
                <a:spcPct val="120000"/>
              </a:lnSpc>
              <a:spcBef>
                <a:spcPts val="0"/>
              </a:spcBef>
              <a:defRPr sz="4000">
                <a:solidFill>
                  <a:srgbClr val="FFFFFF"/>
                </a:solidFill>
                <a:latin typeface="Courier"/>
                <a:ea typeface="Courier"/>
                <a:cs typeface="Courier"/>
                <a:sym typeface="Courier"/>
              </a:defRPr>
            </a:pPr>
            <a:r>
              <a:t>&gt; </a:t>
            </a:r>
            <a:r>
              <a:rPr b="1"/>
              <a:t>&lt;Ctrl-D&gt;</a:t>
            </a:r>
          </a:p>
        </p:txBody>
      </p:sp>
      <p:sp>
        <p:nvSpPr>
          <p:cNvPr id="80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6" name="&gt; terraform console…"/>
          <p:cNvSpPr txBox="1"/>
          <p:nvPr>
            <p:ph type="body" idx="13"/>
          </p:nvPr>
        </p:nvSpPr>
        <p:spPr>
          <a:xfrm>
            <a:off x="5634672" y="1698656"/>
            <a:ext cx="17650044" cy="1442721"/>
          </a:xfrm>
          <a:prstGeom prst="rect">
            <a:avLst/>
          </a:prstGeom>
          <a:extLst>
            <a:ext uri="{C572A759-6A51-4108-AA02-DFA0A04FC94B}">
              <ma14:wrappingTextBoxFlag xmlns:ma14="http://schemas.microsoft.com/office/mac/drawingml/2011/main" val="1"/>
            </a:ext>
          </a:extLst>
        </p:spPr>
        <p:txBody>
          <a:bodyPr/>
          <a:lstStyle/>
          <a:p>
            <a:pPr>
              <a:lnSpc>
                <a:spcPct val="120000"/>
              </a:lnSpc>
              <a:spcBef>
                <a:spcPts val="0"/>
              </a:spcBef>
              <a:defRPr sz="4000">
                <a:solidFill>
                  <a:srgbClr val="FFFFFF"/>
                </a:solidFill>
                <a:latin typeface="Courier"/>
                <a:ea typeface="Courier"/>
                <a:cs typeface="Courier"/>
                <a:sym typeface="Courier"/>
              </a:defRPr>
            </a:pPr>
            <a:r>
              <a:t>&gt; terraform console</a:t>
            </a:r>
          </a:p>
          <a:p>
            <a:pPr>
              <a:lnSpc>
                <a:spcPct val="120000"/>
              </a:lnSpc>
              <a:spcBef>
                <a:spcPts val="0"/>
              </a:spcBef>
              <a:defRPr sz="4000">
                <a:solidFill>
                  <a:srgbClr val="FFFFFF"/>
                </a:solidFill>
                <a:latin typeface="Courier"/>
                <a:ea typeface="Courier"/>
                <a:cs typeface="Courier"/>
                <a:sym typeface="Courier"/>
              </a:defRPr>
            </a:pPr>
            <a:r>
              <a:t>&gt; exit</a:t>
            </a:r>
          </a:p>
        </p:txBody>
      </p:sp>
      <p:sp>
        <p:nvSpPr>
          <p:cNvPr id="80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1" name="&gt; echo &quot;aws_instance.web.ami&quot; | terraform console…"/>
          <p:cNvSpPr txBox="1"/>
          <p:nvPr>
            <p:ph type="body" idx="13"/>
          </p:nvPr>
        </p:nvSpPr>
        <p:spPr>
          <a:xfrm>
            <a:off x="5634672" y="1698656"/>
            <a:ext cx="17650044" cy="1442721"/>
          </a:xfrm>
          <a:prstGeom prst="rect">
            <a:avLst/>
          </a:prstGeom>
          <a:extLst>
            <a:ext uri="{C572A759-6A51-4108-AA02-DFA0A04FC94B}">
              <ma14:wrappingTextBoxFlag xmlns:ma14="http://schemas.microsoft.com/office/mac/drawingml/2011/main" val="1"/>
            </a:ext>
          </a:extLst>
        </p:spPr>
        <p:txBody>
          <a:bodyPr/>
          <a:lstStyle/>
          <a:p>
            <a:pPr>
              <a:lnSpc>
                <a:spcPct val="120000"/>
              </a:lnSpc>
              <a:spcBef>
                <a:spcPts val="0"/>
              </a:spcBef>
              <a:defRPr sz="4000">
                <a:solidFill>
                  <a:srgbClr val="FFFFFF"/>
                </a:solidFill>
                <a:latin typeface="Courier"/>
                <a:ea typeface="Courier"/>
                <a:cs typeface="Courier"/>
                <a:sym typeface="Courier"/>
              </a:defRPr>
            </a:pPr>
            <a:r>
              <a:t>&gt; echo "aws_instance.web.ami" | terraform console</a:t>
            </a:r>
          </a:p>
          <a:p>
            <a:pPr>
              <a:lnSpc>
                <a:spcPct val="120000"/>
              </a:lnSpc>
              <a:spcBef>
                <a:spcPts val="0"/>
              </a:spcBef>
              <a:defRPr sz="4000">
                <a:solidFill>
                  <a:srgbClr val="FFFFFF"/>
                </a:solidFill>
                <a:latin typeface="Courier"/>
                <a:ea typeface="Courier"/>
                <a:cs typeface="Courier"/>
                <a:sym typeface="Courier"/>
              </a:defRPr>
            </a:pPr>
            <a:r>
              <a:t>ami-0e63f50857fdc1f9f</a:t>
            </a:r>
          </a:p>
        </p:txBody>
      </p:sp>
      <p:sp>
        <p:nvSpPr>
          <p:cNvPr id="81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6" name="Lab 3: REPL…"/>
          <p:cNvSpPr txBox="1"/>
          <p:nvPr>
            <p:ph type="body" idx="13"/>
          </p:nvPr>
        </p:nvSpPr>
        <p:spPr>
          <a:prstGeom prst="rect">
            <a:avLst/>
          </a:prstGeom>
        </p:spPr>
        <p:txBody>
          <a:bodyPr/>
          <a:lstStyle/>
          <a:p>
            <a:pPr>
              <a:defRPr>
                <a:solidFill>
                  <a:srgbClr val="FFFFFF"/>
                </a:solidFill>
              </a:defRPr>
            </a:pPr>
            <a:r>
              <a:t>Lab 3: REPL</a:t>
            </a:r>
          </a:p>
          <a:p>
            <a:pPr>
              <a:defRPr>
                <a:solidFill>
                  <a:srgbClr val="B3BAC6"/>
                </a:solidFill>
              </a:defRPr>
            </a:pPr>
            <a:r>
              <a:t>Duration: 10 minutes</a:t>
            </a:r>
          </a:p>
          <a:p>
            <a:pPr>
              <a:defRPr>
                <a:solidFill>
                  <a:srgbClr val="B3BAC6"/>
                </a:solidFill>
              </a:defRPr>
            </a:pPr>
            <a:r>
              <a:t>Goal: The Read-Evaluate-Print-Loop is useful for understanding interpolation and finding specific information.</a:t>
            </a:r>
          </a:p>
        </p:txBody>
      </p:sp>
      <p:sp>
        <p:nvSpPr>
          <p:cNvPr id="81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9" name="Auto-Formatting"/>
          <p:cNvSpPr txBox="1"/>
          <p:nvPr>
            <p:ph type="title"/>
          </p:nvPr>
        </p:nvSpPr>
        <p:spPr>
          <a:prstGeom prst="rect">
            <a:avLst/>
          </a:prstGeom>
        </p:spPr>
        <p:txBody>
          <a:bodyPr/>
          <a:lstStyle/>
          <a:p>
            <a:pPr/>
            <a:r>
              <a:t>Auto-Formatting</a:t>
            </a:r>
          </a:p>
        </p:txBody>
      </p:sp>
      <p:sp>
        <p:nvSpPr>
          <p:cNvPr id="82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2" name="Auto-Formatting"/>
          <p:cNvSpPr txBox="1"/>
          <p:nvPr>
            <p:ph type="title"/>
          </p:nvPr>
        </p:nvSpPr>
        <p:spPr>
          <a:prstGeom prst="rect">
            <a:avLst/>
          </a:prstGeom>
        </p:spPr>
        <p:txBody>
          <a:bodyPr/>
          <a:lstStyle/>
          <a:p>
            <a:pPr/>
            <a:r>
              <a:t>Auto-Formatting</a:t>
            </a:r>
          </a:p>
        </p:txBody>
      </p:sp>
      <p:sp>
        <p:nvSpPr>
          <p:cNvPr id="823" name="Terraform has built-in support for auto-formatting configuration files to match the HCL specification.…"/>
          <p:cNvSpPr txBox="1"/>
          <p:nvPr>
            <p:ph type="body" idx="1"/>
          </p:nvPr>
        </p:nvSpPr>
        <p:spPr>
          <a:prstGeom prst="rect">
            <a:avLst/>
          </a:prstGeom>
        </p:spPr>
        <p:txBody>
          <a:bodyPr/>
          <a:lstStyle/>
          <a:p>
            <a:pPr/>
            <a:r>
              <a:t>Terraform has built-in support for auto-formatting configuration files to match the HCL specification.</a:t>
            </a:r>
          </a:p>
          <a:p>
            <a:pPr/>
            <a:r>
              <a:t>There is no need to manually align things.</a:t>
            </a:r>
          </a:p>
          <a:p>
            <a:pPr/>
            <a:r>
              <a:t>This helps keep configurations VCS-friendly and reduces bike-shed arguments over formatting styles.</a:t>
            </a:r>
          </a:p>
          <a:p>
            <a:pPr/>
            <a:r>
              <a:t>Plugins exist for most major editors.</a:t>
            </a:r>
          </a:p>
        </p:txBody>
      </p:sp>
      <p:sp>
        <p:nvSpPr>
          <p:cNvPr id="82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6" name="Command: terraform fmt"/>
          <p:cNvSpPr txBox="1"/>
          <p:nvPr>
            <p:ph type="title"/>
          </p:nvPr>
        </p:nvSpPr>
        <p:spPr>
          <a:prstGeom prst="rect">
            <a:avLst/>
          </a:prstGeom>
        </p:spPr>
        <p:txBody>
          <a:bodyPr/>
          <a:lstStyle/>
          <a:p>
            <a:pPr/>
            <a:r>
              <a:t>Command: </a:t>
            </a:r>
            <a:r>
              <a:rPr>
                <a:latin typeface="Courier"/>
                <a:ea typeface="Courier"/>
                <a:cs typeface="Courier"/>
                <a:sym typeface="Courier"/>
              </a:rPr>
              <a:t>terraform fmt</a:t>
            </a:r>
          </a:p>
        </p:txBody>
      </p:sp>
      <p:sp>
        <p:nvSpPr>
          <p:cNvPr id="827" name="The terraform fmt command formats configuration files.…"/>
          <p:cNvSpPr txBox="1"/>
          <p:nvPr>
            <p:ph type="body" idx="1"/>
          </p:nvPr>
        </p:nvSpPr>
        <p:spPr>
          <a:prstGeom prst="rect">
            <a:avLst/>
          </a:prstGeom>
        </p:spPr>
        <p:txBody>
          <a:bodyPr/>
          <a:lstStyle/>
          <a:p>
            <a:pPr/>
            <a:r>
              <a:t>The </a:t>
            </a:r>
            <a:r>
              <a:rPr>
                <a:latin typeface="Courier"/>
                <a:ea typeface="Courier"/>
                <a:cs typeface="Courier"/>
                <a:sym typeface="Courier"/>
              </a:rPr>
              <a:t>terraform fmt</a:t>
            </a:r>
            <a:r>
              <a:t> command formats configuration files.</a:t>
            </a:r>
          </a:p>
          <a:p>
            <a:pPr/>
            <a:r>
              <a:t>It does not prompt for confirmation or </a:t>
            </a:r>
          </a:p>
          <a:p>
            <a:pPr/>
            <a:r>
              <a:t>It also reports on syntax errors, if they exist.</a:t>
            </a:r>
          </a:p>
        </p:txBody>
      </p:sp>
      <p:sp>
        <p:nvSpPr>
          <p:cNvPr id="82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Terraform vs. Other Tools"/>
          <p:cNvSpPr txBox="1"/>
          <p:nvPr>
            <p:ph type="title"/>
          </p:nvPr>
        </p:nvSpPr>
        <p:spPr>
          <a:prstGeom prst="rect">
            <a:avLst/>
          </a:prstGeom>
        </p:spPr>
        <p:txBody>
          <a:bodyPr/>
          <a:lstStyle/>
          <a:p>
            <a:pPr/>
            <a:r>
              <a:t>Terraform vs. Other Tools</a:t>
            </a:r>
          </a:p>
        </p:txBody>
      </p:sp>
      <p:sp>
        <p:nvSpPr>
          <p:cNvPr id="319" name="Provides a high-level abstraction of infrastructure (IaC)…"/>
          <p:cNvSpPr txBox="1"/>
          <p:nvPr>
            <p:ph type="body" idx="1"/>
          </p:nvPr>
        </p:nvSpPr>
        <p:spPr>
          <a:prstGeom prst="rect">
            <a:avLst/>
          </a:prstGeom>
        </p:spPr>
        <p:txBody>
          <a:bodyPr/>
          <a:lstStyle/>
          <a:p>
            <a:pPr/>
            <a:r>
              <a:t>Provides a high-level abstraction of infrastructure (IaC)</a:t>
            </a:r>
          </a:p>
          <a:p>
            <a:pPr/>
            <a:r>
              <a:t>Allows for composition and combination</a:t>
            </a:r>
          </a:p>
          <a:p>
            <a:pPr/>
            <a:r>
              <a:t>Supports parallel management of resources (graph, fast)</a:t>
            </a:r>
          </a:p>
          <a:p>
            <a:pPr/>
            <a:r>
              <a:t>Separates planning from execution (dry-run)</a:t>
            </a:r>
          </a:p>
        </p:txBody>
      </p:sp>
      <p:sp>
        <p:nvSpPr>
          <p:cNvPr id="320" name="Slide Number"/>
          <p:cNvSpPr txBox="1"/>
          <p:nvPr>
            <p:ph type="sldNum" sz="quarter" idx="2"/>
          </p:nvPr>
        </p:nvSpPr>
        <p:spPr>
          <a:xfrm>
            <a:off x="12043742" y="13081000"/>
            <a:ext cx="283816"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0" name="Format Your Code…"/>
          <p:cNvSpPr txBox="1"/>
          <p:nvPr>
            <p:ph type="body" idx="13"/>
          </p:nvPr>
        </p:nvSpPr>
        <p:spPr>
          <a:prstGeom prst="rect">
            <a:avLst/>
          </a:prstGeom>
        </p:spPr>
        <p:txBody>
          <a:bodyPr/>
          <a:lstStyle/>
          <a:p>
            <a:pPr>
              <a:defRPr>
                <a:solidFill>
                  <a:srgbClr val="FFFFFF"/>
                </a:solidFill>
              </a:defRPr>
            </a:pPr>
            <a:r>
              <a:t>Format Your Code</a:t>
            </a:r>
          </a:p>
          <a:p>
            <a:pPr>
              <a:defRPr>
                <a:solidFill>
                  <a:srgbClr val="B3BAC6"/>
                </a:solidFill>
              </a:defRPr>
            </a:pPr>
            <a:r>
              <a:t>Run the </a:t>
            </a:r>
            <a:r>
              <a:rPr>
                <a:latin typeface="Courier"/>
                <a:ea typeface="Courier"/>
                <a:cs typeface="Courier"/>
                <a:sym typeface="Courier"/>
              </a:rPr>
              <a:t>terraform fmt</a:t>
            </a:r>
            <a:r>
              <a:t> command with no arguments. By default it will choose all Terraform configurations in the current working directory non-recursively.</a:t>
            </a:r>
          </a:p>
          <a:p>
            <a:pPr>
              <a:defRPr>
                <a:solidFill>
                  <a:srgbClr val="B3BAC6"/>
                </a:solidFill>
              </a:defRPr>
            </a:pPr>
            <a:r>
              <a:t>Open the </a:t>
            </a:r>
            <a:r>
              <a:rPr>
                <a:latin typeface="Courier"/>
                <a:ea typeface="Courier"/>
                <a:cs typeface="Courier"/>
                <a:sym typeface="Courier"/>
              </a:rPr>
              <a:t>main.tf</a:t>
            </a:r>
            <a:r>
              <a:t> file and see that it has been formatted.</a:t>
            </a:r>
          </a:p>
        </p:txBody>
      </p:sp>
      <p:sp>
        <p:nvSpPr>
          <p:cNvPr id="83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833" name="&gt; terraform fmt"/>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lvl1pPr>
              <a:lnSpc>
                <a:spcPct val="120000"/>
              </a:lnSpc>
              <a:spcBef>
                <a:spcPts val="0"/>
              </a:spcBef>
              <a:defRPr sz="4000">
                <a:solidFill>
                  <a:srgbClr val="FFFFFF"/>
                </a:solidFill>
                <a:latin typeface="Courier"/>
                <a:ea typeface="Courier"/>
                <a:cs typeface="Courier"/>
                <a:sym typeface="Courier"/>
              </a:defRPr>
            </a:lvl1pPr>
          </a:lstStyle>
          <a:p>
            <a:pPr/>
            <a:r>
              <a:t>&gt; terraform fmt</a:t>
            </a:r>
          </a:p>
        </p:txBody>
      </p:sp>
      <p:sp>
        <p:nvSpPr>
          <p:cNvPr id="834"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8" name="Command: terraform fmt"/>
          <p:cNvSpPr txBox="1"/>
          <p:nvPr>
            <p:ph type="title"/>
          </p:nvPr>
        </p:nvSpPr>
        <p:spPr>
          <a:prstGeom prst="rect">
            <a:avLst/>
          </a:prstGeom>
        </p:spPr>
        <p:txBody>
          <a:bodyPr/>
          <a:lstStyle/>
          <a:p>
            <a:pPr/>
            <a:r>
              <a:t>Command: </a:t>
            </a:r>
            <a:r>
              <a:rPr>
                <a:latin typeface="Courier"/>
                <a:ea typeface="Courier"/>
                <a:cs typeface="Courier"/>
                <a:sym typeface="Courier"/>
              </a:rPr>
              <a:t>terraform fmt</a:t>
            </a:r>
          </a:p>
        </p:txBody>
      </p:sp>
      <p:sp>
        <p:nvSpPr>
          <p:cNvPr id="839" name="Please feel free to use the terraform fmt command through this training and at your leisure, but we will not explicitly discuss it anymore."/>
          <p:cNvSpPr txBox="1"/>
          <p:nvPr>
            <p:ph type="body" idx="1"/>
          </p:nvPr>
        </p:nvSpPr>
        <p:spPr>
          <a:prstGeom prst="rect">
            <a:avLst/>
          </a:prstGeom>
        </p:spPr>
        <p:txBody>
          <a:bodyPr/>
          <a:lstStyle/>
          <a:p>
            <a:pPr/>
            <a:r>
              <a:t>Please feel free to use the </a:t>
            </a:r>
            <a:r>
              <a:rPr>
                <a:latin typeface="Courier"/>
                <a:ea typeface="Courier"/>
                <a:cs typeface="Courier"/>
                <a:sym typeface="Courier"/>
              </a:rPr>
              <a:t>terraform fmt</a:t>
            </a:r>
            <a:r>
              <a:t> command through this training and at your leisure, but we will not explicitly discuss it anymore.</a:t>
            </a:r>
          </a:p>
        </p:txBody>
      </p:sp>
      <p:sp>
        <p:nvSpPr>
          <p:cNvPr id="84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2" name="Variables"/>
          <p:cNvSpPr txBox="1"/>
          <p:nvPr>
            <p:ph type="title"/>
          </p:nvPr>
        </p:nvSpPr>
        <p:spPr>
          <a:prstGeom prst="rect">
            <a:avLst/>
          </a:prstGeom>
        </p:spPr>
        <p:txBody>
          <a:bodyPr/>
          <a:lstStyle/>
          <a:p>
            <a:pPr/>
            <a:r>
              <a:t>Variables</a:t>
            </a:r>
          </a:p>
        </p:txBody>
      </p:sp>
      <p:sp>
        <p:nvSpPr>
          <p:cNvPr id="84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5" name="What You’ll Learn"/>
          <p:cNvSpPr txBox="1"/>
          <p:nvPr>
            <p:ph type="title"/>
          </p:nvPr>
        </p:nvSpPr>
        <p:spPr>
          <a:prstGeom prst="rect">
            <a:avLst/>
          </a:prstGeom>
        </p:spPr>
        <p:txBody>
          <a:bodyPr/>
          <a:lstStyle/>
          <a:p>
            <a:pPr/>
            <a:r>
              <a:t>What You’ll Learn</a:t>
            </a:r>
          </a:p>
        </p:txBody>
      </p:sp>
      <p:sp>
        <p:nvSpPr>
          <p:cNvPr id="846" name="Use variables to pass values to your configuration…"/>
          <p:cNvSpPr txBox="1"/>
          <p:nvPr>
            <p:ph type="body" idx="1"/>
          </p:nvPr>
        </p:nvSpPr>
        <p:spPr>
          <a:prstGeom prst="rect">
            <a:avLst/>
          </a:prstGeom>
        </p:spPr>
        <p:txBody>
          <a:bodyPr/>
          <a:lstStyle/>
          <a:p>
            <a:pPr marL="952500" indent="-952500">
              <a:buSzPct val="75000"/>
              <a:buBlip>
                <a:blip r:embed="rId2"/>
              </a:buBlip>
            </a:pPr>
            <a:r>
              <a:t>Use variables to pass values to your configuration</a:t>
            </a:r>
          </a:p>
          <a:p>
            <a:pPr marL="952500" indent="-952500">
              <a:buSzPct val="75000"/>
              <a:buBlip>
                <a:blip r:embed="rId2"/>
              </a:buBlip>
            </a:pPr>
            <a:r>
              <a:t>Refactor existing configuration to use variables</a:t>
            </a:r>
          </a:p>
          <a:p>
            <a:pPr marL="952500" indent="-952500">
              <a:buSzPct val="75000"/>
              <a:buBlip>
                <a:blip r:embed="rId2"/>
              </a:buBlip>
            </a:pPr>
            <a:r>
              <a:t>Keep sensitive data out of source code control</a:t>
            </a:r>
          </a:p>
          <a:p>
            <a:pPr marL="952500" indent="-952500">
              <a:buSzPct val="75000"/>
              <a:buBlip>
                <a:blip r:embed="rId2"/>
              </a:buBlip>
            </a:pPr>
            <a:r>
              <a:t>Pass variables to Terraform in several ways</a:t>
            </a:r>
          </a:p>
        </p:txBody>
      </p:sp>
      <p:grpSp>
        <p:nvGrpSpPr>
          <p:cNvPr id="850" name="Group"/>
          <p:cNvGrpSpPr/>
          <p:nvPr/>
        </p:nvGrpSpPr>
        <p:grpSpPr>
          <a:xfrm>
            <a:off x="-3678116" y="3521744"/>
            <a:ext cx="1103444" cy="1018894"/>
            <a:chOff x="0" y="0"/>
            <a:chExt cx="1103442" cy="1018892"/>
          </a:xfrm>
        </p:grpSpPr>
        <p:sp>
          <p:nvSpPr>
            <p:cNvPr id="847" name="Circle"/>
            <p:cNvSpPr/>
            <p:nvPr/>
          </p:nvSpPr>
          <p:spPr>
            <a:xfrm>
              <a:off x="0" y="4106"/>
              <a:ext cx="1014787" cy="1014787"/>
            </a:xfrm>
            <a:prstGeom prst="ellipse">
              <a:avLst/>
            </a:pr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848" name="Line"/>
            <p:cNvSpPr/>
            <p:nvPr/>
          </p:nvSpPr>
          <p:spPr>
            <a:xfrm>
              <a:off x="237635" y="0"/>
              <a:ext cx="865808" cy="63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07"/>
                  </a:moveTo>
                  <a:lnTo>
                    <a:pt x="6667" y="21600"/>
                  </a:lnTo>
                  <a:lnTo>
                    <a:pt x="21600" y="0"/>
                  </a:lnTo>
                </a:path>
              </a:pathLst>
            </a:custGeom>
            <a:noFill/>
            <a:ln w="4445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849" name="Line"/>
            <p:cNvSpPr/>
            <p:nvPr/>
          </p:nvSpPr>
          <p:spPr>
            <a:xfrm>
              <a:off x="260674" y="22245"/>
              <a:ext cx="819777" cy="625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062"/>
                  </a:moveTo>
                  <a:lnTo>
                    <a:pt x="5783" y="21600"/>
                  </a:lnTo>
                  <a:lnTo>
                    <a:pt x="21600" y="0"/>
                  </a:lnTo>
                </a:path>
              </a:pathLst>
            </a:cu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854" name="Group"/>
          <p:cNvGrpSpPr/>
          <p:nvPr/>
        </p:nvGrpSpPr>
        <p:grpSpPr>
          <a:xfrm>
            <a:off x="-3678116" y="5013311"/>
            <a:ext cx="1103444" cy="1018893"/>
            <a:chOff x="0" y="0"/>
            <a:chExt cx="1103442" cy="1018892"/>
          </a:xfrm>
        </p:grpSpPr>
        <p:sp>
          <p:nvSpPr>
            <p:cNvPr id="851" name="Circle"/>
            <p:cNvSpPr/>
            <p:nvPr/>
          </p:nvSpPr>
          <p:spPr>
            <a:xfrm>
              <a:off x="0" y="4106"/>
              <a:ext cx="1014787" cy="1014787"/>
            </a:xfrm>
            <a:prstGeom prst="ellipse">
              <a:avLst/>
            </a:pr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852" name="Line"/>
            <p:cNvSpPr/>
            <p:nvPr/>
          </p:nvSpPr>
          <p:spPr>
            <a:xfrm>
              <a:off x="237635" y="0"/>
              <a:ext cx="865808" cy="63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07"/>
                  </a:moveTo>
                  <a:lnTo>
                    <a:pt x="6667" y="21600"/>
                  </a:lnTo>
                  <a:lnTo>
                    <a:pt x="21600" y="0"/>
                  </a:lnTo>
                </a:path>
              </a:pathLst>
            </a:custGeom>
            <a:noFill/>
            <a:ln w="4445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853" name="Line"/>
            <p:cNvSpPr/>
            <p:nvPr/>
          </p:nvSpPr>
          <p:spPr>
            <a:xfrm>
              <a:off x="260674" y="22245"/>
              <a:ext cx="819777" cy="625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062"/>
                  </a:moveTo>
                  <a:lnTo>
                    <a:pt x="5783" y="21600"/>
                  </a:lnTo>
                  <a:lnTo>
                    <a:pt x="21600" y="0"/>
                  </a:lnTo>
                </a:path>
              </a:pathLst>
            </a:cu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858" name="Group"/>
          <p:cNvGrpSpPr/>
          <p:nvPr/>
        </p:nvGrpSpPr>
        <p:grpSpPr>
          <a:xfrm>
            <a:off x="-3678116" y="6504877"/>
            <a:ext cx="1103444" cy="1018894"/>
            <a:chOff x="0" y="0"/>
            <a:chExt cx="1103442" cy="1018892"/>
          </a:xfrm>
        </p:grpSpPr>
        <p:sp>
          <p:nvSpPr>
            <p:cNvPr id="855" name="Circle"/>
            <p:cNvSpPr/>
            <p:nvPr/>
          </p:nvSpPr>
          <p:spPr>
            <a:xfrm>
              <a:off x="0" y="4106"/>
              <a:ext cx="1014787" cy="1014787"/>
            </a:xfrm>
            <a:prstGeom prst="ellipse">
              <a:avLst/>
            </a:pr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856" name="Line"/>
            <p:cNvSpPr/>
            <p:nvPr/>
          </p:nvSpPr>
          <p:spPr>
            <a:xfrm>
              <a:off x="237635" y="0"/>
              <a:ext cx="865808" cy="63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07"/>
                  </a:moveTo>
                  <a:lnTo>
                    <a:pt x="6667" y="21600"/>
                  </a:lnTo>
                  <a:lnTo>
                    <a:pt x="21600" y="0"/>
                  </a:lnTo>
                </a:path>
              </a:pathLst>
            </a:custGeom>
            <a:noFill/>
            <a:ln w="4445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857" name="Line"/>
            <p:cNvSpPr/>
            <p:nvPr/>
          </p:nvSpPr>
          <p:spPr>
            <a:xfrm>
              <a:off x="260674" y="22245"/>
              <a:ext cx="819777" cy="625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062"/>
                  </a:moveTo>
                  <a:lnTo>
                    <a:pt x="5783" y="21600"/>
                  </a:lnTo>
                  <a:lnTo>
                    <a:pt x="21600" y="0"/>
                  </a:lnTo>
                </a:path>
              </a:pathLst>
            </a:cu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862" name="Group"/>
          <p:cNvGrpSpPr/>
          <p:nvPr/>
        </p:nvGrpSpPr>
        <p:grpSpPr>
          <a:xfrm>
            <a:off x="-3678116" y="7996442"/>
            <a:ext cx="1103444" cy="1018894"/>
            <a:chOff x="0" y="0"/>
            <a:chExt cx="1103442" cy="1018892"/>
          </a:xfrm>
        </p:grpSpPr>
        <p:sp>
          <p:nvSpPr>
            <p:cNvPr id="859" name="Circle"/>
            <p:cNvSpPr/>
            <p:nvPr/>
          </p:nvSpPr>
          <p:spPr>
            <a:xfrm>
              <a:off x="0" y="4106"/>
              <a:ext cx="1014787" cy="1014787"/>
            </a:xfrm>
            <a:prstGeom prst="ellipse">
              <a:avLst/>
            </a:pr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860" name="Line"/>
            <p:cNvSpPr/>
            <p:nvPr/>
          </p:nvSpPr>
          <p:spPr>
            <a:xfrm>
              <a:off x="237635" y="0"/>
              <a:ext cx="865808" cy="63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07"/>
                  </a:moveTo>
                  <a:lnTo>
                    <a:pt x="6667" y="21600"/>
                  </a:lnTo>
                  <a:lnTo>
                    <a:pt x="21600" y="0"/>
                  </a:lnTo>
                </a:path>
              </a:pathLst>
            </a:custGeom>
            <a:noFill/>
            <a:ln w="4445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861" name="Line"/>
            <p:cNvSpPr/>
            <p:nvPr/>
          </p:nvSpPr>
          <p:spPr>
            <a:xfrm>
              <a:off x="260674" y="22245"/>
              <a:ext cx="819777" cy="625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062"/>
                  </a:moveTo>
                  <a:lnTo>
                    <a:pt x="5783" y="21600"/>
                  </a:lnTo>
                  <a:lnTo>
                    <a:pt x="21600" y="0"/>
                  </a:lnTo>
                </a:path>
              </a:pathLst>
            </a:custGeom>
            <a:noFill/>
            <a:ln w="76200" cap="flat">
              <a:solidFill>
                <a:schemeClr val="accent1">
                  <a:satOff val="24038"/>
                  <a:lumOff val="11059"/>
                </a:schemeClr>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sp>
        <p:nvSpPr>
          <p:cNvPr id="86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5" name="Variables"/>
          <p:cNvSpPr txBox="1"/>
          <p:nvPr>
            <p:ph type="title"/>
          </p:nvPr>
        </p:nvSpPr>
        <p:spPr>
          <a:prstGeom prst="rect">
            <a:avLst/>
          </a:prstGeom>
        </p:spPr>
        <p:txBody>
          <a:bodyPr/>
          <a:lstStyle/>
          <a:p>
            <a:pPr/>
            <a:r>
              <a:t>Variables</a:t>
            </a:r>
          </a:p>
        </p:txBody>
      </p:sp>
      <p:sp>
        <p:nvSpPr>
          <p:cNvPr id="866" name="Work a lot like variables from programming languages…"/>
          <p:cNvSpPr txBox="1"/>
          <p:nvPr>
            <p:ph type="body" idx="1"/>
          </p:nvPr>
        </p:nvSpPr>
        <p:spPr>
          <a:prstGeom prst="rect">
            <a:avLst/>
          </a:prstGeom>
        </p:spPr>
        <p:txBody>
          <a:bodyPr/>
          <a:lstStyle/>
          <a:p>
            <a:pPr defTabSz="775969">
              <a:spcBef>
                <a:spcPts val="3700"/>
              </a:spcBef>
              <a:defRPr sz="5640"/>
            </a:pPr>
            <a:r>
              <a:t>Work a lot like variables from programming languages</a:t>
            </a:r>
          </a:p>
          <a:p>
            <a:pPr defTabSz="775969">
              <a:spcBef>
                <a:spcPts val="3700"/>
              </a:spcBef>
              <a:defRPr sz="5640"/>
            </a:pPr>
            <a:r>
              <a:t>Allow you to remove hard coded values and pass parameters to your configuration</a:t>
            </a:r>
          </a:p>
          <a:p>
            <a:pPr defTabSz="775969">
              <a:spcBef>
                <a:spcPts val="3700"/>
              </a:spcBef>
              <a:defRPr sz="5640"/>
            </a:pPr>
            <a:r>
              <a:t>Can help make configuration easier to understand and re-use</a:t>
            </a:r>
          </a:p>
          <a:p>
            <a:pPr defTabSz="775969">
              <a:spcBef>
                <a:spcPts val="3700"/>
              </a:spcBef>
              <a:defRPr sz="5640"/>
            </a:pPr>
            <a:r>
              <a:t>Must always have a value. Variables are never optional, but they can have a default value</a:t>
            </a:r>
          </a:p>
        </p:txBody>
      </p:sp>
      <p:sp>
        <p:nvSpPr>
          <p:cNvPr id="86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9" name="variable &quot;animal&quot; {}"/>
          <p:cNvSpPr txBox="1"/>
          <p:nvPr>
            <p:ph type="body" idx="13"/>
          </p:nvPr>
        </p:nvSpPr>
        <p:spPr>
          <a:xfrm>
            <a:off x="5672772" y="1673256"/>
            <a:ext cx="17649350" cy="1320801"/>
          </a:xfrm>
          <a:prstGeom prst="rect">
            <a:avLst/>
          </a:prstGeom>
          <a:extLst>
            <a:ext uri="{C572A759-6A51-4108-AA02-DFA0A04FC94B}">
              <ma14:wrappingTextBoxFlag xmlns:ma14="http://schemas.microsoft.com/office/mac/drawingml/2011/main" val="1"/>
            </a:ext>
          </a:extLst>
        </p:spPr>
        <p:txBody>
          <a:bodyPr/>
          <a:lstStyle/>
          <a:p>
            <a:pPr defTabSz="642937">
              <a:lnSpc>
                <a:spcPct val="100000"/>
              </a:lnSpc>
              <a:spcBef>
                <a:spcPts val="0"/>
              </a:spcBef>
              <a:defRPr sz="4000">
                <a:solidFill>
                  <a:srgbClr val="0222B9"/>
                </a:solidFill>
                <a:latin typeface="Courier"/>
                <a:ea typeface="Courier"/>
                <a:cs typeface="Courier"/>
                <a:sym typeface="Courier"/>
              </a:defRPr>
            </a:pPr>
            <a:r>
              <a:t>variable</a:t>
            </a:r>
            <a:r>
              <a:rPr>
                <a:solidFill>
                  <a:srgbClr val="000000"/>
                </a:solidFill>
              </a:rPr>
              <a:t> </a:t>
            </a:r>
            <a:r>
              <a:rPr>
                <a:solidFill>
                  <a:srgbClr val="BA6900"/>
                </a:solidFill>
              </a:rPr>
              <a:t>"animal"</a:t>
            </a:r>
            <a:r>
              <a:rPr>
                <a:solidFill>
                  <a:srgbClr val="000000"/>
                </a:solidFill>
              </a:rPr>
              <a:t> {</a:t>
            </a:r>
            <a:r>
              <a:t>}</a:t>
            </a:r>
          </a:p>
        </p:txBody>
      </p:sp>
      <p:sp>
        <p:nvSpPr>
          <p:cNvPr id="870" name="example.tf"/>
          <p:cNvSpPr txBox="1"/>
          <p:nvPr>
            <p:ph type="body" idx="14"/>
          </p:nvPr>
        </p:nvSpPr>
        <p:spPr>
          <a:prstGeom prst="rect">
            <a:avLst/>
          </a:prstGeom>
        </p:spPr>
        <p:txBody>
          <a:bodyPr/>
          <a:lstStyle/>
          <a:p>
            <a:pPr/>
            <a:r>
              <a:t>example.tf</a:t>
            </a:r>
          </a:p>
        </p:txBody>
      </p:sp>
      <p:sp>
        <p:nvSpPr>
          <p:cNvPr id="87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5" name="variable &quot;animal&quot; {…"/>
          <p:cNvSpPr txBox="1"/>
          <p:nvPr>
            <p:ph type="body" idx="13"/>
          </p:nvPr>
        </p:nvSpPr>
        <p:spPr>
          <a:xfrm>
            <a:off x="5672772" y="1673256"/>
            <a:ext cx="17649350" cy="4368801"/>
          </a:xfrm>
          <a:prstGeom prst="rect">
            <a:avLst/>
          </a:prstGeom>
          <a:extLst>
            <a:ext uri="{C572A759-6A51-4108-AA02-DFA0A04FC94B}">
              <ma14:wrappingTextBoxFlag xmlns:ma14="http://schemas.microsoft.com/office/mac/drawingml/2011/main" val="1"/>
            </a:ext>
          </a:extLst>
        </p:spPr>
        <p:txBody>
          <a:bodyPr/>
          <a:lstStyle/>
          <a:p>
            <a:pPr defTabSz="642937">
              <a:lnSpc>
                <a:spcPct val="100000"/>
              </a:lnSpc>
              <a:spcBef>
                <a:spcPts val="0"/>
              </a:spcBef>
              <a:defRPr sz="4000">
                <a:solidFill>
                  <a:srgbClr val="0222B9"/>
                </a:solidFill>
                <a:latin typeface="Courier"/>
                <a:ea typeface="Courier"/>
                <a:cs typeface="Courier"/>
                <a:sym typeface="Courier"/>
              </a:defRPr>
            </a:pPr>
            <a:r>
              <a:t>variable</a:t>
            </a:r>
            <a:r>
              <a:rPr>
                <a:solidFill>
                  <a:srgbClr val="000000"/>
                </a:solidFill>
              </a:rPr>
              <a:t> </a:t>
            </a:r>
            <a:r>
              <a:rPr>
                <a:solidFill>
                  <a:srgbClr val="BA6900"/>
                </a:solidFill>
              </a:rPr>
              <a:t>"animal"</a:t>
            </a:r>
            <a:r>
              <a:rPr>
                <a:solidFill>
                  <a:srgbClr val="000000"/>
                </a:solidFill>
              </a:rPr>
              <a:t> {</a:t>
            </a:r>
            <a:endParaRPr>
              <a:solidFill>
                <a:srgbClr val="000000"/>
              </a:solidFill>
            </a:endParaRPr>
          </a:p>
          <a:p>
            <a:pPr defTabSz="642937">
              <a:lnSpc>
                <a:spcPct val="100000"/>
              </a:lnSpc>
              <a:spcBef>
                <a:spcPts val="0"/>
              </a:spcBef>
              <a:defRPr sz="4000">
                <a:latin typeface="Courier"/>
                <a:ea typeface="Courier"/>
                <a:cs typeface="Courier"/>
                <a:sym typeface="Courier"/>
              </a:defRPr>
            </a:pPr>
            <a:r>
              <a:rPr>
                <a:solidFill>
                  <a:srgbClr val="1FA4FF"/>
                </a:solidFill>
              </a:rPr>
              <a:t>  type</a:t>
            </a:r>
            <a:r>
              <a:t>        = </a:t>
            </a:r>
            <a:r>
              <a:rPr>
                <a:solidFill>
                  <a:srgbClr val="BA6900"/>
                </a:solidFill>
              </a:rPr>
              <a:t>"string"</a:t>
            </a:r>
          </a:p>
          <a:p>
            <a:pPr defTabSz="642937">
              <a:lnSpc>
                <a:spcPct val="100000"/>
              </a:lnSpc>
              <a:spcBef>
                <a:spcPts val="0"/>
              </a:spcBef>
              <a:defRPr sz="4000">
                <a:solidFill>
                  <a:srgbClr val="1FA4FF"/>
                </a:solidFill>
                <a:latin typeface="Courier"/>
                <a:ea typeface="Courier"/>
                <a:cs typeface="Courier"/>
                <a:sym typeface="Courier"/>
              </a:defRPr>
            </a:pPr>
            <a:r>
              <a:t>  default</a:t>
            </a:r>
            <a:r>
              <a:rPr>
                <a:solidFill>
                  <a:srgbClr val="000000"/>
                </a:solidFill>
              </a:rPr>
              <a:t>     = </a:t>
            </a:r>
            <a:r>
              <a:rPr>
                <a:solidFill>
                  <a:srgbClr val="BA6900"/>
                </a:solidFill>
              </a:rPr>
              <a:t>"moose"</a:t>
            </a:r>
            <a:endParaRPr>
              <a:solidFill>
                <a:srgbClr val="000000"/>
              </a:solidFill>
            </a:endParaRPr>
          </a:p>
          <a:p>
            <a:pPr defTabSz="642937">
              <a:lnSpc>
                <a:spcPct val="100000"/>
              </a:lnSpc>
              <a:spcBef>
                <a:spcPts val="0"/>
              </a:spcBef>
              <a:defRPr sz="4000">
                <a:solidFill>
                  <a:srgbClr val="BA6900"/>
                </a:solidFill>
                <a:latin typeface="Courier"/>
                <a:ea typeface="Courier"/>
                <a:cs typeface="Courier"/>
                <a:sym typeface="Courier"/>
              </a:defRPr>
            </a:pPr>
            <a:r>
              <a:rPr>
                <a:solidFill>
                  <a:srgbClr val="1FA4FF"/>
                </a:solidFill>
              </a:rPr>
              <a:t>  description</a:t>
            </a:r>
            <a:r>
              <a:rPr>
                <a:solidFill>
                  <a:srgbClr val="000000"/>
                </a:solidFill>
              </a:rPr>
              <a:t> = </a:t>
            </a:r>
            <a:r>
              <a:t>"An animal, such as whale, elephant, or bear"</a:t>
            </a:r>
            <a:endParaRPr>
              <a:solidFill>
                <a:srgbClr val="000000"/>
              </a:solidFill>
            </a:endParaRPr>
          </a:p>
          <a:p>
            <a:pPr defTabSz="642937">
              <a:lnSpc>
                <a:spcPct val="100000"/>
              </a:lnSpc>
              <a:spcBef>
                <a:spcPts val="0"/>
              </a:spcBef>
              <a:defRPr sz="4000">
                <a:latin typeface="Courier"/>
                <a:ea typeface="Courier"/>
                <a:cs typeface="Courier"/>
                <a:sym typeface="Courier"/>
              </a:defRPr>
            </a:pPr>
            <a:r>
              <a:t>}</a:t>
            </a:r>
          </a:p>
        </p:txBody>
      </p:sp>
      <p:sp>
        <p:nvSpPr>
          <p:cNvPr id="876" name="example.tf"/>
          <p:cNvSpPr txBox="1"/>
          <p:nvPr>
            <p:ph type="body" idx="14"/>
          </p:nvPr>
        </p:nvSpPr>
        <p:spPr>
          <a:prstGeom prst="rect">
            <a:avLst/>
          </a:prstGeom>
        </p:spPr>
        <p:txBody>
          <a:bodyPr/>
          <a:lstStyle/>
          <a:p>
            <a:pPr/>
            <a:r>
              <a:t>example.tf</a:t>
            </a:r>
          </a:p>
        </p:txBody>
      </p:sp>
      <p:sp>
        <p:nvSpPr>
          <p:cNvPr id="87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1" name="Variable Types"/>
          <p:cNvSpPr txBox="1"/>
          <p:nvPr>
            <p:ph type="title"/>
          </p:nvPr>
        </p:nvSpPr>
        <p:spPr>
          <a:prstGeom prst="rect">
            <a:avLst/>
          </a:prstGeom>
        </p:spPr>
        <p:txBody>
          <a:bodyPr/>
          <a:lstStyle/>
          <a:p>
            <a:pPr/>
            <a:r>
              <a:t>Variable Types</a:t>
            </a:r>
          </a:p>
        </p:txBody>
      </p:sp>
      <p:sp>
        <p:nvSpPr>
          <p:cNvPr id="882" name="The most common variable types are string, number, list, and map…"/>
          <p:cNvSpPr txBox="1"/>
          <p:nvPr>
            <p:ph type="body" idx="1"/>
          </p:nvPr>
        </p:nvSpPr>
        <p:spPr>
          <a:prstGeom prst="rect">
            <a:avLst/>
          </a:prstGeom>
        </p:spPr>
        <p:txBody>
          <a:bodyPr/>
          <a:lstStyle/>
          <a:p>
            <a:pPr defTabSz="808990">
              <a:spcBef>
                <a:spcPts val="3900"/>
              </a:spcBef>
              <a:defRPr sz="5880"/>
            </a:pPr>
            <a:r>
              <a:t>The most common variable types are </a:t>
            </a:r>
            <a:r>
              <a:rPr>
                <a:latin typeface="Courier"/>
                <a:ea typeface="Courier"/>
                <a:cs typeface="Courier"/>
                <a:sym typeface="Courier"/>
              </a:rPr>
              <a:t>string</a:t>
            </a:r>
            <a:r>
              <a:t>, </a:t>
            </a:r>
            <a:r>
              <a:rPr>
                <a:latin typeface="Courier"/>
                <a:ea typeface="Courier"/>
                <a:cs typeface="Courier"/>
                <a:sym typeface="Courier"/>
              </a:rPr>
              <a:t>number</a:t>
            </a:r>
            <a:r>
              <a:t>, </a:t>
            </a:r>
            <a:r>
              <a:rPr>
                <a:latin typeface="Courier"/>
                <a:ea typeface="Courier"/>
                <a:cs typeface="Courier"/>
                <a:sym typeface="Courier"/>
              </a:rPr>
              <a:t>list</a:t>
            </a:r>
            <a:r>
              <a:t>, and </a:t>
            </a:r>
            <a:r>
              <a:rPr>
                <a:latin typeface="Courier"/>
                <a:ea typeface="Courier"/>
                <a:cs typeface="Courier"/>
                <a:sym typeface="Courier"/>
              </a:rPr>
              <a:t>map</a:t>
            </a:r>
          </a:p>
          <a:p>
            <a:pPr defTabSz="808990">
              <a:spcBef>
                <a:spcPts val="3900"/>
              </a:spcBef>
              <a:defRPr sz="5880"/>
            </a:pPr>
            <a:r>
              <a:t>Other support types include </a:t>
            </a:r>
            <a:r>
              <a:rPr>
                <a:latin typeface="Courier"/>
                <a:ea typeface="Courier"/>
                <a:cs typeface="Courier"/>
                <a:sym typeface="Courier"/>
              </a:rPr>
              <a:t>bool</a:t>
            </a:r>
            <a:r>
              <a:t> (true/false), </a:t>
            </a:r>
            <a:r>
              <a:rPr>
                <a:latin typeface="Courier"/>
                <a:ea typeface="Courier"/>
                <a:cs typeface="Courier"/>
                <a:sym typeface="Courier"/>
              </a:rPr>
              <a:t>set</a:t>
            </a:r>
            <a:r>
              <a:t>, </a:t>
            </a:r>
            <a:r>
              <a:rPr>
                <a:latin typeface="Courier"/>
                <a:ea typeface="Courier"/>
                <a:cs typeface="Courier"/>
                <a:sym typeface="Courier"/>
              </a:rPr>
              <a:t>object</a:t>
            </a:r>
            <a:r>
              <a:t>, and </a:t>
            </a:r>
            <a:r>
              <a:rPr>
                <a:latin typeface="Courier"/>
                <a:ea typeface="Courier"/>
                <a:cs typeface="Courier"/>
                <a:sym typeface="Courier"/>
              </a:rPr>
              <a:t>tuple</a:t>
            </a:r>
          </a:p>
          <a:p>
            <a:pPr defTabSz="808990">
              <a:spcBef>
                <a:spcPts val="3900"/>
              </a:spcBef>
              <a:defRPr sz="5880"/>
            </a:pPr>
            <a:r>
              <a:t>If omitted, the type is inferred from the default value</a:t>
            </a:r>
          </a:p>
          <a:p>
            <a:pPr defTabSz="808990">
              <a:spcBef>
                <a:spcPts val="3900"/>
              </a:spcBef>
              <a:defRPr sz="5880"/>
            </a:pPr>
            <a:r>
              <a:t>If neither type nor default is provided, the type is assumed to be </a:t>
            </a:r>
            <a:r>
              <a:rPr>
                <a:latin typeface="Courier"/>
                <a:ea typeface="Courier"/>
                <a:cs typeface="Courier"/>
                <a:sym typeface="Courier"/>
              </a:rPr>
              <a:t>string</a:t>
            </a:r>
          </a:p>
        </p:txBody>
      </p:sp>
      <p:sp>
        <p:nvSpPr>
          <p:cNvPr id="88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885" name="Create Variables…"/>
          <p:cNvSpPr txBox="1"/>
          <p:nvPr>
            <p:ph type="body" idx="13"/>
          </p:nvPr>
        </p:nvSpPr>
        <p:spPr>
          <a:prstGeom prst="rect">
            <a:avLst/>
          </a:prstGeom>
        </p:spPr>
        <p:txBody>
          <a:bodyPr/>
          <a:lstStyle/>
          <a:p>
            <a:pPr>
              <a:defRPr>
                <a:solidFill>
                  <a:srgbClr val="FFFFFF"/>
                </a:solidFill>
              </a:defRPr>
            </a:pPr>
            <a:r>
              <a:t>Create Variables</a:t>
            </a:r>
          </a:p>
          <a:p>
            <a:pPr>
              <a:defRPr>
                <a:solidFill>
                  <a:srgbClr val="B3BAC6"/>
                </a:solidFill>
              </a:defRPr>
            </a:pPr>
            <a:r>
              <a:t>Create three variables in the Terraform configuration:</a:t>
            </a:r>
          </a:p>
          <a:p>
            <a:pPr>
              <a:defRPr>
                <a:solidFill>
                  <a:srgbClr val="B3BAC6"/>
                </a:solidFill>
              </a:defRPr>
            </a:pPr>
            <a:r>
              <a:rPr>
                <a:latin typeface="Courier"/>
                <a:ea typeface="Courier"/>
                <a:cs typeface="Courier"/>
                <a:sym typeface="Courier"/>
              </a:rPr>
              <a:t>access_key</a:t>
            </a:r>
            <a:r>
              <a:t> (no default value)</a:t>
            </a:r>
            <a:br/>
            <a:r>
              <a:rPr>
                <a:latin typeface="Courier"/>
                <a:ea typeface="Courier"/>
                <a:cs typeface="Courier"/>
                <a:sym typeface="Courier"/>
              </a:rPr>
              <a:t>secret_key</a:t>
            </a:r>
            <a:r>
              <a:t> (no default value)</a:t>
            </a:r>
            <a:br/>
            <a:r>
              <a:rPr>
                <a:latin typeface="Courier"/>
                <a:ea typeface="Courier"/>
                <a:cs typeface="Courier"/>
                <a:sym typeface="Courier"/>
              </a:rPr>
              <a:t>region</a:t>
            </a:r>
            <a:r>
              <a:t> (default: see </a:t>
            </a:r>
            <a:r>
              <a:rPr>
                <a:latin typeface="Courier"/>
                <a:ea typeface="Courier"/>
                <a:cs typeface="Courier"/>
                <a:sym typeface="Courier"/>
              </a:rPr>
              <a:t>provider</a:t>
            </a:r>
            <a:r>
              <a:t> block in file)</a:t>
            </a:r>
          </a:p>
        </p:txBody>
      </p:sp>
      <p:sp>
        <p:nvSpPr>
          <p:cNvPr id="886" name="Slide Number"/>
          <p:cNvSpPr txBox="1"/>
          <p:nvPr>
            <p:ph type="sldNum" sz="quarter" idx="2"/>
          </p:nvPr>
        </p:nvSpPr>
        <p:spPr>
          <a:xfrm>
            <a:off x="12026850" y="13081000"/>
            <a:ext cx="317600" cy="469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Gradient">
  <a:themeElements>
    <a:clrScheme name="Gradient">
      <a:dk1>
        <a:srgbClr val="FF0000"/>
      </a:dk1>
      <a:lt1>
        <a:srgbClr val="FFFFFF"/>
      </a:lt1>
      <a:dk2>
        <a:srgbClr val="202831"/>
      </a:dk2>
      <a:lt2>
        <a:srgbClr val="B3BAC6"/>
      </a:lt2>
      <a:accent1>
        <a:srgbClr val="4A3EBC"/>
      </a:accent1>
      <a:accent2>
        <a:srgbClr val="168FD2"/>
      </a:accent2>
      <a:accent3>
        <a:srgbClr val="0F50D2"/>
      </a:accent3>
      <a:accent4>
        <a:srgbClr val="1D9969"/>
      </a:accent4>
      <a:accent5>
        <a:srgbClr val="A2215C"/>
      </a:accent5>
      <a:accent6>
        <a:srgbClr val="656E7B"/>
      </a:accent6>
      <a:hlink>
        <a:srgbClr val="0000FF"/>
      </a:hlink>
      <a:folHlink>
        <a:srgbClr val="FF00FF"/>
      </a:folHlink>
    </a:clrScheme>
    <a:fontScheme name="Gradient">
      <a:majorFont>
        <a:latin typeface="Helvetica"/>
        <a:ea typeface="Helvetica"/>
        <a:cs typeface="Helvetica"/>
      </a:majorFont>
      <a:minorFont>
        <a:latin typeface="Helvetica"/>
        <a:ea typeface="Helvetica"/>
        <a:cs typeface="Helvetica"/>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101600" dist="0" dir="18900000">
              <a:srgbClr val="000000">
                <a:alpha val="80000"/>
              </a:srgbClr>
            </a:outerShdw>
          </a:effectLst>
        </a:effectStyle>
        <a:effectStyle>
          <a:effectLst>
            <a:outerShdw sx="100000" sy="100000" kx="0" ky="0" algn="b" rotWithShape="0" blurRad="101600" dist="0" dir="18900000">
              <a:srgbClr val="000000">
                <a:alpha val="80000"/>
              </a:srgbClr>
            </a:outerShdw>
          </a:effectLst>
        </a:effectStyle>
        <a:effectStyle>
          <a:effectLst>
            <a:outerShdw sx="100000" sy="100000" kx="0" ky="0" algn="b" rotWithShape="0" blurRad="101600" dist="0" dir="1890000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hueOff val="-2246326"/>
                <a:satOff val="49653"/>
                <a:lumOff val="-11380"/>
              </a:schemeClr>
            </a:gs>
            <a:gs pos="100000">
              <a:schemeClr val="accent1">
                <a:hueOff val="-1917974"/>
                <a:satOff val="37610"/>
                <a:lumOff val="-18488"/>
              </a:schemeClr>
            </a:gs>
          </a:gsLst>
          <a:lin ang="5400000" scaled="0"/>
        </a:gradFill>
        <a:ln w="12700" cap="flat">
          <a:noFill/>
          <a:miter lim="400000"/>
        </a:ln>
        <a:effectLst>
          <a:outerShdw sx="100000" sy="100000" kx="0" ky="0" algn="b" rotWithShape="0" blurRad="101600" dist="0" dir="18900000">
            <a:srgbClr val="000000">
              <a:alpha val="8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outerShdw sx="100000" sy="100000" kx="0" ky="0" algn="b" rotWithShape="0" blurRad="25400" dist="23998" dir="2700000">
                <a:srgbClr val="000000">
                  <a:alpha val="31034"/>
                </a:srgbClr>
              </a:outerShdw>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Gradient">
  <a:themeElements>
    <a:clrScheme name="Gradient">
      <a:dk1>
        <a:srgbClr val="000000"/>
      </a:dk1>
      <a:lt1>
        <a:srgbClr val="FFFFFF"/>
      </a:lt1>
      <a:dk2>
        <a:srgbClr val="202831"/>
      </a:dk2>
      <a:lt2>
        <a:srgbClr val="B3BAC6"/>
      </a:lt2>
      <a:accent1>
        <a:srgbClr val="4A3EBC"/>
      </a:accent1>
      <a:accent2>
        <a:srgbClr val="168FD2"/>
      </a:accent2>
      <a:accent3>
        <a:srgbClr val="0F50D2"/>
      </a:accent3>
      <a:accent4>
        <a:srgbClr val="1D9969"/>
      </a:accent4>
      <a:accent5>
        <a:srgbClr val="A2215C"/>
      </a:accent5>
      <a:accent6>
        <a:srgbClr val="656E7B"/>
      </a:accent6>
      <a:hlink>
        <a:srgbClr val="0000FF"/>
      </a:hlink>
      <a:folHlink>
        <a:srgbClr val="FF00FF"/>
      </a:folHlink>
    </a:clrScheme>
    <a:fontScheme name="Gradient">
      <a:majorFont>
        <a:latin typeface="Helvetica"/>
        <a:ea typeface="Helvetica"/>
        <a:cs typeface="Helvetica"/>
      </a:majorFont>
      <a:minorFont>
        <a:latin typeface="Helvetica"/>
        <a:ea typeface="Helvetica"/>
        <a:cs typeface="Helvetica"/>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101600" dist="0" dir="18900000">
              <a:srgbClr val="000000">
                <a:alpha val="80000"/>
              </a:srgbClr>
            </a:outerShdw>
          </a:effectLst>
        </a:effectStyle>
        <a:effectStyle>
          <a:effectLst>
            <a:outerShdw sx="100000" sy="100000" kx="0" ky="0" algn="b" rotWithShape="0" blurRad="101600" dist="0" dir="18900000">
              <a:srgbClr val="000000">
                <a:alpha val="80000"/>
              </a:srgbClr>
            </a:outerShdw>
          </a:effectLst>
        </a:effectStyle>
        <a:effectStyle>
          <a:effectLst>
            <a:outerShdw sx="100000" sy="100000" kx="0" ky="0" algn="b" rotWithShape="0" blurRad="101600" dist="0" dir="1890000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hueOff val="-2246326"/>
                <a:satOff val="49653"/>
                <a:lumOff val="-11380"/>
              </a:schemeClr>
            </a:gs>
            <a:gs pos="100000">
              <a:schemeClr val="accent1">
                <a:hueOff val="-1917974"/>
                <a:satOff val="37610"/>
                <a:lumOff val="-18488"/>
              </a:schemeClr>
            </a:gs>
          </a:gsLst>
          <a:lin ang="5400000" scaled="0"/>
        </a:gradFill>
        <a:ln w="12700" cap="flat">
          <a:noFill/>
          <a:miter lim="400000"/>
        </a:ln>
        <a:effectLst>
          <a:outerShdw sx="100000" sy="100000" kx="0" ky="0" algn="b" rotWithShape="0" blurRad="101600" dist="0" dir="18900000">
            <a:srgbClr val="000000">
              <a:alpha val="8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outerShdw sx="100000" sy="100000" kx="0" ky="0" algn="b" rotWithShape="0" blurRad="25400" dist="23998" dir="2700000">
                <a:srgbClr val="000000">
                  <a:alpha val="31034"/>
                </a:srgbClr>
              </a:outerShdw>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